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60" r:id="rId4"/>
    <p:sldId id="261" r:id="rId5"/>
    <p:sldId id="262" r:id="rId6"/>
    <p:sldId id="263" r:id="rId7"/>
    <p:sldId id="270" r:id="rId8"/>
    <p:sldId id="271" r:id="rId9"/>
    <p:sldId id="272" r:id="rId10"/>
    <p:sldId id="268" r:id="rId11"/>
    <p:sldId id="273" r:id="rId12"/>
    <p:sldId id="287" r:id="rId13"/>
    <p:sldId id="288" r:id="rId14"/>
    <p:sldId id="300" r:id="rId15"/>
    <p:sldId id="307" r:id="rId16"/>
    <p:sldId id="302" r:id="rId17"/>
    <p:sldId id="277" r:id="rId18"/>
    <p:sldId id="278" r:id="rId19"/>
    <p:sldId id="289" r:id="rId20"/>
    <p:sldId id="290" r:id="rId21"/>
    <p:sldId id="291" r:id="rId22"/>
    <p:sldId id="265" r:id="rId23"/>
    <p:sldId id="304" r:id="rId24"/>
    <p:sldId id="306" r:id="rId25"/>
    <p:sldId id="294" r:id="rId26"/>
    <p:sldId id="295" r:id="rId27"/>
    <p:sldId id="281" r:id="rId28"/>
    <p:sldId id="283" r:id="rId29"/>
    <p:sldId id="292" r:id="rId30"/>
    <p:sldId id="298" r:id="rId31"/>
    <p:sldId id="301" r:id="rId3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410" autoAdjust="0"/>
  </p:normalViewPr>
  <p:slideViewPr>
    <p:cSldViewPr>
      <p:cViewPr>
        <p:scale>
          <a:sx n="50" d="100"/>
          <a:sy n="50" d="100"/>
        </p:scale>
        <p:origin x="-69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6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06641-BA43-44A2-95D0-F0F99B883C19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8080C-48C6-4FDF-907D-088BAADDE7A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8080C-48C6-4FDF-907D-088BAADDE7A3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8080C-48C6-4FDF-907D-088BAADDE7A3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98898-B20B-403B-9385-3990CC7B53D1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807C-D8F9-466A-832B-3454C9EF49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98898-B20B-403B-9385-3990CC7B53D1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807C-D8F9-466A-832B-3454C9EF49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98898-B20B-403B-9385-3990CC7B53D1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807C-D8F9-466A-832B-3454C9EF49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98898-B20B-403B-9385-3990CC7B53D1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807C-D8F9-466A-832B-3454C9EF49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98898-B20B-403B-9385-3990CC7B53D1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807C-D8F9-466A-832B-3454C9EF49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98898-B20B-403B-9385-3990CC7B53D1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807C-D8F9-466A-832B-3454C9EF49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98898-B20B-403B-9385-3990CC7B53D1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807C-D8F9-466A-832B-3454C9EF49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98898-B20B-403B-9385-3990CC7B53D1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807C-D8F9-466A-832B-3454C9EF49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98898-B20B-403B-9385-3990CC7B53D1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807C-D8F9-466A-832B-3454C9EF49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98898-B20B-403B-9385-3990CC7B53D1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807C-D8F9-466A-832B-3454C9EF49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98898-B20B-403B-9385-3990CC7B53D1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807C-D8F9-466A-832B-3454C9EF49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98898-B20B-403B-9385-3990CC7B53D1}" type="datetimeFigureOut">
              <a:rPr lang="cs-CZ" smtClean="0"/>
              <a:pPr/>
              <a:t>13.1.2015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D807C-D8F9-466A-832B-3454C9EF496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ZÁKON O ZZS                                 </a:t>
            </a:r>
            <a:r>
              <a:rPr lang="cs-CZ" sz="5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zkušenosti z provozu</a:t>
            </a:r>
            <a:endParaRPr lang="cs-CZ" sz="54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75656" y="5981700"/>
            <a:ext cx="6400800" cy="1752600"/>
          </a:xfrm>
        </p:spPr>
        <p:txBody>
          <a:bodyPr/>
          <a:lstStyle/>
          <a:p>
            <a:endParaRPr lang="cs-CZ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cs-CZ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chemeClr val="tx2"/>
                </a:solidFill>
              </a:rPr>
              <a:t>Statistika dodržení dojezdových časů.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7" name="Zástupný symbol pro obsah 6" descr="0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21400"/>
            <a:ext cx="8229600" cy="4083563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Limity počtu posádek ve směně.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4" name="Zástupný symbol pro obsah 3" descr="1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84784"/>
            <a:ext cx="7611500" cy="4853136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Návaznost akutní lůžkové péče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- optimálním se jeví urgentní příjmy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- v nemocnicích bez centrálních příjmů dochází 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 k pendlování posádek mezi ambulancemi 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- specifické problémy s umístěním pacientů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 v  Praze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- zneužívání urgentních příjmů ze strany 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 záchranky, praktických lékařů i pacientů 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- záchranka nahrazuje LSPP, zdravotníky 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 v sociálních zařízeních ……….   </a:t>
            </a:r>
          </a:p>
          <a:p>
            <a:pPr>
              <a:buClr>
                <a:srgbClr val="FF0000"/>
              </a:buClr>
            </a:pPr>
            <a:endParaRPr lang="cs-CZ" b="1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cs-CZ" b="1" dirty="0" smtClean="0">
              <a:solidFill>
                <a:schemeClr val="tx2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Problematické oblasti.</a:t>
            </a:r>
            <a:endParaRPr lang="cs-CZ" b="1" u="sng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Problematické oblasti.</a:t>
            </a:r>
            <a:endParaRPr lang="cs-CZ" b="1" u="sng" dirty="0">
              <a:solidFill>
                <a:schemeClr val="tx2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Postupné nahrazování posádek s lékařem zdravotnickými posádkami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</a:t>
            </a:r>
            <a:r>
              <a:rPr lang="cs-CZ" b="1" dirty="0" smtClean="0">
                <a:solidFill>
                  <a:schemeClr val="tx2"/>
                </a:solidFill>
              </a:rPr>
              <a:t> </a:t>
            </a:r>
            <a:r>
              <a:rPr lang="cs-CZ" dirty="0" smtClean="0">
                <a:solidFill>
                  <a:schemeClr val="tx2"/>
                </a:solidFill>
              </a:rPr>
              <a:t>nedostatek lékařů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snaha zaměstnavatelů rušit lékařské posádky - úspora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úspora nákladů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fyzické a psychické přetěžování zaměstnanců.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Finanční ohodnocení zaměstnanců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</a:t>
            </a:r>
            <a:r>
              <a:rPr lang="cs-CZ" b="1" dirty="0" smtClean="0">
                <a:solidFill>
                  <a:schemeClr val="tx2"/>
                </a:solidFill>
              </a:rPr>
              <a:t> </a:t>
            </a:r>
            <a:r>
              <a:rPr lang="cs-CZ" dirty="0" smtClean="0">
                <a:solidFill>
                  <a:schemeClr val="tx2"/>
                </a:solidFill>
              </a:rPr>
              <a:t>zvyšující se nároky na zaměstnance nejsou 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  spojeny s vyšším finančním ohodnocením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řidiči – dlouhodobé platové podhodnocení.</a:t>
            </a:r>
          </a:p>
          <a:p>
            <a:pPr>
              <a:buClr>
                <a:srgbClr val="FF0000"/>
              </a:buClr>
              <a:buNone/>
            </a:pPr>
            <a:endParaRPr lang="cs-CZ" b="1" dirty="0" smtClean="0">
              <a:solidFill>
                <a:schemeClr val="tx2"/>
              </a:solidFill>
            </a:endParaRPr>
          </a:p>
          <a:p>
            <a:endParaRPr lang="cs-CZ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Problematické oblasti.</a:t>
            </a:r>
            <a:endParaRPr lang="cs-CZ" b="1" u="sng" dirty="0">
              <a:solidFill>
                <a:schemeClr val="tx2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Vyšší rizika</a:t>
            </a:r>
          </a:p>
          <a:p>
            <a:pPr>
              <a:buClr>
                <a:srgbClr val="FF0000"/>
              </a:buClr>
              <a:buNone/>
            </a:pPr>
            <a:r>
              <a:rPr lang="cs-CZ" b="1" dirty="0" smtClean="0">
                <a:solidFill>
                  <a:schemeClr val="tx2"/>
                </a:solidFill>
              </a:rPr>
              <a:t>    - </a:t>
            </a:r>
            <a:r>
              <a:rPr lang="cs-CZ" dirty="0" smtClean="0">
                <a:solidFill>
                  <a:schemeClr val="tx2"/>
                </a:solidFill>
              </a:rPr>
              <a:t>agrese pacientů a okolí, infekční onemocnění,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 přetěžování.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Nedořešení sociálního programu </a:t>
            </a:r>
          </a:p>
          <a:p>
            <a:pPr>
              <a:buClr>
                <a:srgbClr val="FF0000"/>
              </a:buClr>
              <a:buNone/>
            </a:pPr>
            <a:r>
              <a:rPr lang="cs-CZ" b="1" dirty="0" smtClean="0">
                <a:solidFill>
                  <a:schemeClr val="tx2"/>
                </a:solidFill>
              </a:rPr>
              <a:t>    - </a:t>
            </a:r>
            <a:r>
              <a:rPr lang="cs-CZ" dirty="0" smtClean="0">
                <a:solidFill>
                  <a:schemeClr val="tx2"/>
                </a:solidFill>
              </a:rPr>
              <a:t>jen zlomek toho co mají ostatní složky IZS (odchodné a týden dovolené navíc).  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Čerpání peněz na krizovou připravenost</a:t>
            </a:r>
          </a:p>
          <a:p>
            <a:pPr>
              <a:buClr>
                <a:srgbClr val="FF0000"/>
              </a:buClr>
              <a:buNone/>
            </a:pPr>
            <a:r>
              <a:rPr lang="cs-CZ" b="1" dirty="0" smtClean="0">
                <a:solidFill>
                  <a:schemeClr val="tx2"/>
                </a:solidFill>
              </a:rPr>
              <a:t>     </a:t>
            </a:r>
            <a:r>
              <a:rPr lang="cs-CZ" dirty="0" smtClean="0">
                <a:solidFill>
                  <a:schemeClr val="tx2"/>
                </a:solidFill>
              </a:rPr>
              <a:t>- počáteční nejasnosti ohledně čerpání peněz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společný zájem odborů a zaměstnavatelů 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   na stanovení jasných pravidel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vydání směrnice k čerpání.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stále některé ZZS nedočerpávají dotaci</a:t>
            </a:r>
          </a:p>
          <a:p>
            <a:pPr>
              <a:buClr>
                <a:srgbClr val="FF0000"/>
              </a:buClr>
              <a:buNone/>
            </a:pPr>
            <a:endParaRPr lang="cs-CZ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Problematické oblasti.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cs-CZ" sz="3000" b="1" dirty="0" smtClean="0">
                <a:solidFill>
                  <a:schemeClr val="tx2"/>
                </a:solidFill>
              </a:rPr>
              <a:t>14 různých subjektů</a:t>
            </a:r>
          </a:p>
          <a:p>
            <a:pPr>
              <a:buClr>
                <a:srgbClr val="FF0000"/>
              </a:buClr>
              <a:buNone/>
            </a:pPr>
            <a:r>
              <a:rPr lang="cs-CZ" sz="3000" dirty="0" smtClean="0">
                <a:solidFill>
                  <a:schemeClr val="tx2"/>
                </a:solidFill>
              </a:rPr>
              <a:t>     - nejednotný vozový park</a:t>
            </a:r>
          </a:p>
          <a:p>
            <a:pPr>
              <a:buNone/>
            </a:pPr>
            <a:r>
              <a:rPr lang="cs-CZ" sz="3000" dirty="0" smtClean="0">
                <a:solidFill>
                  <a:schemeClr val="tx2"/>
                </a:solidFill>
              </a:rPr>
              <a:t>     - nejednotné přístrojové vybavení</a:t>
            </a:r>
          </a:p>
          <a:p>
            <a:pPr>
              <a:buNone/>
            </a:pPr>
            <a:r>
              <a:rPr lang="cs-CZ" sz="3000" dirty="0" smtClean="0">
                <a:solidFill>
                  <a:schemeClr val="tx2"/>
                </a:solidFill>
              </a:rPr>
              <a:t>     - nejednotné vybavení zdravotnickým</a:t>
            </a:r>
          </a:p>
          <a:p>
            <a:pPr>
              <a:buNone/>
            </a:pPr>
            <a:r>
              <a:rPr lang="cs-CZ" sz="3000" dirty="0" smtClean="0">
                <a:solidFill>
                  <a:schemeClr val="tx2"/>
                </a:solidFill>
              </a:rPr>
              <a:t>       materiálem a léčivy</a:t>
            </a:r>
          </a:p>
          <a:p>
            <a:pPr>
              <a:buNone/>
            </a:pPr>
            <a:r>
              <a:rPr lang="cs-CZ" sz="3000" dirty="0" smtClean="0">
                <a:solidFill>
                  <a:schemeClr val="tx2"/>
                </a:solidFill>
              </a:rPr>
              <a:t>     - nejednoznačné pracovní oděvy členů </a:t>
            </a:r>
          </a:p>
          <a:p>
            <a:pPr>
              <a:buNone/>
            </a:pPr>
            <a:r>
              <a:rPr lang="cs-CZ" sz="3000" dirty="0" smtClean="0">
                <a:solidFill>
                  <a:schemeClr val="tx2"/>
                </a:solidFill>
              </a:rPr>
              <a:t>        výjezdových skupin ZZS</a:t>
            </a:r>
          </a:p>
          <a:p>
            <a:endParaRPr lang="cs-CZ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Problematické oblasti.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Rozdíly ve fungování ZZS v republice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různé vzdělávání, pracovní postupy.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různé finanční možnosti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kvalita výběrových řízení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rozdíly v metodice řízení operačních středisek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nejednotnost v přípravě zaměstnanců 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  na hromadná neštěstí.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ovlivněno odbornou úrovní managementu.</a:t>
            </a:r>
          </a:p>
          <a:p>
            <a:pPr>
              <a:buClr>
                <a:srgbClr val="FF0000"/>
              </a:buClr>
              <a:buNone/>
            </a:pPr>
            <a:endParaRPr lang="cs-CZ" b="1" dirty="0" smtClean="0">
              <a:solidFill>
                <a:schemeClr val="tx2"/>
              </a:solidFill>
            </a:endParaRPr>
          </a:p>
          <a:p>
            <a:pPr>
              <a:buClr>
                <a:srgbClr val="FF0000"/>
              </a:buClr>
              <a:buNone/>
            </a:pPr>
            <a:endParaRPr lang="cs-CZ" b="1" dirty="0" smtClean="0">
              <a:solidFill>
                <a:schemeClr val="tx2"/>
              </a:solidFill>
            </a:endParaRPr>
          </a:p>
          <a:p>
            <a:pPr>
              <a:buClr>
                <a:srgbClr val="FF0000"/>
              </a:buClr>
              <a:buNone/>
            </a:pPr>
            <a:endParaRPr lang="cs-CZ" b="1" dirty="0" smtClean="0">
              <a:solidFill>
                <a:schemeClr val="tx2"/>
              </a:solidFill>
            </a:endParaRPr>
          </a:p>
          <a:p>
            <a:endParaRPr lang="cs-CZ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</a:t>
            </a:r>
            <a:r>
              <a:rPr lang="cs-CZ" b="1" dirty="0" smtClean="0">
                <a:solidFill>
                  <a:schemeClr val="tx2"/>
                </a:solidFill>
              </a:rPr>
              <a:t>Různé pracovní oděvy.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6" name="Zástupný symbol pro obsah 5" descr="700c4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412776"/>
            <a:ext cx="6476848" cy="5040560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Různé pracovní oděvy.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4" name="Zástupný symbol pro obsah 3" descr="DSC0989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412776"/>
            <a:ext cx="5835817" cy="5233452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Rozdílné vybavení sanitek.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5" name="Zástupný symbol pro obsah 4" descr="DSC098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556792"/>
            <a:ext cx="6689717" cy="5017288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Zákon o ZZS a související předpisy.</a:t>
            </a:r>
            <a:endParaRPr lang="cs-CZ" b="1" u="sng" dirty="0">
              <a:solidFill>
                <a:schemeClr val="tx2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Dne 6. 11. 2011 </a:t>
            </a:r>
            <a:r>
              <a:rPr lang="cs-CZ" b="1" dirty="0">
                <a:solidFill>
                  <a:schemeClr val="tx2"/>
                </a:solidFill>
              </a:rPr>
              <a:t>b</a:t>
            </a:r>
            <a:r>
              <a:rPr lang="cs-CZ" b="1" dirty="0" smtClean="0">
                <a:solidFill>
                  <a:schemeClr val="tx2"/>
                </a:solidFill>
              </a:rPr>
              <a:t>yl po dlouholetých diskuzích konečně schválen zákon o zdravotnické záchranné službě.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Upravuje fungování ZZS v České republice.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Legislativně ošetřuje zavedenou praxi.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Stanovuje povinnosti poskytovatelů akutní lůžkové péče k zajištění návaznosti na ZZS.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Řeší krizovou připravenost.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Obsahuje sociální program.</a:t>
            </a:r>
          </a:p>
          <a:p>
            <a:endParaRPr lang="cs-CZ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Rozdílné vybavení sanitek.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4" name="Zástupný symbol pro obsah 3" descr="100_66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84784"/>
            <a:ext cx="6689718" cy="5017288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Rozdílné finanční možnosti ZZS.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4" name="Zástupný symbol pro obsah 3" descr="100_66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84784"/>
            <a:ext cx="6689718" cy="5017288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Jak dál?</a:t>
            </a:r>
            <a:endParaRPr lang="cs-CZ" b="1" u="sng" dirty="0">
              <a:solidFill>
                <a:schemeClr val="tx2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Sjednocení ZZS do jedné organizace přímo řízení ministerstvem zdravotnictví.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Generální ředitelství ZZS ČR </a:t>
            </a:r>
            <a:r>
              <a:rPr lang="cs-CZ" dirty="0" smtClean="0">
                <a:solidFill>
                  <a:schemeClr val="tx2"/>
                </a:solidFill>
              </a:rPr>
              <a:t>- stejné pracovní oděvy, stejné vybavení sanitek, stejné pracovní postupy,  …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Centrální nákupy </a:t>
            </a:r>
            <a:r>
              <a:rPr lang="cs-CZ" dirty="0" smtClean="0">
                <a:solidFill>
                  <a:schemeClr val="tx2"/>
                </a:solidFill>
              </a:rPr>
              <a:t>- vyšší kvalita a úspora nákladů. 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Centrální metodické řízení krizové připravenosti.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Změna systému financování, větší podíl zdravotních pojišťoven, financování ministerstvem zdravotnictví.</a:t>
            </a:r>
          </a:p>
          <a:p>
            <a:pPr>
              <a:buClr>
                <a:srgbClr val="FF0000"/>
              </a:buClr>
            </a:pPr>
            <a:endParaRPr lang="cs-CZ" b="1" dirty="0" smtClean="0">
              <a:solidFill>
                <a:schemeClr val="tx2"/>
              </a:solidFill>
            </a:endParaRPr>
          </a:p>
          <a:p>
            <a:pPr>
              <a:buClr>
                <a:srgbClr val="FF0000"/>
              </a:buClr>
              <a:buNone/>
            </a:pPr>
            <a:endParaRPr lang="cs-CZ" b="1" dirty="0" smtClean="0">
              <a:solidFill>
                <a:schemeClr val="tx2"/>
              </a:solidFill>
            </a:endParaRPr>
          </a:p>
          <a:p>
            <a:endParaRPr lang="cs-CZ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Jak dál?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Zachování odměňování platem.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Snižování náročnosti práce výjezdových posádek, dostatečný počet zaměstnanců, nákup lepšího vybavení, využívání dobrovolníků.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Psychosociální intervenční služba</a:t>
            </a:r>
          </a:p>
          <a:p>
            <a:pPr>
              <a:buClr>
                <a:srgbClr val="FF0000"/>
              </a:buClr>
              <a:buNone/>
            </a:pPr>
            <a:r>
              <a:rPr lang="cs-CZ" b="1" dirty="0" smtClean="0">
                <a:solidFill>
                  <a:schemeClr val="tx2"/>
                </a:solidFill>
              </a:rPr>
              <a:t>    </a:t>
            </a:r>
            <a:r>
              <a:rPr lang="cs-CZ" dirty="0" smtClean="0">
                <a:solidFill>
                  <a:schemeClr val="tx2"/>
                </a:solidFill>
              </a:rPr>
              <a:t>- pouze „dovnitř“ - zatím málo využívaná.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Statut veřejné osoby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- větší právní ochrana zaměstnanců ZZS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- sporné u pacientů pod vlivem návykových 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  látek a psychicky nemocných pacientů</a:t>
            </a:r>
          </a:p>
          <a:p>
            <a:pPr>
              <a:buClr>
                <a:srgbClr val="FF0000"/>
              </a:buClr>
            </a:pPr>
            <a:endParaRPr lang="cs-CZ" b="1" dirty="0" smtClean="0">
              <a:solidFill>
                <a:schemeClr val="tx2"/>
              </a:solidFill>
            </a:endParaRPr>
          </a:p>
          <a:p>
            <a:endParaRPr lang="cs-CZ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Jak dál?</a:t>
            </a:r>
            <a:endParaRPr lang="cs-CZ" b="1" u="sng" dirty="0">
              <a:solidFill>
                <a:schemeClr val="tx2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Dořešení sociálního programu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- požadavek na začlenění dalších opatření 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 z původně navrženého sociálního programu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- </a:t>
            </a:r>
            <a:r>
              <a:rPr lang="cs-CZ" dirty="0" err="1" smtClean="0">
                <a:solidFill>
                  <a:schemeClr val="tx2"/>
                </a:solidFill>
              </a:rPr>
              <a:t>výsluhový</a:t>
            </a:r>
            <a:r>
              <a:rPr lang="cs-CZ" dirty="0" smtClean="0">
                <a:solidFill>
                  <a:schemeClr val="tx2"/>
                </a:solidFill>
              </a:rPr>
              <a:t> příspěvek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- jednorázové odškodnění při ukončení 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 poměru v důsledku pracovního úrazu nebo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 nemoci z povolání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- úmrtné, příspěvek na pohřeb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- dřívější odchod do důchodu.</a:t>
            </a:r>
          </a:p>
          <a:p>
            <a:pPr>
              <a:buClr>
                <a:srgbClr val="FF0000"/>
              </a:buClr>
              <a:buNone/>
            </a:pPr>
            <a:endParaRPr lang="cs-CZ" b="1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Lepší pracovní pomůcky.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4" name="Zástupný symbol pro obsah 3" descr="0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484784"/>
            <a:ext cx="4506057" cy="4997152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Lepší pracovní pomůcky.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4" name="Zástupný symbol pro obsah 3" descr="0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484784"/>
            <a:ext cx="6662869" cy="4997152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Kvalitní vybavení sanitek.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4" name="Zástupný symbol pro obsah 3" descr="0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1484784"/>
            <a:ext cx="3857476" cy="5143302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Kvalitní vybavení sanitek.</a:t>
            </a:r>
            <a:endParaRPr lang="cs-CZ" dirty="0"/>
          </a:p>
        </p:txBody>
      </p:sp>
      <p:pic>
        <p:nvPicPr>
          <p:cNvPr id="4" name="Zástupný symbol pro obsah 3" descr="0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556792"/>
            <a:ext cx="6689718" cy="5017288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Pomocný personál.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4" name="Zástupný symbol pro obsah 3" descr="1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84784"/>
            <a:ext cx="6617709" cy="4963282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Přínosy zákona.</a:t>
            </a:r>
            <a:endParaRPr lang="cs-CZ" b="1" u="sng" dirty="0">
              <a:solidFill>
                <a:schemeClr val="tx2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cs-CZ" u="sng" dirty="0" smtClean="0"/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ZZS jsou příspěvkovými organizacemi krajských úřadů.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Finanční dotace a dohled nad provozem             ze strany zřizovatele.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Zaměstnanci jsou odměňováni platem. 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Zajišťuje dostupnost přednemocniční neodkladné péče.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Zřizování nových výjezdových stanovišť a dalších výjezdových posádek.</a:t>
            </a:r>
            <a:endParaRPr lang="cs-CZ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Pomocný personál.</a:t>
            </a:r>
            <a:endParaRPr lang="cs-CZ" dirty="0"/>
          </a:p>
        </p:txBody>
      </p:sp>
      <p:pic>
        <p:nvPicPr>
          <p:cNvPr id="4" name="Zástupný symbol pro obsah 3" descr="1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84784"/>
            <a:ext cx="6689717" cy="5017288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6000" b="1" dirty="0" smtClean="0">
                <a:solidFill>
                  <a:schemeClr val="tx2"/>
                </a:solidFill>
              </a:rPr>
              <a:t/>
            </a:r>
            <a:br>
              <a:rPr lang="cs-CZ" sz="6000" b="1" dirty="0" smtClean="0">
                <a:solidFill>
                  <a:schemeClr val="tx2"/>
                </a:solidFill>
              </a:rPr>
            </a:br>
            <a:r>
              <a:rPr lang="cs-CZ" sz="6000" b="1" dirty="0" smtClean="0">
                <a:solidFill>
                  <a:schemeClr val="tx2"/>
                </a:solidFill>
              </a:rPr>
              <a:t/>
            </a:r>
            <a:br>
              <a:rPr lang="cs-CZ" sz="6000" b="1" dirty="0" smtClean="0">
                <a:solidFill>
                  <a:schemeClr val="tx2"/>
                </a:solidFill>
              </a:rPr>
            </a:br>
            <a:r>
              <a:rPr lang="cs-CZ" sz="6000" b="1" dirty="0" smtClean="0">
                <a:solidFill>
                  <a:schemeClr val="tx2"/>
                </a:solidFill>
              </a:rPr>
              <a:t/>
            </a:r>
            <a:br>
              <a:rPr lang="cs-CZ" sz="6000" b="1" dirty="0" smtClean="0">
                <a:solidFill>
                  <a:schemeClr val="tx2"/>
                </a:solidFill>
              </a:rPr>
            </a:br>
            <a:r>
              <a:rPr lang="cs-CZ" sz="6000" b="1" dirty="0" smtClean="0">
                <a:solidFill>
                  <a:schemeClr val="tx2"/>
                </a:solidFill>
              </a:rPr>
              <a:t/>
            </a:r>
            <a:br>
              <a:rPr lang="cs-CZ" sz="6000" b="1" dirty="0" smtClean="0">
                <a:solidFill>
                  <a:schemeClr val="tx2"/>
                </a:solidFill>
              </a:rPr>
            </a:br>
            <a:r>
              <a:rPr lang="cs-CZ" sz="6000" b="1" dirty="0" smtClean="0">
                <a:solidFill>
                  <a:schemeClr val="tx2"/>
                </a:solidFill>
              </a:rPr>
              <a:t/>
            </a:r>
            <a:br>
              <a:rPr lang="cs-CZ" sz="6000" b="1" dirty="0" smtClean="0">
                <a:solidFill>
                  <a:schemeClr val="tx2"/>
                </a:solidFill>
              </a:rPr>
            </a:br>
            <a:r>
              <a:rPr lang="cs-CZ" sz="6000" b="1" dirty="0" smtClean="0">
                <a:solidFill>
                  <a:schemeClr val="tx2"/>
                </a:solidFill>
              </a:rPr>
              <a:t/>
            </a:r>
            <a:br>
              <a:rPr lang="cs-CZ" sz="6000" b="1" dirty="0" smtClean="0">
                <a:solidFill>
                  <a:schemeClr val="tx2"/>
                </a:solidFill>
              </a:rPr>
            </a:br>
            <a:r>
              <a:rPr lang="cs-CZ" sz="6000" b="1" dirty="0" smtClean="0">
                <a:solidFill>
                  <a:schemeClr val="tx2"/>
                </a:solidFill>
              </a:rPr>
              <a:t>DĚKUJI ZA POZORNOST.</a:t>
            </a:r>
            <a:endParaRPr lang="cs-CZ" sz="6000" b="1" dirty="0">
              <a:solidFill>
                <a:schemeClr val="tx2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Přínosy zákona.</a:t>
            </a:r>
            <a:endParaRPr lang="cs-CZ" b="1" u="sng" dirty="0">
              <a:solidFill>
                <a:schemeClr val="tx2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cs-CZ" u="sng" dirty="0" smtClean="0"/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Vytváření pracovišť krizové připravenosti, školících a výcvikových středisek.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Stanovení postupů pro hromadné neštěstí.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Finanční úhrada státu na krizovou připravenost.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Předpoklad využití psychosociální pomoci členy výjezdových skupin. 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Zavádí sociální program pro členy výjezdových skupin a operátory operačních středisek.</a:t>
            </a:r>
            <a:endParaRPr lang="cs-CZ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Problematické oblasti.</a:t>
            </a:r>
            <a:endParaRPr lang="cs-CZ" b="1" u="sng" dirty="0">
              <a:solidFill>
                <a:schemeClr val="tx2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cs-CZ" u="sng" dirty="0" smtClean="0"/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Financování                                                                    </a:t>
            </a:r>
            <a:r>
              <a:rPr lang="cs-CZ" dirty="0" smtClean="0">
                <a:solidFill>
                  <a:schemeClr val="tx2"/>
                </a:solidFill>
              </a:rPr>
              <a:t>- zákon pouze popisuje zavedený systém</a:t>
            </a:r>
          </a:p>
          <a:p>
            <a:pPr>
              <a:buNone/>
            </a:pPr>
            <a:r>
              <a:rPr lang="cs-CZ" dirty="0" smtClean="0">
                <a:solidFill>
                  <a:schemeClr val="tx2"/>
                </a:solidFill>
              </a:rPr>
              <a:t>       financování ZZS</a:t>
            </a:r>
          </a:p>
          <a:p>
            <a:pPr>
              <a:buNone/>
            </a:pPr>
            <a:r>
              <a:rPr lang="cs-CZ" dirty="0" smtClean="0">
                <a:solidFill>
                  <a:schemeClr val="tx2"/>
                </a:solidFill>
              </a:rPr>
              <a:t>    - většina rozpočtu hrazena krajem</a:t>
            </a:r>
          </a:p>
          <a:p>
            <a:pPr>
              <a:buNone/>
            </a:pPr>
            <a:r>
              <a:rPr lang="cs-CZ" dirty="0" smtClean="0">
                <a:solidFill>
                  <a:schemeClr val="tx2"/>
                </a:solidFill>
              </a:rPr>
              <a:t>      minimální příjem od zdravotních pojišťoven</a:t>
            </a:r>
          </a:p>
          <a:p>
            <a:pPr>
              <a:buNone/>
            </a:pPr>
            <a:r>
              <a:rPr lang="cs-CZ" dirty="0" smtClean="0">
                <a:solidFill>
                  <a:schemeClr val="tx2"/>
                </a:solidFill>
              </a:rPr>
              <a:t>    - mzdové prostředky převážnou částí nákladů</a:t>
            </a:r>
          </a:p>
          <a:p>
            <a:pPr>
              <a:buNone/>
            </a:pPr>
            <a:r>
              <a:rPr lang="cs-CZ" dirty="0" smtClean="0">
                <a:solidFill>
                  <a:schemeClr val="tx2"/>
                </a:solidFill>
              </a:rPr>
              <a:t>    - obtížné až nemožné vyjednání vyšších příjmů  </a:t>
            </a:r>
          </a:p>
          <a:p>
            <a:pPr>
              <a:buNone/>
            </a:pPr>
            <a:r>
              <a:rPr lang="cs-CZ" dirty="0" smtClean="0">
                <a:solidFill>
                  <a:schemeClr val="tx2"/>
                </a:solidFill>
              </a:rPr>
              <a:t>      s ohledem na absenci zisku a možnost</a:t>
            </a:r>
          </a:p>
          <a:p>
            <a:pPr>
              <a:buNone/>
            </a:pPr>
            <a:r>
              <a:rPr lang="cs-CZ" dirty="0" smtClean="0">
                <a:solidFill>
                  <a:schemeClr val="tx2"/>
                </a:solidFill>
              </a:rPr>
              <a:t>      manipulace s rozpočtem</a:t>
            </a:r>
          </a:p>
          <a:p>
            <a:pPr>
              <a:buNone/>
            </a:pPr>
            <a:endParaRPr lang="cs-CZ" b="1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cs-CZ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Tlak na neustálé navyšování počtu výjezdů.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vylepšování rozpočtů</a:t>
            </a:r>
          </a:p>
          <a:p>
            <a:pPr>
              <a:buClr>
                <a:srgbClr val="FF0000"/>
              </a:buClr>
            </a:pPr>
            <a:r>
              <a:rPr lang="cs-CZ" b="1" dirty="0" smtClean="0">
                <a:solidFill>
                  <a:schemeClr val="tx2"/>
                </a:solidFill>
              </a:rPr>
              <a:t>Dostupnost přednemocniční neodkladné péče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rozdíly v řešení dostupnosti mezi ZZS </a:t>
            </a:r>
          </a:p>
          <a:p>
            <a:pPr>
              <a:buNone/>
            </a:pPr>
            <a:r>
              <a:rPr lang="cs-CZ" dirty="0" smtClean="0">
                <a:solidFill>
                  <a:schemeClr val="tx2"/>
                </a:solidFill>
              </a:rPr>
              <a:t>     - zřizování nových výjezdových stanovišť</a:t>
            </a:r>
          </a:p>
          <a:p>
            <a:pPr>
              <a:buNone/>
            </a:pPr>
            <a:r>
              <a:rPr lang="cs-CZ" dirty="0" smtClean="0">
                <a:solidFill>
                  <a:schemeClr val="tx2"/>
                </a:solidFill>
              </a:rPr>
              <a:t>       nahrazeno výstavbou heliportů LZS </a:t>
            </a:r>
          </a:p>
          <a:p>
            <a:pPr>
              <a:buNone/>
            </a:pPr>
            <a:r>
              <a:rPr lang="cs-CZ" dirty="0" smtClean="0">
                <a:solidFill>
                  <a:schemeClr val="tx2"/>
                </a:solidFill>
              </a:rPr>
              <a:t>     - není stanoveno kolik posádek a jakého složení</a:t>
            </a:r>
          </a:p>
          <a:p>
            <a:pPr>
              <a:buNone/>
            </a:pPr>
            <a:r>
              <a:rPr lang="cs-CZ" dirty="0" smtClean="0">
                <a:solidFill>
                  <a:schemeClr val="tx2"/>
                </a:solidFill>
              </a:rPr>
              <a:t>       má být ve směně s ohledem na počet</a:t>
            </a:r>
          </a:p>
          <a:p>
            <a:pPr>
              <a:buNone/>
            </a:pPr>
            <a:r>
              <a:rPr lang="cs-CZ" dirty="0" smtClean="0">
                <a:solidFill>
                  <a:schemeClr val="tx2"/>
                </a:solidFill>
              </a:rPr>
              <a:t>       obyvatel a rozlohu kraje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    - zneužívání definice času dojezdu</a:t>
            </a:r>
            <a:r>
              <a:rPr lang="cs-CZ" dirty="0" smtClean="0">
                <a:solidFill>
                  <a:schemeClr val="tx2"/>
                </a:solidFill>
              </a:rPr>
              <a:t>.</a:t>
            </a:r>
          </a:p>
          <a:p>
            <a:pPr>
              <a:buClr>
                <a:srgbClr val="FF0000"/>
              </a:buClr>
              <a:buNone/>
            </a:pPr>
            <a:r>
              <a:rPr lang="cs-CZ" dirty="0" smtClean="0">
                <a:solidFill>
                  <a:schemeClr val="tx2"/>
                </a:solidFill>
              </a:rPr>
              <a:t> </a:t>
            </a:r>
            <a:r>
              <a:rPr lang="cs-CZ" dirty="0" smtClean="0">
                <a:solidFill>
                  <a:schemeClr val="tx2"/>
                </a:solidFill>
              </a:rPr>
              <a:t>    - špatná </a:t>
            </a:r>
            <a:r>
              <a:rPr lang="cs-CZ" dirty="0" err="1" smtClean="0">
                <a:solidFill>
                  <a:schemeClr val="tx2"/>
                </a:solidFill>
              </a:rPr>
              <a:t>mezikrajská</a:t>
            </a:r>
            <a:r>
              <a:rPr lang="cs-CZ" smtClean="0">
                <a:solidFill>
                  <a:schemeClr val="tx2"/>
                </a:solidFill>
              </a:rPr>
              <a:t> spolupráce!</a:t>
            </a:r>
            <a:endParaRPr lang="cs-CZ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cs-CZ" b="1" dirty="0" smtClean="0">
              <a:solidFill>
                <a:schemeClr val="tx2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2"/>
                </a:solidFill>
              </a:rPr>
              <a:t>Problematické oblasti.</a:t>
            </a:r>
            <a:endParaRPr lang="cs-CZ" b="1" u="sng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chemeClr val="tx2"/>
                </a:solidFill>
              </a:rPr>
              <a:t>Operační středisko v Olomouci                         3 dispečeři  ve směně.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4" name="Zástupný symbol pro obsah 3" descr="IMG_74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556792"/>
            <a:ext cx="7805379" cy="4896543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solidFill>
                  <a:schemeClr val="tx2"/>
                </a:solidFill>
              </a:rPr>
              <a:t>Limity počtu posádek ve směně.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4" name="Zástupný symbol pro obsah 3" descr="IMG_72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340768"/>
            <a:ext cx="7886700" cy="5257800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tx2"/>
                </a:solidFill>
              </a:rPr>
              <a:t>Operační středisko v Birminghamu. </a:t>
            </a:r>
            <a:endParaRPr lang="cs-CZ" sz="4000" b="1" dirty="0">
              <a:solidFill>
                <a:schemeClr val="tx2"/>
              </a:solidFill>
            </a:endParaRPr>
          </a:p>
        </p:txBody>
      </p:sp>
      <p:pic>
        <p:nvPicPr>
          <p:cNvPr id="4" name="Zástupný symbol pro obsah 3" descr="0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268760"/>
            <a:ext cx="7049757" cy="5287318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3374</TotalTime>
  <Words>814</Words>
  <Application>Microsoft Office PowerPoint</Application>
  <PresentationFormat>Předvádění na obrazovce (4:3)</PresentationFormat>
  <Paragraphs>141</Paragraphs>
  <Slides>31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2" baseType="lpstr">
      <vt:lpstr>Motiv sady Office</vt:lpstr>
      <vt:lpstr>ZÁKON O ZZS                                 zkušenosti z provozu</vt:lpstr>
      <vt:lpstr>Zákon o ZZS a související předpisy.</vt:lpstr>
      <vt:lpstr>Přínosy zákona.</vt:lpstr>
      <vt:lpstr>Přínosy zákona.</vt:lpstr>
      <vt:lpstr>Problematické oblasti.</vt:lpstr>
      <vt:lpstr>Problematické oblasti.</vt:lpstr>
      <vt:lpstr>Operační středisko v Olomouci                         3 dispečeři  ve směně.</vt:lpstr>
      <vt:lpstr>Limity počtu posádek ve směně.</vt:lpstr>
      <vt:lpstr>Operační středisko v Birminghamu. </vt:lpstr>
      <vt:lpstr>Statistika dodržení dojezdových časů.</vt:lpstr>
      <vt:lpstr>Limity počtu posádek ve směně.</vt:lpstr>
      <vt:lpstr>Problematické oblasti.</vt:lpstr>
      <vt:lpstr>Problematické oblasti.</vt:lpstr>
      <vt:lpstr>Problematické oblasti.</vt:lpstr>
      <vt:lpstr>Problematické oblasti.</vt:lpstr>
      <vt:lpstr>Problematické oblasti.</vt:lpstr>
      <vt:lpstr> Různé pracovní oděvy.</vt:lpstr>
      <vt:lpstr>Různé pracovní oděvy.</vt:lpstr>
      <vt:lpstr>Rozdílné vybavení sanitek.</vt:lpstr>
      <vt:lpstr>Rozdílné vybavení sanitek.</vt:lpstr>
      <vt:lpstr>Rozdílné finanční možnosti ZZS.</vt:lpstr>
      <vt:lpstr>Jak dál?</vt:lpstr>
      <vt:lpstr>Jak dál?</vt:lpstr>
      <vt:lpstr>Jak dál?</vt:lpstr>
      <vt:lpstr>Lepší pracovní pomůcky.</vt:lpstr>
      <vt:lpstr>Lepší pracovní pomůcky.</vt:lpstr>
      <vt:lpstr>Kvalitní vybavení sanitek.</vt:lpstr>
      <vt:lpstr>Kvalitní vybavení sanitek.</vt:lpstr>
      <vt:lpstr>Pomocný personál.</vt:lpstr>
      <vt:lpstr>Pomocný personál.</vt:lpstr>
      <vt:lpstr>      DĚKUJI ZA POZORNOST.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ZÁKON O ZZS</dc:title>
  <dc:creator>tata</dc:creator>
  <cp:lastModifiedBy>tata</cp:lastModifiedBy>
  <cp:revision>37</cp:revision>
  <dcterms:created xsi:type="dcterms:W3CDTF">2014-05-05T12:43:54Z</dcterms:created>
  <dcterms:modified xsi:type="dcterms:W3CDTF">2015-01-13T08:28:28Z</dcterms:modified>
</cp:coreProperties>
</file>