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77" r:id="rId3"/>
    <p:sldId id="278" r:id="rId4"/>
    <p:sldId id="282" r:id="rId5"/>
    <p:sldId id="264" r:id="rId6"/>
    <p:sldId id="272" r:id="rId7"/>
    <p:sldId id="271" r:id="rId8"/>
    <p:sldId id="273" r:id="rId9"/>
    <p:sldId id="279" r:id="rId10"/>
    <p:sldId id="280" r:id="rId11"/>
    <p:sldId id="276" r:id="rId12"/>
    <p:sldId id="274" r:id="rId13"/>
    <p:sldId id="275" r:id="rId14"/>
    <p:sldId id="281" r:id="rId15"/>
    <p:sldId id="265" r:id="rId16"/>
    <p:sldId id="270" r:id="rId17"/>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83" autoAdjust="0"/>
    <p:restoredTop sz="94671" autoAdjust="0"/>
  </p:normalViewPr>
  <p:slideViewPr>
    <p:cSldViewPr>
      <p:cViewPr>
        <p:scale>
          <a:sx n="70" d="100"/>
          <a:sy n="70" d="100"/>
        </p:scale>
        <p:origin x="-1051" y="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366E76-7700-44AC-A827-950449FC1818}" type="datetimeFigureOut">
              <a:rPr lang="cs-CZ" smtClean="0"/>
              <a:t>22.2.2017</a:t>
            </a:fld>
            <a:endParaRPr lang="cs-CZ"/>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80D12F-20E8-45B3-BA53-4A1570570400}" type="slidenum">
              <a:rPr lang="cs-CZ" smtClean="0"/>
              <a:t>‹#›</a:t>
            </a:fld>
            <a:endParaRPr lang="cs-CZ"/>
          </a:p>
        </p:txBody>
      </p:sp>
    </p:spTree>
    <p:extLst>
      <p:ext uri="{BB962C8B-B14F-4D97-AF65-F5344CB8AC3E}">
        <p14:creationId xmlns:p14="http://schemas.microsoft.com/office/powerpoint/2010/main" val="11966239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Matce se snažíme</a:t>
            </a:r>
            <a:r>
              <a:rPr lang="cs-CZ" baseline="0" dirty="0" smtClean="0"/>
              <a:t> dát možnost výběru co s PK - porodnice</a:t>
            </a:r>
            <a:endParaRPr lang="cs-CZ" dirty="0"/>
          </a:p>
        </p:txBody>
      </p:sp>
      <p:sp>
        <p:nvSpPr>
          <p:cNvPr id="4" name="Zástupný symbol pro číslo snímku 3"/>
          <p:cNvSpPr>
            <a:spLocks noGrp="1"/>
          </p:cNvSpPr>
          <p:nvPr>
            <p:ph type="sldNum" sz="quarter" idx="10"/>
          </p:nvPr>
        </p:nvSpPr>
        <p:spPr/>
        <p:txBody>
          <a:bodyPr/>
          <a:lstStyle/>
          <a:p>
            <a:fld id="{7080D12F-20E8-45B3-BA53-4A1570570400}" type="slidenum">
              <a:rPr lang="cs-CZ" smtClean="0"/>
              <a:t>2</a:t>
            </a:fld>
            <a:endParaRPr lang="cs-CZ"/>
          </a:p>
        </p:txBody>
      </p:sp>
    </p:spTree>
    <p:extLst>
      <p:ext uri="{BB962C8B-B14F-4D97-AF65-F5344CB8AC3E}">
        <p14:creationId xmlns:p14="http://schemas.microsoft.com/office/powerpoint/2010/main" val="32906449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ř</a:t>
            </a:r>
            <a:endParaRPr lang="cs-CZ" dirty="0"/>
          </a:p>
        </p:txBody>
      </p:sp>
      <p:sp>
        <p:nvSpPr>
          <p:cNvPr id="4" name="Zástupný symbol pro číslo snímku 3"/>
          <p:cNvSpPr>
            <a:spLocks noGrp="1"/>
          </p:cNvSpPr>
          <p:nvPr>
            <p:ph type="sldNum" sz="quarter" idx="10"/>
          </p:nvPr>
        </p:nvSpPr>
        <p:spPr/>
        <p:txBody>
          <a:bodyPr/>
          <a:lstStyle/>
          <a:p>
            <a:fld id="{7080D12F-20E8-45B3-BA53-4A1570570400}" type="slidenum">
              <a:rPr lang="cs-CZ" smtClean="0"/>
              <a:t>15</a:t>
            </a:fld>
            <a:endParaRPr lang="cs-CZ"/>
          </a:p>
        </p:txBody>
      </p:sp>
    </p:spTree>
    <p:extLst>
      <p:ext uri="{BB962C8B-B14F-4D97-AF65-F5344CB8AC3E}">
        <p14:creationId xmlns:p14="http://schemas.microsoft.com/office/powerpoint/2010/main" val="16362661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ř</a:t>
            </a:r>
            <a:endParaRPr lang="cs-CZ" dirty="0"/>
          </a:p>
        </p:txBody>
      </p:sp>
      <p:sp>
        <p:nvSpPr>
          <p:cNvPr id="4" name="Zástupný symbol pro číslo snímku 3"/>
          <p:cNvSpPr>
            <a:spLocks noGrp="1"/>
          </p:cNvSpPr>
          <p:nvPr>
            <p:ph type="sldNum" sz="quarter" idx="10"/>
          </p:nvPr>
        </p:nvSpPr>
        <p:spPr/>
        <p:txBody>
          <a:bodyPr/>
          <a:lstStyle/>
          <a:p>
            <a:fld id="{7080D12F-20E8-45B3-BA53-4A1570570400}" type="slidenum">
              <a:rPr lang="cs-CZ" smtClean="0"/>
              <a:t>16</a:t>
            </a:fld>
            <a:endParaRPr lang="cs-CZ"/>
          </a:p>
        </p:txBody>
      </p:sp>
    </p:spTree>
    <p:extLst>
      <p:ext uri="{BB962C8B-B14F-4D97-AF65-F5344CB8AC3E}">
        <p14:creationId xmlns:p14="http://schemas.microsoft.com/office/powerpoint/2010/main" val="1636266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Na </a:t>
            </a:r>
            <a:r>
              <a:rPr lang="cs-CZ" dirty="0" err="1" smtClean="0"/>
              <a:t>svete</a:t>
            </a:r>
            <a:r>
              <a:rPr lang="cs-CZ" dirty="0" smtClean="0"/>
              <a:t> cca 2500</a:t>
            </a:r>
            <a:r>
              <a:rPr lang="cs-CZ" baseline="0" dirty="0" smtClean="0"/>
              <a:t> společností v RM, v CR pouze 2 (PC- NCTB, a </a:t>
            </a:r>
            <a:r>
              <a:rPr lang="cs-CZ" baseline="0" dirty="0" err="1" smtClean="0"/>
              <a:t>Sotio</a:t>
            </a:r>
            <a:r>
              <a:rPr lang="cs-CZ" baseline="0" dirty="0" smtClean="0"/>
              <a:t>), University mají své SCI – </a:t>
            </a:r>
            <a:r>
              <a:rPr lang="cs-CZ" baseline="0" dirty="0" err="1" smtClean="0"/>
              <a:t>Stanford</a:t>
            </a:r>
            <a:r>
              <a:rPr lang="cs-CZ" baseline="0" dirty="0" smtClean="0"/>
              <a:t>, </a:t>
            </a:r>
            <a:r>
              <a:rPr lang="cs-CZ" baseline="0" dirty="0" err="1" smtClean="0"/>
              <a:t>California</a:t>
            </a:r>
            <a:r>
              <a:rPr lang="cs-CZ" baseline="0" dirty="0" smtClean="0"/>
              <a:t>, Harvard, MIT, …</a:t>
            </a:r>
            <a:endParaRPr lang="cs-CZ" dirty="0"/>
          </a:p>
        </p:txBody>
      </p:sp>
      <p:sp>
        <p:nvSpPr>
          <p:cNvPr id="4" name="Zástupný symbol pro číslo snímku 3"/>
          <p:cNvSpPr>
            <a:spLocks noGrp="1"/>
          </p:cNvSpPr>
          <p:nvPr>
            <p:ph type="sldNum" sz="quarter" idx="10"/>
          </p:nvPr>
        </p:nvSpPr>
        <p:spPr/>
        <p:txBody>
          <a:bodyPr/>
          <a:lstStyle/>
          <a:p>
            <a:fld id="{7080D12F-20E8-45B3-BA53-4A1570570400}" type="slidenum">
              <a:rPr lang="cs-CZ" smtClean="0"/>
              <a:t>3</a:t>
            </a:fld>
            <a:endParaRPr lang="cs-CZ"/>
          </a:p>
        </p:txBody>
      </p:sp>
    </p:spTree>
    <p:extLst>
      <p:ext uri="{BB962C8B-B14F-4D97-AF65-F5344CB8AC3E}">
        <p14:creationId xmlns:p14="http://schemas.microsoft.com/office/powerpoint/2010/main" val="2107677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7080D12F-20E8-45B3-BA53-4A1570570400}" type="slidenum">
              <a:rPr lang="cs-CZ" smtClean="0"/>
              <a:t>4</a:t>
            </a:fld>
            <a:endParaRPr lang="cs-CZ"/>
          </a:p>
        </p:txBody>
      </p:sp>
    </p:spTree>
    <p:extLst>
      <p:ext uri="{BB962C8B-B14F-4D97-AF65-F5344CB8AC3E}">
        <p14:creationId xmlns:p14="http://schemas.microsoft.com/office/powerpoint/2010/main" val="36132388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7080D12F-20E8-45B3-BA53-4A1570570400}" type="slidenum">
              <a:rPr lang="cs-CZ" smtClean="0"/>
              <a:t>5</a:t>
            </a:fld>
            <a:endParaRPr lang="cs-CZ"/>
          </a:p>
        </p:txBody>
      </p:sp>
    </p:spTree>
    <p:extLst>
      <p:ext uri="{BB962C8B-B14F-4D97-AF65-F5344CB8AC3E}">
        <p14:creationId xmlns:p14="http://schemas.microsoft.com/office/powerpoint/2010/main" val="22809812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nelze očekávat okamžitou a bezpečnou terapii</a:t>
            </a:r>
          </a:p>
          <a:p>
            <a:endParaRPr lang="cs-CZ" dirty="0"/>
          </a:p>
        </p:txBody>
      </p:sp>
      <p:sp>
        <p:nvSpPr>
          <p:cNvPr id="4" name="Zástupný symbol pro číslo snímku 3"/>
          <p:cNvSpPr>
            <a:spLocks noGrp="1"/>
          </p:cNvSpPr>
          <p:nvPr>
            <p:ph type="sldNum" sz="quarter" idx="10"/>
          </p:nvPr>
        </p:nvSpPr>
        <p:spPr/>
        <p:txBody>
          <a:bodyPr/>
          <a:lstStyle/>
          <a:p>
            <a:fld id="{7080D12F-20E8-45B3-BA53-4A1570570400}" type="slidenum">
              <a:rPr lang="cs-CZ" smtClean="0"/>
              <a:t>6</a:t>
            </a:fld>
            <a:endParaRPr lang="cs-CZ"/>
          </a:p>
        </p:txBody>
      </p:sp>
    </p:spTree>
    <p:extLst>
      <p:ext uri="{BB962C8B-B14F-4D97-AF65-F5344CB8AC3E}">
        <p14:creationId xmlns:p14="http://schemas.microsoft.com/office/powerpoint/2010/main" val="22809812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nelze očekávat okamžitou a bezpečnou terapii</a:t>
            </a:r>
          </a:p>
          <a:p>
            <a:endParaRPr lang="cs-CZ" dirty="0"/>
          </a:p>
        </p:txBody>
      </p:sp>
      <p:sp>
        <p:nvSpPr>
          <p:cNvPr id="4" name="Zástupný symbol pro číslo snímku 3"/>
          <p:cNvSpPr>
            <a:spLocks noGrp="1"/>
          </p:cNvSpPr>
          <p:nvPr>
            <p:ph type="sldNum" sz="quarter" idx="10"/>
          </p:nvPr>
        </p:nvSpPr>
        <p:spPr/>
        <p:txBody>
          <a:bodyPr/>
          <a:lstStyle/>
          <a:p>
            <a:fld id="{7080D12F-20E8-45B3-BA53-4A1570570400}" type="slidenum">
              <a:rPr lang="cs-CZ" smtClean="0"/>
              <a:t>7</a:t>
            </a:fld>
            <a:endParaRPr lang="cs-CZ"/>
          </a:p>
        </p:txBody>
      </p:sp>
    </p:spTree>
    <p:extLst>
      <p:ext uri="{BB962C8B-B14F-4D97-AF65-F5344CB8AC3E}">
        <p14:creationId xmlns:p14="http://schemas.microsoft.com/office/powerpoint/2010/main" val="22809812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nelze očekávat okamžitou a bezpečnou terapii</a:t>
            </a:r>
          </a:p>
          <a:p>
            <a:endParaRPr lang="cs-CZ" dirty="0"/>
          </a:p>
        </p:txBody>
      </p:sp>
      <p:sp>
        <p:nvSpPr>
          <p:cNvPr id="4" name="Zástupný symbol pro číslo snímku 3"/>
          <p:cNvSpPr>
            <a:spLocks noGrp="1"/>
          </p:cNvSpPr>
          <p:nvPr>
            <p:ph type="sldNum" sz="quarter" idx="10"/>
          </p:nvPr>
        </p:nvSpPr>
        <p:spPr/>
        <p:txBody>
          <a:bodyPr/>
          <a:lstStyle/>
          <a:p>
            <a:fld id="{7080D12F-20E8-45B3-BA53-4A1570570400}" type="slidenum">
              <a:rPr lang="cs-CZ" smtClean="0"/>
              <a:t>8</a:t>
            </a:fld>
            <a:endParaRPr lang="cs-CZ"/>
          </a:p>
        </p:txBody>
      </p:sp>
    </p:spTree>
    <p:extLst>
      <p:ext uri="{BB962C8B-B14F-4D97-AF65-F5344CB8AC3E}">
        <p14:creationId xmlns:p14="http://schemas.microsoft.com/office/powerpoint/2010/main" val="22809812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nelze očekávat okamžitou a bezpečnou terapii</a:t>
            </a:r>
          </a:p>
          <a:p>
            <a:endParaRPr lang="cs-CZ" dirty="0"/>
          </a:p>
        </p:txBody>
      </p:sp>
      <p:sp>
        <p:nvSpPr>
          <p:cNvPr id="4" name="Zástupný symbol pro číslo snímku 3"/>
          <p:cNvSpPr>
            <a:spLocks noGrp="1"/>
          </p:cNvSpPr>
          <p:nvPr>
            <p:ph type="sldNum" sz="quarter" idx="10"/>
          </p:nvPr>
        </p:nvSpPr>
        <p:spPr/>
        <p:txBody>
          <a:bodyPr/>
          <a:lstStyle/>
          <a:p>
            <a:fld id="{7080D12F-20E8-45B3-BA53-4A1570570400}" type="slidenum">
              <a:rPr lang="cs-CZ" smtClean="0"/>
              <a:t>12</a:t>
            </a:fld>
            <a:endParaRPr lang="cs-CZ"/>
          </a:p>
        </p:txBody>
      </p:sp>
    </p:spTree>
    <p:extLst>
      <p:ext uri="{BB962C8B-B14F-4D97-AF65-F5344CB8AC3E}">
        <p14:creationId xmlns:p14="http://schemas.microsoft.com/office/powerpoint/2010/main" val="22809812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ř</a:t>
            </a:r>
            <a:endParaRPr lang="cs-CZ" dirty="0"/>
          </a:p>
        </p:txBody>
      </p:sp>
      <p:sp>
        <p:nvSpPr>
          <p:cNvPr id="4" name="Zástupný symbol pro číslo snímku 3"/>
          <p:cNvSpPr>
            <a:spLocks noGrp="1"/>
          </p:cNvSpPr>
          <p:nvPr>
            <p:ph type="sldNum" sz="quarter" idx="10"/>
          </p:nvPr>
        </p:nvSpPr>
        <p:spPr/>
        <p:txBody>
          <a:bodyPr/>
          <a:lstStyle/>
          <a:p>
            <a:fld id="{7080D12F-20E8-45B3-BA53-4A1570570400}" type="slidenum">
              <a:rPr lang="cs-CZ" smtClean="0"/>
              <a:t>14</a:t>
            </a:fld>
            <a:endParaRPr lang="cs-CZ"/>
          </a:p>
        </p:txBody>
      </p:sp>
    </p:spTree>
    <p:extLst>
      <p:ext uri="{BB962C8B-B14F-4D97-AF65-F5344CB8AC3E}">
        <p14:creationId xmlns:p14="http://schemas.microsoft.com/office/powerpoint/2010/main" val="1636266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Klepnutím lze upravit styl předlohy podnadpisů.</a:t>
            </a:r>
            <a:endParaRPr lang="cs-CZ"/>
          </a:p>
        </p:txBody>
      </p:sp>
      <p:sp>
        <p:nvSpPr>
          <p:cNvPr id="4" name="Zástupný symbol pro datum 3"/>
          <p:cNvSpPr>
            <a:spLocks noGrp="1"/>
          </p:cNvSpPr>
          <p:nvPr>
            <p:ph type="dt" sz="half" idx="10"/>
          </p:nvPr>
        </p:nvSpPr>
        <p:spPr/>
        <p:txBody>
          <a:bodyPr/>
          <a:lstStyle/>
          <a:p>
            <a:fld id="{B50F8A3D-9F92-4679-B422-48E407BE19BD}" type="datetimeFigureOut">
              <a:rPr lang="cs-CZ" smtClean="0"/>
              <a:pPr/>
              <a:t>22.2.2017</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82C443D9-C534-4931-AA42-7466B28E5CDA}" type="slidenum">
              <a:rPr lang="cs-CZ" smtClean="0"/>
              <a:pPr/>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B50F8A3D-9F92-4679-B422-48E407BE19BD}" type="datetimeFigureOut">
              <a:rPr lang="cs-CZ" smtClean="0"/>
              <a:pPr/>
              <a:t>22.2.2017</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82C443D9-C534-4931-AA42-7466B28E5CDA}"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B50F8A3D-9F92-4679-B422-48E407BE19BD}" type="datetimeFigureOut">
              <a:rPr lang="cs-CZ" smtClean="0"/>
              <a:pPr/>
              <a:t>22.2.2017</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82C443D9-C534-4931-AA42-7466B28E5CDA}"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9" name="Obdélník 8"/>
          <p:cNvSpPr/>
          <p:nvPr userDrawn="1"/>
        </p:nvSpPr>
        <p:spPr>
          <a:xfrm>
            <a:off x="0" y="908720"/>
            <a:ext cx="9144000" cy="7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1027" name="Picture 3" descr="D:\PRACE\UPSALA\EXTERNI\PrimeCell\PRI 001-2017 nova loga pro skupinu primecell\přechod.jpg"/>
          <p:cNvPicPr>
            <a:picLocks noChangeAspect="1" noChangeArrowheads="1"/>
          </p:cNvPicPr>
          <p:nvPr userDrawn="1"/>
        </p:nvPicPr>
        <p:blipFill>
          <a:blip r:embed="rId2" cstate="print"/>
          <a:srcRect/>
          <a:stretch>
            <a:fillRect/>
          </a:stretch>
        </p:blipFill>
        <p:spPr bwMode="auto">
          <a:xfrm>
            <a:off x="0" y="6659217"/>
            <a:ext cx="9144000" cy="198783"/>
          </a:xfrm>
          <a:prstGeom prst="rect">
            <a:avLst/>
          </a:prstGeom>
          <a:noFill/>
        </p:spPr>
      </p:pic>
      <p:sp>
        <p:nvSpPr>
          <p:cNvPr id="2" name="Nadpis 1"/>
          <p:cNvSpPr>
            <a:spLocks noGrp="1"/>
          </p:cNvSpPr>
          <p:nvPr>
            <p:ph type="title"/>
          </p:nvPr>
        </p:nvSpPr>
        <p:spPr>
          <a:xfrm>
            <a:off x="3923928" y="274638"/>
            <a:ext cx="4762872" cy="562074"/>
          </a:xfrm>
        </p:spPr>
        <p:txBody>
          <a:bodyPr>
            <a:normAutofit/>
          </a:bodyPr>
          <a:lstStyle>
            <a:lvl1pPr algn="r">
              <a:defRPr sz="2000">
                <a:latin typeface="Verdana" pitchFamily="34" charset="0"/>
                <a:ea typeface="Verdana" pitchFamily="34" charset="0"/>
                <a:cs typeface="Verdana" pitchFamily="34" charset="0"/>
              </a:defRPr>
            </a:lvl1pPr>
          </a:lstStyle>
          <a:p>
            <a:r>
              <a:rPr lang="cs-CZ" dirty="0" smtClean="0"/>
              <a:t>Klepnutím lze upravit styl předlohy nadpisů.</a:t>
            </a:r>
            <a:endParaRPr lang="cs-CZ" dirty="0"/>
          </a:p>
        </p:txBody>
      </p:sp>
      <p:sp>
        <p:nvSpPr>
          <p:cNvPr id="3" name="Zástupný symbol pro obsah 2"/>
          <p:cNvSpPr>
            <a:spLocks noGrp="1"/>
          </p:cNvSpPr>
          <p:nvPr>
            <p:ph idx="1"/>
          </p:nvPr>
        </p:nvSpPr>
        <p:spPr/>
        <p:txBody>
          <a:bodyPr/>
          <a:lstStyle>
            <a:lvl1pPr>
              <a:defRPr sz="1500">
                <a:latin typeface="Verdana" pitchFamily="34" charset="0"/>
                <a:ea typeface="Verdana" pitchFamily="34" charset="0"/>
                <a:cs typeface="Verdana" pitchFamily="34" charset="0"/>
              </a:defRPr>
            </a:lvl1pPr>
            <a:lvl2pPr>
              <a:defRPr sz="1400">
                <a:latin typeface="Verdana" pitchFamily="34" charset="0"/>
                <a:ea typeface="Verdana" pitchFamily="34" charset="0"/>
                <a:cs typeface="Verdana" pitchFamily="34" charset="0"/>
              </a:defRPr>
            </a:lvl2pPr>
            <a:lvl3pPr>
              <a:defRPr sz="1200">
                <a:latin typeface="Verdana" pitchFamily="34" charset="0"/>
                <a:ea typeface="Verdana" pitchFamily="34" charset="0"/>
                <a:cs typeface="Verdana" pitchFamily="34" charset="0"/>
              </a:defRPr>
            </a:lvl3pPr>
            <a:lvl4pPr>
              <a:defRPr sz="1100">
                <a:latin typeface="Verdana" pitchFamily="34" charset="0"/>
                <a:ea typeface="Verdana" pitchFamily="34" charset="0"/>
                <a:cs typeface="Verdana" pitchFamily="34" charset="0"/>
              </a:defRPr>
            </a:lvl4pPr>
            <a:lvl5pPr>
              <a:defRPr sz="1000">
                <a:latin typeface="Verdana" pitchFamily="34" charset="0"/>
                <a:ea typeface="Verdana" pitchFamily="34" charset="0"/>
                <a:cs typeface="Verdana" pitchFamily="34" charset="0"/>
              </a:defRPr>
            </a:lvl5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10" name="Zástupný symbol pro číslo snímku 3"/>
          <p:cNvSpPr txBox="1">
            <a:spLocks/>
          </p:cNvSpPr>
          <p:nvPr userDrawn="1"/>
        </p:nvSpPr>
        <p:spPr>
          <a:xfrm>
            <a:off x="7812360" y="6624736"/>
            <a:ext cx="1008112" cy="188640"/>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C443D9-C534-4931-AA42-7466B28E5CDA}" type="slidenum">
              <a:rPr kumimoji="0" lang="cs-CZ" sz="1050" b="0" i="0" u="none" strike="noStrike" kern="1200" cap="none" spc="0" normalizeH="0" baseline="0" noProof="0" smtClean="0">
                <a:ln>
                  <a:noFill/>
                </a:ln>
                <a:solidFill>
                  <a:schemeClr val="bg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cs-CZ" sz="1050" b="0" i="0" u="none" strike="noStrike" kern="1200" cap="none" spc="0" normalizeH="0" baseline="0" noProof="0" dirty="0">
              <a:ln>
                <a:noFill/>
              </a:ln>
              <a:solidFill>
                <a:schemeClr val="bg1"/>
              </a:solidFill>
              <a:effectLst/>
              <a:uLnTx/>
              <a:uFillTx/>
              <a:latin typeface="+mn-lt"/>
              <a:ea typeface="+mn-ea"/>
              <a:cs typeface="+mn-cs"/>
            </a:endParaRPr>
          </a:p>
        </p:txBody>
      </p:sp>
      <p:pic>
        <p:nvPicPr>
          <p:cNvPr id="11" name="Picture 2" descr="D:\PRACE\UPSALA\EXTERNI\PrimeCell\PRI 001-2017 nova loga pro skupinu primecell\nctb.png"/>
          <p:cNvPicPr>
            <a:picLocks noChangeAspect="1" noChangeArrowheads="1"/>
          </p:cNvPicPr>
          <p:nvPr userDrawn="1"/>
        </p:nvPicPr>
        <p:blipFill>
          <a:blip r:embed="rId3" cstate="print"/>
          <a:srcRect/>
          <a:stretch>
            <a:fillRect/>
          </a:stretch>
        </p:blipFill>
        <p:spPr bwMode="auto">
          <a:xfrm>
            <a:off x="395536" y="404664"/>
            <a:ext cx="3491997" cy="360000"/>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Klepnutím lze upravit styly předlohy textu.</a:t>
            </a:r>
          </a:p>
        </p:txBody>
      </p:sp>
      <p:sp>
        <p:nvSpPr>
          <p:cNvPr id="4" name="Zástupný symbol pro datum 3"/>
          <p:cNvSpPr>
            <a:spLocks noGrp="1"/>
          </p:cNvSpPr>
          <p:nvPr>
            <p:ph type="dt" sz="half" idx="10"/>
          </p:nvPr>
        </p:nvSpPr>
        <p:spPr/>
        <p:txBody>
          <a:bodyPr/>
          <a:lstStyle/>
          <a:p>
            <a:fld id="{B50F8A3D-9F92-4679-B422-48E407BE19BD}" type="datetimeFigureOut">
              <a:rPr lang="cs-CZ" smtClean="0"/>
              <a:pPr/>
              <a:t>22.2.2017</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82C443D9-C534-4931-AA42-7466B28E5CDA}" type="slidenum">
              <a:rPr lang="cs-CZ" smtClean="0"/>
              <a:pPr/>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B50F8A3D-9F92-4679-B422-48E407BE19BD}" type="datetimeFigureOut">
              <a:rPr lang="cs-CZ" smtClean="0"/>
              <a:pPr/>
              <a:t>22.2.2017</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82C443D9-C534-4931-AA42-7466B28E5CDA}" type="slidenum">
              <a:rPr lang="cs-CZ" smtClean="0"/>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B50F8A3D-9F92-4679-B422-48E407BE19BD}" type="datetimeFigureOut">
              <a:rPr lang="cs-CZ" smtClean="0"/>
              <a:pPr/>
              <a:t>22.2.2017</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82C443D9-C534-4931-AA42-7466B28E5CDA}" type="slidenum">
              <a:rPr lang="cs-CZ" smtClean="0"/>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datum 2"/>
          <p:cNvSpPr>
            <a:spLocks noGrp="1"/>
          </p:cNvSpPr>
          <p:nvPr>
            <p:ph type="dt" sz="half" idx="10"/>
          </p:nvPr>
        </p:nvSpPr>
        <p:spPr/>
        <p:txBody>
          <a:bodyPr/>
          <a:lstStyle/>
          <a:p>
            <a:fld id="{B50F8A3D-9F92-4679-B422-48E407BE19BD}" type="datetimeFigureOut">
              <a:rPr lang="cs-CZ" smtClean="0"/>
              <a:pPr/>
              <a:t>22.2.2017</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82C443D9-C534-4931-AA42-7466B28E5CDA}"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B50F8A3D-9F92-4679-B422-48E407BE19BD}" type="datetimeFigureOut">
              <a:rPr lang="cs-CZ" smtClean="0"/>
              <a:pPr/>
              <a:t>22.2.2017</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82C443D9-C534-4931-AA42-7466B28E5CDA}"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Klepnutím lze upravit styl předlohy nadpisů.</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p>
            <a:fld id="{B50F8A3D-9F92-4679-B422-48E407BE19BD}" type="datetimeFigureOut">
              <a:rPr lang="cs-CZ" smtClean="0"/>
              <a:pPr/>
              <a:t>22.2.2017</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82C443D9-C534-4931-AA42-7466B28E5CDA}"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p>
            <a:fld id="{B50F8A3D-9F92-4679-B422-48E407BE19BD}" type="datetimeFigureOut">
              <a:rPr lang="cs-CZ" smtClean="0"/>
              <a:pPr/>
              <a:t>22.2.2017</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82C443D9-C534-4931-AA42-7466B28E5CDA}" type="slidenum">
              <a:rPr lang="cs-CZ" smtClean="0"/>
              <a:pPr/>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0F8A3D-9F92-4679-B422-48E407BE19BD}" type="datetimeFigureOut">
              <a:rPr lang="cs-CZ" smtClean="0"/>
              <a:pPr/>
              <a:t>22.2.2017</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C443D9-C534-4931-AA42-7466B28E5CDA}"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hyperlink" Target="https://www.youtube.com/watch?v=ewEdR5_V-v0" TargetMode="External"/><Relationship Id="rId3" Type="http://schemas.openxmlformats.org/officeDocument/2006/relationships/hyperlink" Target="http://hsci.harvard.edu/disease-programs" TargetMode="External"/><Relationship Id="rId7" Type="http://schemas.openxmlformats.org/officeDocument/2006/relationships/hyperlink" Target="https://www.youtube.com/watch?v=cEB8656TCIE"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www.youtube.com/watch?v=2-3J6JGN-_Y" TargetMode="External"/><Relationship Id="rId5" Type="http://schemas.openxmlformats.org/officeDocument/2006/relationships/hyperlink" Target="https://www.youtube.com/watch?v=_hbgeQzmU9U" TargetMode="External"/><Relationship Id="rId4" Type="http://schemas.openxmlformats.org/officeDocument/2006/relationships/hyperlink" Target="https://www.youtube.com/watch?v=h8-2rpQ3OqU"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PRACE\UPSALA\EXTERNI\PrimeCell\PRI 001-2017 nova loga pro skupinu primecell\nctb.png"/>
          <p:cNvPicPr>
            <a:picLocks noChangeAspect="1" noChangeArrowheads="1"/>
          </p:cNvPicPr>
          <p:nvPr/>
        </p:nvPicPr>
        <p:blipFill>
          <a:blip r:embed="rId2" cstate="print"/>
          <a:srcRect/>
          <a:stretch>
            <a:fillRect/>
          </a:stretch>
        </p:blipFill>
        <p:spPr bwMode="auto">
          <a:xfrm>
            <a:off x="505419" y="1412776"/>
            <a:ext cx="8172400" cy="842515"/>
          </a:xfrm>
          <a:prstGeom prst="rect">
            <a:avLst/>
          </a:prstGeom>
          <a:noFill/>
        </p:spPr>
      </p:pic>
      <p:sp>
        <p:nvSpPr>
          <p:cNvPr id="4" name="Zástupný symbol pro text 2"/>
          <p:cNvSpPr txBox="1">
            <a:spLocks/>
          </p:cNvSpPr>
          <p:nvPr/>
        </p:nvSpPr>
        <p:spPr>
          <a:xfrm>
            <a:off x="448219" y="3476788"/>
            <a:ext cx="8229600" cy="960324"/>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cs-CZ" sz="2500" b="0" i="0" u="none" strike="noStrike" kern="1200" cap="none" spc="0" normalizeH="0" baseline="0" noProof="0" dirty="0" smtClean="0">
                <a:ln>
                  <a:noFill/>
                </a:ln>
                <a:solidFill>
                  <a:srgbClr val="525752"/>
                </a:solidFill>
                <a:effectLst/>
                <a:uLnTx/>
                <a:uFillTx/>
                <a:latin typeface="Verdana" pitchFamily="34" charset="0"/>
                <a:ea typeface="Verdana" pitchFamily="34" charset="0"/>
                <a:cs typeface="Verdana" pitchFamily="34" charset="0"/>
              </a:rPr>
              <a:t>Kmenové buňky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MOU</a:t>
            </a:r>
            <a:endParaRPr lang="cs-CZ" dirty="0"/>
          </a:p>
        </p:txBody>
      </p:sp>
      <p:sp>
        <p:nvSpPr>
          <p:cNvPr id="4" name="Nadpis 2"/>
          <p:cNvSpPr txBox="1">
            <a:spLocks/>
          </p:cNvSpPr>
          <p:nvPr/>
        </p:nvSpPr>
        <p:spPr>
          <a:xfrm>
            <a:off x="609600" y="427038"/>
            <a:ext cx="8229600" cy="1143000"/>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000" kern="1200">
                <a:solidFill>
                  <a:schemeClr val="tx1"/>
                </a:solidFill>
                <a:latin typeface="Verdana" pitchFamily="34" charset="0"/>
                <a:ea typeface="Verdana" pitchFamily="34" charset="0"/>
                <a:cs typeface="Verdana" pitchFamily="34" charset="0"/>
              </a:defRPr>
            </a:lvl1pPr>
          </a:lstStyle>
          <a:p>
            <a:endParaRPr lang="cs-CZ" dirty="0"/>
          </a:p>
        </p:txBody>
      </p:sp>
      <p:sp>
        <p:nvSpPr>
          <p:cNvPr id="5" name="Zástupný symbol pro obsah 3"/>
          <p:cNvSpPr txBox="1">
            <a:spLocks/>
          </p:cNvSpPr>
          <p:nvPr/>
        </p:nvSpPr>
        <p:spPr>
          <a:xfrm>
            <a:off x="609600" y="17526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15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1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endParaRPr lang="cs-CZ" b="1" dirty="0" smtClean="0"/>
          </a:p>
          <a:p>
            <a:pPr marL="0" indent="0">
              <a:lnSpc>
                <a:spcPct val="150000"/>
              </a:lnSpc>
              <a:buNone/>
            </a:pPr>
            <a:endParaRPr lang="cs-CZ" b="1" dirty="0"/>
          </a:p>
          <a:p>
            <a:pPr marL="0" indent="0">
              <a:lnSpc>
                <a:spcPct val="150000"/>
              </a:lnSpc>
              <a:buNone/>
            </a:pPr>
            <a:endParaRPr lang="cs-CZ" b="1" dirty="0" smtClean="0"/>
          </a:p>
          <a:p>
            <a:endParaRPr lang="cs-CZ" b="1" dirty="0"/>
          </a:p>
        </p:txBody>
      </p:sp>
      <p:sp>
        <p:nvSpPr>
          <p:cNvPr id="3" name="Obdélník 2"/>
          <p:cNvSpPr/>
          <p:nvPr/>
        </p:nvSpPr>
        <p:spPr>
          <a:xfrm>
            <a:off x="467544" y="1247849"/>
            <a:ext cx="8064896" cy="369332"/>
          </a:xfrm>
          <a:prstGeom prst="rect">
            <a:avLst/>
          </a:prstGeom>
        </p:spPr>
        <p:txBody>
          <a:bodyPr wrap="square">
            <a:spAutoFit/>
          </a:bodyPr>
          <a:lstStyle/>
          <a:p>
            <a:r>
              <a:rPr lang="cs-CZ" dirty="0" smtClean="0">
                <a:latin typeface="Verdana" panose="020B0604030504040204" pitchFamily="34" charset="0"/>
                <a:ea typeface="Verdana" panose="020B0604030504040204" pitchFamily="34" charset="0"/>
                <a:cs typeface="Verdana" panose="020B0604030504040204" pitchFamily="34" charset="0"/>
              </a:rPr>
              <a:t>	</a:t>
            </a:r>
            <a:endParaRPr lang="cs-CZ" dirty="0">
              <a:latin typeface="Verdana" panose="020B0604030504040204" pitchFamily="34" charset="0"/>
              <a:ea typeface="Verdana" panose="020B0604030504040204" pitchFamily="34" charset="0"/>
              <a:cs typeface="Verdana" panose="020B0604030504040204" pitchFamily="34" charset="0"/>
            </a:endParaRPr>
          </a:p>
        </p:txBody>
      </p:sp>
      <p:pic>
        <p:nvPicPr>
          <p:cNvPr id="5122" name="Obrázek 3" descr="Výřez obrazovk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416185"/>
            <a:ext cx="7850832" cy="5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20774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Q&amp;A</a:t>
            </a:r>
            <a:endParaRPr lang="cs-CZ" dirty="0"/>
          </a:p>
        </p:txBody>
      </p:sp>
      <p:sp>
        <p:nvSpPr>
          <p:cNvPr id="4" name="Nadpis 2"/>
          <p:cNvSpPr txBox="1">
            <a:spLocks/>
          </p:cNvSpPr>
          <p:nvPr/>
        </p:nvSpPr>
        <p:spPr>
          <a:xfrm>
            <a:off x="609600" y="427038"/>
            <a:ext cx="8229600" cy="1143000"/>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000" kern="1200">
                <a:solidFill>
                  <a:schemeClr val="tx1"/>
                </a:solidFill>
                <a:latin typeface="Verdana" pitchFamily="34" charset="0"/>
                <a:ea typeface="Verdana" pitchFamily="34" charset="0"/>
                <a:cs typeface="Verdana" pitchFamily="34" charset="0"/>
              </a:defRPr>
            </a:lvl1pPr>
          </a:lstStyle>
          <a:p>
            <a:endParaRPr lang="cs-CZ" dirty="0"/>
          </a:p>
        </p:txBody>
      </p:sp>
      <p:sp>
        <p:nvSpPr>
          <p:cNvPr id="5" name="Zástupný symbol pro obsah 3"/>
          <p:cNvSpPr txBox="1">
            <a:spLocks/>
          </p:cNvSpPr>
          <p:nvPr/>
        </p:nvSpPr>
        <p:spPr>
          <a:xfrm>
            <a:off x="609600" y="17526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15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1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endParaRPr lang="cs-CZ" b="1" dirty="0" smtClean="0"/>
          </a:p>
          <a:p>
            <a:pPr marL="0" indent="0">
              <a:lnSpc>
                <a:spcPct val="150000"/>
              </a:lnSpc>
              <a:buNone/>
            </a:pPr>
            <a:endParaRPr lang="cs-CZ" b="1" dirty="0"/>
          </a:p>
          <a:p>
            <a:pPr marL="0" indent="0">
              <a:lnSpc>
                <a:spcPct val="150000"/>
              </a:lnSpc>
              <a:buNone/>
            </a:pPr>
            <a:endParaRPr lang="cs-CZ" b="1" dirty="0" smtClean="0"/>
          </a:p>
          <a:p>
            <a:endParaRPr lang="cs-CZ" b="1" dirty="0"/>
          </a:p>
        </p:txBody>
      </p:sp>
      <p:sp>
        <p:nvSpPr>
          <p:cNvPr id="3" name="Obdélník 2"/>
          <p:cNvSpPr/>
          <p:nvPr/>
        </p:nvSpPr>
        <p:spPr>
          <a:xfrm>
            <a:off x="467544" y="1247849"/>
            <a:ext cx="8064896" cy="2862322"/>
          </a:xfrm>
          <a:prstGeom prst="rect">
            <a:avLst/>
          </a:prstGeom>
        </p:spPr>
        <p:txBody>
          <a:bodyPr wrap="square">
            <a:spAutoFit/>
          </a:bodyPr>
          <a:lstStyle/>
          <a:p>
            <a:r>
              <a:rPr lang="cs-CZ" dirty="0" smtClean="0">
                <a:latin typeface="Verdana" panose="020B0604030504040204" pitchFamily="34" charset="0"/>
                <a:ea typeface="Verdana" panose="020B0604030504040204" pitchFamily="34" charset="0"/>
                <a:cs typeface="Verdana" panose="020B0604030504040204" pitchFamily="34" charset="0"/>
              </a:rPr>
              <a:t>1. Jaké % </a:t>
            </a:r>
            <a:r>
              <a:rPr lang="cs-CZ" dirty="0">
                <a:latin typeface="Verdana" panose="020B0604030504040204" pitchFamily="34" charset="0"/>
                <a:ea typeface="Verdana" panose="020B0604030504040204" pitchFamily="34" charset="0"/>
                <a:cs typeface="Verdana" panose="020B0604030504040204" pitchFamily="34" charset="0"/>
              </a:rPr>
              <a:t>uložený APK a ATP </a:t>
            </a:r>
            <a:r>
              <a:rPr lang="cs-CZ" dirty="0" smtClean="0">
                <a:latin typeface="Verdana" panose="020B0604030504040204" pitchFamily="34" charset="0"/>
                <a:ea typeface="Verdana" panose="020B0604030504040204" pitchFamily="34" charset="0"/>
                <a:cs typeface="Verdana" panose="020B0604030504040204" pitchFamily="34" charset="0"/>
              </a:rPr>
              <a:t>mají vyspělé </a:t>
            </a:r>
            <a:r>
              <a:rPr lang="cs-CZ" dirty="0">
                <a:latin typeface="Verdana" panose="020B0604030504040204" pitchFamily="34" charset="0"/>
                <a:ea typeface="Verdana" panose="020B0604030504040204" pitchFamily="34" charset="0"/>
                <a:cs typeface="Verdana" panose="020B0604030504040204" pitchFamily="34" charset="0"/>
              </a:rPr>
              <a:t>státy na světě </a:t>
            </a:r>
            <a:r>
              <a:rPr lang="cs-CZ" dirty="0" err="1" smtClean="0">
                <a:latin typeface="Verdana" panose="020B0604030504040204" pitchFamily="34" charset="0"/>
                <a:ea typeface="Verdana" panose="020B0604030504040204" pitchFamily="34" charset="0"/>
                <a:cs typeface="Verdana" panose="020B0604030504040204" pitchFamily="34" charset="0"/>
              </a:rPr>
              <a:t>vers</a:t>
            </a:r>
            <a:r>
              <a:rPr lang="cs-CZ" dirty="0" smtClean="0">
                <a:latin typeface="Verdana" panose="020B0604030504040204" pitchFamily="34" charset="0"/>
                <a:ea typeface="Verdana" panose="020B0604030504040204" pitchFamily="34" charset="0"/>
                <a:cs typeface="Verdana" panose="020B0604030504040204" pitchFamily="34" charset="0"/>
              </a:rPr>
              <a:t>. CR?</a:t>
            </a:r>
          </a:p>
          <a:p>
            <a:pPr marL="285750" indent="-285750">
              <a:buFontTx/>
              <a:buChar char="-"/>
            </a:pPr>
            <a:endParaRPr lang="cs-CZ" dirty="0">
              <a:latin typeface="Verdana" panose="020B0604030504040204" pitchFamily="34" charset="0"/>
              <a:ea typeface="Verdana" panose="020B0604030504040204" pitchFamily="34" charset="0"/>
              <a:cs typeface="Verdana" panose="020B0604030504040204" pitchFamily="34" charset="0"/>
            </a:endParaRPr>
          </a:p>
          <a:p>
            <a:r>
              <a:rPr lang="cs-CZ" dirty="0" smtClean="0">
                <a:latin typeface="Verdana" panose="020B0604030504040204" pitchFamily="34" charset="0"/>
                <a:ea typeface="Verdana" panose="020B0604030504040204" pitchFamily="34" charset="0"/>
                <a:cs typeface="Verdana" panose="020B0604030504040204" pitchFamily="34" charset="0"/>
              </a:rPr>
              <a:t>2. Mají PK a TP jako zdroj MSC, větší budoucí hodnotu </a:t>
            </a:r>
            <a:r>
              <a:rPr lang="cs-CZ" dirty="0">
                <a:latin typeface="Verdana" panose="020B0604030504040204" pitchFamily="34" charset="0"/>
                <a:ea typeface="Verdana" panose="020B0604030504040204" pitchFamily="34" charset="0"/>
                <a:cs typeface="Verdana" panose="020B0604030504040204" pitchFamily="34" charset="0"/>
              </a:rPr>
              <a:t>než pár tisíc korun nutných na jejich odborné </a:t>
            </a:r>
            <a:r>
              <a:rPr lang="cs-CZ" dirty="0" smtClean="0">
                <a:latin typeface="Verdana" panose="020B0604030504040204" pitchFamily="34" charset="0"/>
                <a:ea typeface="Verdana" panose="020B0604030504040204" pitchFamily="34" charset="0"/>
                <a:cs typeface="Verdana" panose="020B0604030504040204" pitchFamily="34" charset="0"/>
              </a:rPr>
              <a:t>zpracování?</a:t>
            </a:r>
            <a:endParaRPr lang="cs-CZ" dirty="0">
              <a:latin typeface="Verdana" panose="020B0604030504040204" pitchFamily="34" charset="0"/>
              <a:ea typeface="Verdana" panose="020B0604030504040204" pitchFamily="34" charset="0"/>
              <a:cs typeface="Verdana" panose="020B0604030504040204" pitchFamily="34" charset="0"/>
            </a:endParaRPr>
          </a:p>
          <a:p>
            <a:endParaRPr lang="cs-CZ" dirty="0" smtClean="0">
              <a:latin typeface="Verdana" panose="020B0604030504040204" pitchFamily="34" charset="0"/>
              <a:ea typeface="Verdana" panose="020B0604030504040204" pitchFamily="34" charset="0"/>
              <a:cs typeface="Verdana" panose="020B0604030504040204" pitchFamily="34" charset="0"/>
            </a:endParaRPr>
          </a:p>
          <a:p>
            <a:r>
              <a:rPr lang="cs-CZ" dirty="0" smtClean="0">
                <a:latin typeface="Verdana" panose="020B0604030504040204" pitchFamily="34" charset="0"/>
                <a:ea typeface="Verdana" panose="020B0604030504040204" pitchFamily="34" charset="0"/>
                <a:cs typeface="Verdana" panose="020B0604030504040204" pitchFamily="34" charset="0"/>
              </a:rPr>
              <a:t>3. Má uchovávání </a:t>
            </a:r>
            <a:r>
              <a:rPr lang="cs-CZ" dirty="0">
                <a:latin typeface="Verdana" panose="020B0604030504040204" pitchFamily="34" charset="0"/>
                <a:ea typeface="Verdana" panose="020B0604030504040204" pitchFamily="34" charset="0"/>
                <a:cs typeface="Verdana" panose="020B0604030504040204" pitchFamily="34" charset="0"/>
              </a:rPr>
              <a:t>MSC z PK a TP </a:t>
            </a:r>
            <a:r>
              <a:rPr lang="cs-CZ" dirty="0" smtClean="0">
                <a:latin typeface="Verdana" panose="020B0604030504040204" pitchFamily="34" charset="0"/>
                <a:ea typeface="Verdana" panose="020B0604030504040204" pitchFamily="34" charset="0"/>
                <a:cs typeface="Verdana" panose="020B0604030504040204" pitchFamily="34" charset="0"/>
              </a:rPr>
              <a:t>smysl a má mít společenskou podporu? A nebo je škodlivé? Pro koho?  </a:t>
            </a:r>
            <a:endParaRPr lang="cs-CZ" dirty="0">
              <a:latin typeface="Verdana" panose="020B0604030504040204" pitchFamily="34" charset="0"/>
              <a:ea typeface="Verdana" panose="020B0604030504040204" pitchFamily="34" charset="0"/>
              <a:cs typeface="Verdana" panose="020B0604030504040204" pitchFamily="34" charset="0"/>
            </a:endParaRPr>
          </a:p>
          <a:p>
            <a:r>
              <a:rPr lang="cs-CZ" dirty="0">
                <a:latin typeface="Verdana" panose="020B0604030504040204" pitchFamily="34" charset="0"/>
                <a:ea typeface="Verdana" panose="020B0604030504040204" pitchFamily="34" charset="0"/>
                <a:cs typeface="Verdana" panose="020B0604030504040204" pitchFamily="34" charset="0"/>
              </a:rPr>
              <a:t>  </a:t>
            </a:r>
          </a:p>
          <a:p>
            <a:r>
              <a:rPr lang="cs-CZ" dirty="0" smtClean="0">
                <a:latin typeface="Verdana" panose="020B0604030504040204" pitchFamily="34" charset="0"/>
                <a:ea typeface="Verdana" panose="020B0604030504040204" pitchFamily="34" charset="0"/>
                <a:cs typeface="Verdana" panose="020B0604030504040204" pitchFamily="34" charset="0"/>
              </a:rPr>
              <a:t>naše </a:t>
            </a:r>
            <a:r>
              <a:rPr lang="cs-CZ" dirty="0">
                <a:latin typeface="Verdana" panose="020B0604030504040204" pitchFamily="34" charset="0"/>
                <a:ea typeface="Verdana" panose="020B0604030504040204" pitchFamily="34" charset="0"/>
                <a:cs typeface="Verdana" panose="020B0604030504040204" pitchFamily="34" charset="0"/>
              </a:rPr>
              <a:t>zkušenosti s </a:t>
            </a:r>
            <a:r>
              <a:rPr lang="cs-CZ" dirty="0" smtClean="0">
                <a:latin typeface="Verdana" panose="020B0604030504040204" pitchFamily="34" charset="0"/>
                <a:ea typeface="Verdana" panose="020B0604030504040204" pitchFamily="34" charset="0"/>
                <a:cs typeface="Verdana" panose="020B0604030504040204" pitchFamily="34" charset="0"/>
              </a:rPr>
              <a:t>jinými typy buněk než MSC (například amniony</a:t>
            </a:r>
            <a:r>
              <a:rPr lang="cs-CZ" dirty="0">
                <a:latin typeface="Verdana" panose="020B0604030504040204" pitchFamily="34" charset="0"/>
                <a:ea typeface="Verdana" panose="020B0604030504040204" pitchFamily="34" charset="0"/>
                <a:cs typeface="Verdana" panose="020B0604030504040204" pitchFamily="34" charset="0"/>
              </a:rPr>
              <a:t>) ukazují, jak prospěšné </a:t>
            </a:r>
            <a:r>
              <a:rPr lang="cs-CZ" dirty="0" smtClean="0">
                <a:latin typeface="Verdana" panose="020B0604030504040204" pitchFamily="34" charset="0"/>
                <a:ea typeface="Verdana" panose="020B0604030504040204" pitchFamily="34" charset="0"/>
                <a:cs typeface="Verdana" panose="020B0604030504040204" pitchFamily="34" charset="0"/>
              </a:rPr>
              <a:t>jsou pro </a:t>
            </a:r>
            <a:r>
              <a:rPr lang="cs-CZ" dirty="0">
                <a:latin typeface="Verdana" panose="020B0604030504040204" pitchFamily="34" charset="0"/>
                <a:ea typeface="Verdana" panose="020B0604030504040204" pitchFamily="34" charset="0"/>
                <a:cs typeface="Verdana" panose="020B0604030504040204" pitchFamily="34" charset="0"/>
              </a:rPr>
              <a:t>pacienty – 300 pacientů / </a:t>
            </a:r>
            <a:r>
              <a:rPr lang="cs-CZ" dirty="0" smtClean="0">
                <a:latin typeface="Verdana" panose="020B0604030504040204" pitchFamily="34" charset="0"/>
                <a:ea typeface="Verdana" panose="020B0604030504040204" pitchFamily="34" charset="0"/>
                <a:cs typeface="Verdana" panose="020B0604030504040204" pitchFamily="34" charset="0"/>
              </a:rPr>
              <a:t>rok</a:t>
            </a:r>
            <a:endParaRPr lang="cs-CZ" dirty="0">
              <a:latin typeface="Verdana" panose="020B0604030504040204" pitchFamily="34" charset="0"/>
              <a:ea typeface="Verdana" panose="020B0604030504040204" pitchFamily="34" charset="0"/>
              <a:cs typeface="Verdana" panose="020B0604030504040204" pitchFamily="34" charset="0"/>
            </a:endParaRPr>
          </a:p>
        </p:txBody>
      </p:sp>
      <p:sp>
        <p:nvSpPr>
          <p:cNvPr id="9" name="Zástupný symbol pro text 2"/>
          <p:cNvSpPr txBox="1">
            <a:spLocks/>
          </p:cNvSpPr>
          <p:nvPr/>
        </p:nvSpPr>
        <p:spPr>
          <a:xfrm>
            <a:off x="463365" y="3356993"/>
            <a:ext cx="8285099" cy="1414024"/>
          </a:xfrm>
          <a:prstGeom prst="rect">
            <a:avLst/>
          </a:prstGeom>
          <a:solidFill>
            <a:schemeClr val="accent1">
              <a:lumMod val="60000"/>
              <a:lumOff val="40000"/>
            </a:schemeClr>
          </a:solidFill>
        </p:spPr>
        <p:txBody>
          <a:bodyPr vert="horz" lIns="91440" tIns="45720" rIns="91440" bIns="45720" rtlCol="0">
            <a:noAutofit/>
          </a:bodyPr>
          <a:lstStyle/>
          <a:p>
            <a:pPr algn="ctr">
              <a:spcBef>
                <a:spcPct val="20000"/>
              </a:spcBef>
              <a:defRPr/>
            </a:pPr>
            <a:r>
              <a:rPr lang="cs-CZ" sz="3200" dirty="0" smtClean="0">
                <a:solidFill>
                  <a:srgbClr val="525752"/>
                </a:solidFill>
                <a:latin typeface="Verdana" pitchFamily="34" charset="0"/>
                <a:ea typeface="Verdana" pitchFamily="34" charset="0"/>
                <a:cs typeface="Verdana" pitchFamily="34" charset="0"/>
              </a:rPr>
              <a:t>Odběry PK se týkají cca </a:t>
            </a:r>
            <a:r>
              <a:rPr kumimoji="0" lang="cs-CZ" sz="3200" b="0" i="0" u="none" strike="noStrike" kern="1200" cap="none" spc="0" normalizeH="0" baseline="0" noProof="0" dirty="0" smtClean="0">
                <a:ln>
                  <a:noFill/>
                </a:ln>
                <a:solidFill>
                  <a:srgbClr val="525752"/>
                </a:solidFill>
                <a:effectLst/>
                <a:uLnTx/>
                <a:uFillTx/>
                <a:latin typeface="Verdana" pitchFamily="34" charset="0"/>
                <a:ea typeface="Verdana" pitchFamily="34" charset="0"/>
                <a:cs typeface="Verdana" pitchFamily="34" charset="0"/>
              </a:rPr>
              <a:t>200</a:t>
            </a:r>
            <a:r>
              <a:rPr kumimoji="0" lang="cs-CZ" sz="3200" b="0" i="0" u="none" strike="noStrike" kern="1200" cap="none" spc="0" normalizeH="0" noProof="0" dirty="0" smtClean="0">
                <a:ln>
                  <a:noFill/>
                </a:ln>
                <a:solidFill>
                  <a:srgbClr val="525752"/>
                </a:solidFill>
                <a:effectLst/>
                <a:uLnTx/>
                <a:uFillTx/>
                <a:latin typeface="Verdana" pitchFamily="34" charset="0"/>
                <a:ea typeface="Verdana" pitchFamily="34" charset="0"/>
                <a:cs typeface="Verdana" pitchFamily="34" charset="0"/>
              </a:rPr>
              <a:t> osob/rok</a:t>
            </a:r>
            <a:endParaRPr kumimoji="0" lang="cs-CZ" sz="3200" b="0" i="0" u="none" strike="noStrike" kern="1200" cap="none" spc="0" normalizeH="0" baseline="0" noProof="0" dirty="0" smtClean="0">
              <a:ln>
                <a:noFill/>
              </a:ln>
              <a:solidFill>
                <a:srgbClr val="525752"/>
              </a:solidFill>
              <a:effectLst/>
              <a:uLnTx/>
              <a:uFillTx/>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441409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Základní výzkum - srovnání</a:t>
            </a:r>
            <a:endParaRPr lang="cs-CZ" dirty="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162" y="1118984"/>
            <a:ext cx="8829675" cy="5544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653995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Q&amp;A</a:t>
            </a:r>
            <a:endParaRPr lang="cs-CZ" dirty="0"/>
          </a:p>
        </p:txBody>
      </p:sp>
      <p:sp>
        <p:nvSpPr>
          <p:cNvPr id="4" name="Nadpis 2"/>
          <p:cNvSpPr txBox="1">
            <a:spLocks/>
          </p:cNvSpPr>
          <p:nvPr/>
        </p:nvSpPr>
        <p:spPr>
          <a:xfrm>
            <a:off x="609600" y="427038"/>
            <a:ext cx="8229600" cy="1143000"/>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000" kern="1200">
                <a:solidFill>
                  <a:schemeClr val="tx1"/>
                </a:solidFill>
                <a:latin typeface="Verdana" pitchFamily="34" charset="0"/>
                <a:ea typeface="Verdana" pitchFamily="34" charset="0"/>
                <a:cs typeface="Verdana" pitchFamily="34" charset="0"/>
              </a:defRPr>
            </a:lvl1pPr>
          </a:lstStyle>
          <a:p>
            <a:endParaRPr lang="cs-CZ" dirty="0"/>
          </a:p>
        </p:txBody>
      </p:sp>
      <p:sp>
        <p:nvSpPr>
          <p:cNvPr id="5" name="Zástupný symbol pro obsah 3"/>
          <p:cNvSpPr txBox="1">
            <a:spLocks/>
          </p:cNvSpPr>
          <p:nvPr/>
        </p:nvSpPr>
        <p:spPr>
          <a:xfrm>
            <a:off x="609600" y="17526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15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1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endParaRPr lang="cs-CZ" b="1" dirty="0" smtClean="0"/>
          </a:p>
          <a:p>
            <a:pPr marL="0" indent="0">
              <a:lnSpc>
                <a:spcPct val="150000"/>
              </a:lnSpc>
              <a:buNone/>
            </a:pPr>
            <a:endParaRPr lang="cs-CZ" b="1" dirty="0"/>
          </a:p>
          <a:p>
            <a:pPr marL="0" indent="0">
              <a:lnSpc>
                <a:spcPct val="150000"/>
              </a:lnSpc>
              <a:buNone/>
            </a:pPr>
            <a:endParaRPr lang="cs-CZ" b="1" dirty="0" smtClean="0"/>
          </a:p>
          <a:p>
            <a:endParaRPr lang="cs-CZ" b="1" dirty="0"/>
          </a:p>
        </p:txBody>
      </p:sp>
      <p:pic>
        <p:nvPicPr>
          <p:cNvPr id="6" name="Obrázek 5"/>
          <p:cNvPicPr/>
          <p:nvPr/>
        </p:nvPicPr>
        <p:blipFill>
          <a:blip r:embed="rId2"/>
          <a:stretch>
            <a:fillRect/>
          </a:stretch>
        </p:blipFill>
        <p:spPr>
          <a:xfrm>
            <a:off x="971600" y="1340768"/>
            <a:ext cx="6408712" cy="1029077"/>
          </a:xfrm>
          <a:prstGeom prst="rect">
            <a:avLst/>
          </a:prstGeom>
        </p:spPr>
      </p:pic>
      <p:pic>
        <p:nvPicPr>
          <p:cNvPr id="7" name="Obrázek 6"/>
          <p:cNvPicPr/>
          <p:nvPr/>
        </p:nvPicPr>
        <p:blipFill>
          <a:blip r:embed="rId3"/>
          <a:stretch>
            <a:fillRect/>
          </a:stretch>
        </p:blipFill>
        <p:spPr>
          <a:xfrm>
            <a:off x="987759" y="2492896"/>
            <a:ext cx="5775404" cy="1347584"/>
          </a:xfrm>
          <a:prstGeom prst="rect">
            <a:avLst/>
          </a:prstGeom>
        </p:spPr>
      </p:pic>
      <p:pic>
        <p:nvPicPr>
          <p:cNvPr id="8" name="Obrázek 7"/>
          <p:cNvPicPr/>
          <p:nvPr/>
        </p:nvPicPr>
        <p:blipFill>
          <a:blip r:embed="rId4"/>
          <a:stretch>
            <a:fillRect/>
          </a:stretch>
        </p:blipFill>
        <p:spPr>
          <a:xfrm>
            <a:off x="1081291" y="4015579"/>
            <a:ext cx="6010989" cy="1429645"/>
          </a:xfrm>
          <a:prstGeom prst="rect">
            <a:avLst/>
          </a:prstGeom>
        </p:spPr>
      </p:pic>
    </p:spTree>
    <p:extLst>
      <p:ext uri="{BB962C8B-B14F-4D97-AF65-F5344CB8AC3E}">
        <p14:creationId xmlns:p14="http://schemas.microsoft.com/office/powerpoint/2010/main" val="39316414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endParaRPr lang="cs-CZ" dirty="0"/>
          </a:p>
        </p:txBody>
      </p:sp>
      <p:sp>
        <p:nvSpPr>
          <p:cNvPr id="4" name="Zástupný symbol pro obsah 3"/>
          <p:cNvSpPr>
            <a:spLocks noGrp="1"/>
          </p:cNvSpPr>
          <p:nvPr>
            <p:ph idx="1"/>
          </p:nvPr>
        </p:nvSpPr>
        <p:spPr/>
        <p:txBody>
          <a:bodyPr/>
          <a:lstStyle/>
          <a:p>
            <a:endParaRPr lang="cs-CZ"/>
          </a:p>
        </p:txBody>
      </p:sp>
    </p:spTree>
    <p:extLst>
      <p:ext uri="{BB962C8B-B14F-4D97-AF65-F5344CB8AC3E}">
        <p14:creationId xmlns:p14="http://schemas.microsoft.com/office/powerpoint/2010/main" val="16686044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NO CLI</a:t>
            </a:r>
            <a:endParaRPr lang="cs-CZ" dirty="0"/>
          </a:p>
        </p:txBody>
      </p:sp>
      <p:sp>
        <p:nvSpPr>
          <p:cNvPr id="3" name="Zástupný symbol pro obsah 2"/>
          <p:cNvSpPr>
            <a:spLocks noGrp="1"/>
          </p:cNvSpPr>
          <p:nvPr>
            <p:ph idx="1"/>
          </p:nvPr>
        </p:nvSpPr>
        <p:spPr>
          <a:xfrm>
            <a:off x="467544" y="764704"/>
            <a:ext cx="8229600" cy="5832648"/>
          </a:xfrm>
        </p:spPr>
        <p:txBody>
          <a:bodyPr>
            <a:normAutofit lnSpcReduction="10000"/>
          </a:bodyPr>
          <a:lstStyle/>
          <a:p>
            <a:pPr marL="0" indent="0">
              <a:buNone/>
            </a:pPr>
            <a:r>
              <a:rPr lang="cs-CZ" b="1" dirty="0"/>
              <a:t>Přehled pěti meta analýz hodnotících účinnost </a:t>
            </a:r>
            <a:r>
              <a:rPr lang="cs-CZ" b="1" dirty="0" smtClean="0"/>
              <a:t>léčby</a:t>
            </a:r>
            <a:r>
              <a:rPr lang="cs-CZ" dirty="0"/>
              <a:t> </a:t>
            </a:r>
            <a:r>
              <a:rPr lang="cs-CZ" b="1" dirty="0" smtClean="0"/>
              <a:t>NO-CLI </a:t>
            </a:r>
            <a:r>
              <a:rPr lang="cs-CZ" b="1" dirty="0"/>
              <a:t>pacientů buněčným koncentrátem získaným </a:t>
            </a:r>
            <a:r>
              <a:rPr lang="cs-CZ" b="1" dirty="0" smtClean="0"/>
              <a:t>z kostní </a:t>
            </a:r>
            <a:r>
              <a:rPr lang="cs-CZ" b="1" dirty="0"/>
              <a:t>dřeně pacienta, tzv. autologních </a:t>
            </a:r>
            <a:r>
              <a:rPr lang="cs-CZ" b="1" dirty="0" smtClean="0"/>
              <a:t>BM-MNC</a:t>
            </a:r>
            <a:r>
              <a:rPr lang="cs-CZ" dirty="0"/>
              <a:t> </a:t>
            </a:r>
            <a:r>
              <a:rPr lang="cs-CZ" b="1" dirty="0" smtClean="0"/>
              <a:t>(Bone </a:t>
            </a:r>
            <a:r>
              <a:rPr lang="cs-CZ" b="1" dirty="0" err="1"/>
              <a:t>marrow</a:t>
            </a:r>
            <a:r>
              <a:rPr lang="cs-CZ" b="1" dirty="0"/>
              <a:t> </a:t>
            </a:r>
            <a:r>
              <a:rPr lang="cs-CZ" b="1" dirty="0" err="1"/>
              <a:t>mononuclear</a:t>
            </a:r>
            <a:r>
              <a:rPr lang="cs-CZ" b="1" dirty="0"/>
              <a:t> </a:t>
            </a:r>
            <a:r>
              <a:rPr lang="cs-CZ" b="1" dirty="0" err="1"/>
              <a:t>cells</a:t>
            </a:r>
            <a:r>
              <a:rPr lang="cs-CZ" b="1" dirty="0" smtClean="0"/>
              <a:t>).</a:t>
            </a:r>
          </a:p>
          <a:p>
            <a:endParaRPr lang="cs-CZ" dirty="0"/>
          </a:p>
          <a:p>
            <a:pPr marL="0" indent="0">
              <a:buNone/>
            </a:pPr>
            <a:r>
              <a:rPr lang="cs-CZ" dirty="0"/>
              <a:t>[1] </a:t>
            </a:r>
            <a:r>
              <a:rPr lang="cs-CZ" b="1" dirty="0" err="1"/>
              <a:t>Wang</a:t>
            </a:r>
            <a:r>
              <a:rPr lang="cs-CZ" b="1" dirty="0"/>
              <a:t>, </a:t>
            </a:r>
            <a:r>
              <a:rPr lang="cs-CZ" b="1" dirty="0" err="1"/>
              <a:t>Zheng-Xu</a:t>
            </a:r>
            <a:r>
              <a:rPr lang="cs-CZ" b="1" dirty="0"/>
              <a:t>, et al. </a:t>
            </a:r>
            <a:r>
              <a:rPr lang="cs-CZ" dirty="0"/>
              <a:t>"</a:t>
            </a:r>
            <a:r>
              <a:rPr lang="cs-CZ" dirty="0" err="1"/>
              <a:t>Efficacy</a:t>
            </a:r>
            <a:r>
              <a:rPr lang="cs-CZ" dirty="0"/>
              <a:t> of </a:t>
            </a:r>
            <a:r>
              <a:rPr lang="cs-CZ" dirty="0" err="1"/>
              <a:t>Autologous</a:t>
            </a:r>
            <a:r>
              <a:rPr lang="cs-CZ" dirty="0"/>
              <a:t> Bone </a:t>
            </a:r>
            <a:r>
              <a:rPr lang="cs-CZ" dirty="0" err="1" smtClean="0"/>
              <a:t>Marrow</a:t>
            </a:r>
            <a:r>
              <a:rPr lang="cs-CZ" dirty="0"/>
              <a:t> </a:t>
            </a:r>
            <a:r>
              <a:rPr lang="cs-CZ" dirty="0" err="1" smtClean="0"/>
              <a:t>Mononuclear</a:t>
            </a:r>
            <a:r>
              <a:rPr lang="cs-CZ" dirty="0" smtClean="0"/>
              <a:t> </a:t>
            </a:r>
            <a:r>
              <a:rPr lang="cs-CZ" dirty="0"/>
              <a:t>Cell </a:t>
            </a:r>
            <a:r>
              <a:rPr lang="cs-CZ" dirty="0" err="1"/>
              <a:t>Therapy</a:t>
            </a:r>
            <a:r>
              <a:rPr lang="cs-CZ" dirty="0"/>
              <a:t> in </a:t>
            </a:r>
            <a:r>
              <a:rPr lang="cs-CZ" dirty="0" err="1"/>
              <a:t>Patients</a:t>
            </a:r>
            <a:r>
              <a:rPr lang="cs-CZ" dirty="0"/>
              <a:t> </a:t>
            </a:r>
            <a:r>
              <a:rPr lang="cs-CZ" dirty="0" err="1"/>
              <a:t>with</a:t>
            </a:r>
            <a:r>
              <a:rPr lang="cs-CZ" dirty="0"/>
              <a:t> </a:t>
            </a:r>
            <a:r>
              <a:rPr lang="cs-CZ" dirty="0" err="1"/>
              <a:t>Peripheral</a:t>
            </a:r>
            <a:r>
              <a:rPr lang="cs-CZ" dirty="0"/>
              <a:t> </a:t>
            </a:r>
            <a:r>
              <a:rPr lang="cs-CZ" dirty="0" err="1" smtClean="0"/>
              <a:t>Arterial</a:t>
            </a:r>
            <a:r>
              <a:rPr lang="cs-CZ" dirty="0"/>
              <a:t> </a:t>
            </a:r>
            <a:r>
              <a:rPr lang="cs-CZ" dirty="0" err="1" smtClean="0"/>
              <a:t>Disease</a:t>
            </a:r>
            <a:r>
              <a:rPr lang="cs-CZ" dirty="0"/>
              <a:t>." </a:t>
            </a:r>
            <a:r>
              <a:rPr lang="cs-CZ" i="1" dirty="0" err="1"/>
              <a:t>Journal</a:t>
            </a:r>
            <a:r>
              <a:rPr lang="cs-CZ" i="1" dirty="0"/>
              <a:t> of </a:t>
            </a:r>
            <a:r>
              <a:rPr lang="cs-CZ" i="1" dirty="0" err="1"/>
              <a:t>atherosclerosis</a:t>
            </a:r>
            <a:r>
              <a:rPr lang="cs-CZ" i="1" dirty="0"/>
              <a:t> and </a:t>
            </a:r>
            <a:r>
              <a:rPr lang="cs-CZ" i="1" dirty="0" err="1"/>
              <a:t>thrombosis</a:t>
            </a:r>
            <a:r>
              <a:rPr lang="cs-CZ" i="1" dirty="0"/>
              <a:t> </a:t>
            </a:r>
            <a:r>
              <a:rPr lang="cs-CZ" dirty="0"/>
              <a:t>(2014).</a:t>
            </a:r>
          </a:p>
          <a:p>
            <a:endParaRPr lang="cs-CZ" dirty="0"/>
          </a:p>
          <a:p>
            <a:pPr marL="0" indent="0">
              <a:buNone/>
            </a:pPr>
            <a:r>
              <a:rPr lang="cs-CZ" dirty="0"/>
              <a:t>[2] </a:t>
            </a:r>
            <a:r>
              <a:rPr lang="cs-CZ" b="1" dirty="0" err="1"/>
              <a:t>Fadini</a:t>
            </a:r>
            <a:r>
              <a:rPr lang="cs-CZ" b="1" dirty="0"/>
              <a:t>, </a:t>
            </a:r>
            <a:r>
              <a:rPr lang="cs-CZ" b="1" dirty="0" err="1"/>
              <a:t>Gian</a:t>
            </a:r>
            <a:r>
              <a:rPr lang="cs-CZ" b="1" dirty="0"/>
              <a:t> Paolo, Carlo </a:t>
            </a:r>
            <a:r>
              <a:rPr lang="cs-CZ" b="1" dirty="0" err="1"/>
              <a:t>Agostini</a:t>
            </a:r>
            <a:r>
              <a:rPr lang="cs-CZ" b="1" dirty="0"/>
              <a:t>, and Angelo </a:t>
            </a:r>
            <a:r>
              <a:rPr lang="cs-CZ" b="1" dirty="0" err="1"/>
              <a:t>Avogaro</a:t>
            </a:r>
            <a:r>
              <a:rPr lang="cs-CZ" dirty="0"/>
              <a:t>. "</a:t>
            </a:r>
            <a:r>
              <a:rPr lang="cs-CZ" dirty="0" err="1" smtClean="0"/>
              <a:t>Autologous</a:t>
            </a:r>
            <a:r>
              <a:rPr lang="cs-CZ" dirty="0"/>
              <a:t> </a:t>
            </a:r>
            <a:r>
              <a:rPr lang="cs-CZ" dirty="0" smtClean="0"/>
              <a:t>stem </a:t>
            </a:r>
            <a:r>
              <a:rPr lang="cs-CZ" dirty="0"/>
              <a:t>cell </a:t>
            </a:r>
            <a:r>
              <a:rPr lang="cs-CZ" dirty="0" err="1"/>
              <a:t>therapy</a:t>
            </a:r>
            <a:r>
              <a:rPr lang="cs-CZ" dirty="0"/>
              <a:t> </a:t>
            </a:r>
            <a:r>
              <a:rPr lang="cs-CZ" dirty="0" err="1"/>
              <a:t>for</a:t>
            </a:r>
            <a:r>
              <a:rPr lang="cs-CZ" dirty="0"/>
              <a:t> </a:t>
            </a:r>
            <a:r>
              <a:rPr lang="cs-CZ" dirty="0" err="1"/>
              <a:t>peripheral</a:t>
            </a:r>
            <a:r>
              <a:rPr lang="cs-CZ" dirty="0"/>
              <a:t> </a:t>
            </a:r>
            <a:r>
              <a:rPr lang="cs-CZ" dirty="0" err="1"/>
              <a:t>arterial</a:t>
            </a:r>
            <a:r>
              <a:rPr lang="cs-CZ" dirty="0"/>
              <a:t> </a:t>
            </a:r>
            <a:r>
              <a:rPr lang="cs-CZ" dirty="0" err="1"/>
              <a:t>disease</a:t>
            </a:r>
            <a:r>
              <a:rPr lang="cs-CZ" dirty="0"/>
              <a:t>: Meta-</a:t>
            </a:r>
            <a:r>
              <a:rPr lang="cs-CZ" dirty="0" err="1"/>
              <a:t>analysis</a:t>
            </a:r>
            <a:r>
              <a:rPr lang="cs-CZ" dirty="0"/>
              <a:t> and </a:t>
            </a:r>
            <a:r>
              <a:rPr lang="cs-CZ" dirty="0" err="1" smtClean="0"/>
              <a:t>systematic</a:t>
            </a:r>
            <a:r>
              <a:rPr lang="cs-CZ" dirty="0"/>
              <a:t> </a:t>
            </a:r>
            <a:r>
              <a:rPr lang="cs-CZ" dirty="0" err="1" smtClean="0"/>
              <a:t>review</a:t>
            </a:r>
            <a:r>
              <a:rPr lang="cs-CZ" dirty="0" smtClean="0"/>
              <a:t> </a:t>
            </a:r>
            <a:r>
              <a:rPr lang="cs-CZ" dirty="0"/>
              <a:t>of </a:t>
            </a:r>
            <a:r>
              <a:rPr lang="cs-CZ" dirty="0" err="1"/>
              <a:t>the</a:t>
            </a:r>
            <a:r>
              <a:rPr lang="cs-CZ" dirty="0"/>
              <a:t> </a:t>
            </a:r>
            <a:r>
              <a:rPr lang="cs-CZ" dirty="0" err="1"/>
              <a:t>literature</a:t>
            </a:r>
            <a:r>
              <a:rPr lang="cs-CZ" dirty="0"/>
              <a:t>." </a:t>
            </a:r>
            <a:r>
              <a:rPr lang="cs-CZ" i="1" dirty="0" err="1"/>
              <a:t>Atherosclerosis</a:t>
            </a:r>
            <a:r>
              <a:rPr lang="cs-CZ" i="1" dirty="0"/>
              <a:t> </a:t>
            </a:r>
            <a:r>
              <a:rPr lang="cs-CZ" dirty="0"/>
              <a:t>209.1 (2010): 10-17.</a:t>
            </a:r>
          </a:p>
          <a:p>
            <a:endParaRPr lang="cs-CZ" dirty="0"/>
          </a:p>
          <a:p>
            <a:pPr marL="0" indent="0">
              <a:buNone/>
            </a:pPr>
            <a:r>
              <a:rPr lang="cs-CZ" dirty="0"/>
              <a:t>[3] </a:t>
            </a:r>
            <a:r>
              <a:rPr lang="cs-CZ" b="1" dirty="0" err="1"/>
              <a:t>Liu</a:t>
            </a:r>
            <a:r>
              <a:rPr lang="cs-CZ" b="1" dirty="0"/>
              <a:t>, F. P., et al. </a:t>
            </a:r>
            <a:r>
              <a:rPr lang="cs-CZ" dirty="0"/>
              <a:t>"</a:t>
            </a:r>
            <a:r>
              <a:rPr lang="cs-CZ" dirty="0" err="1"/>
              <a:t>Autologous</a:t>
            </a:r>
            <a:r>
              <a:rPr lang="cs-CZ" dirty="0"/>
              <a:t> bone </a:t>
            </a:r>
            <a:r>
              <a:rPr lang="cs-CZ" dirty="0" err="1"/>
              <a:t>marrow</a:t>
            </a:r>
            <a:r>
              <a:rPr lang="cs-CZ" dirty="0"/>
              <a:t> stem cell </a:t>
            </a:r>
            <a:r>
              <a:rPr lang="cs-CZ" dirty="0" err="1"/>
              <a:t>transplantation</a:t>
            </a:r>
            <a:r>
              <a:rPr lang="cs-CZ" dirty="0"/>
              <a:t> </a:t>
            </a:r>
            <a:r>
              <a:rPr lang="cs-CZ" dirty="0" smtClean="0"/>
              <a:t>in </a:t>
            </a:r>
            <a:r>
              <a:rPr lang="cs-CZ" dirty="0" err="1" smtClean="0"/>
              <a:t>critical</a:t>
            </a:r>
            <a:r>
              <a:rPr lang="cs-CZ" dirty="0" smtClean="0"/>
              <a:t> </a:t>
            </a:r>
            <a:r>
              <a:rPr lang="cs-CZ" dirty="0"/>
              <a:t>limb </a:t>
            </a:r>
            <a:r>
              <a:rPr lang="cs-CZ" dirty="0" err="1"/>
              <a:t>ischemia</a:t>
            </a:r>
            <a:r>
              <a:rPr lang="cs-CZ" dirty="0"/>
              <a:t>: a meta-</a:t>
            </a:r>
            <a:r>
              <a:rPr lang="cs-CZ" dirty="0" err="1"/>
              <a:t>analysis</a:t>
            </a:r>
            <a:r>
              <a:rPr lang="cs-CZ" dirty="0"/>
              <a:t> of </a:t>
            </a:r>
            <a:r>
              <a:rPr lang="cs-CZ" dirty="0" err="1"/>
              <a:t>randomized</a:t>
            </a:r>
            <a:r>
              <a:rPr lang="cs-CZ" dirty="0"/>
              <a:t> </a:t>
            </a:r>
            <a:r>
              <a:rPr lang="cs-CZ" dirty="0" err="1" smtClean="0"/>
              <a:t>controlled</a:t>
            </a:r>
            <a:r>
              <a:rPr lang="cs-CZ" dirty="0"/>
              <a:t> </a:t>
            </a:r>
            <a:r>
              <a:rPr lang="cs-CZ" dirty="0" err="1" smtClean="0"/>
              <a:t>trials</a:t>
            </a:r>
            <a:r>
              <a:rPr lang="cs-CZ" dirty="0"/>
              <a:t>." </a:t>
            </a:r>
            <a:r>
              <a:rPr lang="cs-CZ" i="1" dirty="0" err="1"/>
              <a:t>Chinese</a:t>
            </a:r>
            <a:r>
              <a:rPr lang="cs-CZ" i="1" dirty="0"/>
              <a:t> </a:t>
            </a:r>
            <a:r>
              <a:rPr lang="cs-CZ" i="1" dirty="0" err="1"/>
              <a:t>medical</a:t>
            </a:r>
            <a:r>
              <a:rPr lang="cs-CZ" i="1" dirty="0"/>
              <a:t> </a:t>
            </a:r>
            <a:r>
              <a:rPr lang="cs-CZ" i="1" dirty="0" err="1"/>
              <a:t>journal</a:t>
            </a:r>
            <a:r>
              <a:rPr lang="cs-CZ" i="1" dirty="0"/>
              <a:t> </a:t>
            </a:r>
            <a:r>
              <a:rPr lang="cs-CZ" dirty="0"/>
              <a:t>125.23 (2012): 4296-4300.</a:t>
            </a:r>
          </a:p>
          <a:p>
            <a:pPr marL="0" indent="0">
              <a:buNone/>
            </a:pPr>
            <a:r>
              <a:rPr lang="cs-CZ" dirty="0"/>
              <a:t> </a:t>
            </a:r>
          </a:p>
          <a:p>
            <a:pPr marL="0" indent="0">
              <a:buNone/>
            </a:pPr>
            <a:r>
              <a:rPr lang="cs-CZ" dirty="0"/>
              <a:t>[4] </a:t>
            </a:r>
            <a:r>
              <a:rPr lang="cs-CZ" b="1" dirty="0" err="1"/>
              <a:t>Teraa</a:t>
            </a:r>
            <a:r>
              <a:rPr lang="cs-CZ" b="1" dirty="0"/>
              <a:t>, Martin, et al. </a:t>
            </a:r>
            <a:r>
              <a:rPr lang="cs-CZ" dirty="0"/>
              <a:t>"</a:t>
            </a:r>
            <a:r>
              <a:rPr lang="cs-CZ" dirty="0" err="1"/>
              <a:t>Autologous</a:t>
            </a:r>
            <a:r>
              <a:rPr lang="cs-CZ" dirty="0"/>
              <a:t> Bone </a:t>
            </a:r>
            <a:r>
              <a:rPr lang="cs-CZ" dirty="0" err="1"/>
              <a:t>Marrow</a:t>
            </a:r>
            <a:r>
              <a:rPr lang="cs-CZ" dirty="0"/>
              <a:t>–</a:t>
            </a:r>
            <a:r>
              <a:rPr lang="cs-CZ" dirty="0" err="1"/>
              <a:t>Derived</a:t>
            </a:r>
            <a:r>
              <a:rPr lang="cs-CZ" dirty="0"/>
              <a:t> Cell </a:t>
            </a:r>
            <a:r>
              <a:rPr lang="cs-CZ" dirty="0" err="1"/>
              <a:t>Therapy</a:t>
            </a:r>
            <a:r>
              <a:rPr lang="cs-CZ" dirty="0"/>
              <a:t> in</a:t>
            </a:r>
          </a:p>
          <a:p>
            <a:pPr marL="0" indent="0">
              <a:buNone/>
            </a:pPr>
            <a:r>
              <a:rPr lang="cs-CZ" dirty="0" err="1"/>
              <a:t>Patients</a:t>
            </a:r>
            <a:r>
              <a:rPr lang="cs-CZ" dirty="0"/>
              <a:t> </a:t>
            </a:r>
            <a:r>
              <a:rPr lang="cs-CZ" dirty="0" err="1"/>
              <a:t>With</a:t>
            </a:r>
            <a:r>
              <a:rPr lang="cs-CZ" dirty="0"/>
              <a:t> </a:t>
            </a:r>
            <a:r>
              <a:rPr lang="cs-CZ" dirty="0" err="1"/>
              <a:t>Critical</a:t>
            </a:r>
            <a:r>
              <a:rPr lang="cs-CZ" dirty="0"/>
              <a:t> Limb </a:t>
            </a:r>
            <a:r>
              <a:rPr lang="cs-CZ" dirty="0" err="1"/>
              <a:t>Ischemia</a:t>
            </a:r>
            <a:r>
              <a:rPr lang="cs-CZ" dirty="0"/>
              <a:t>: A Meta-</a:t>
            </a:r>
            <a:r>
              <a:rPr lang="cs-CZ" dirty="0" err="1"/>
              <a:t>Analysis</a:t>
            </a:r>
            <a:r>
              <a:rPr lang="cs-CZ" dirty="0"/>
              <a:t> of </a:t>
            </a:r>
            <a:r>
              <a:rPr lang="cs-CZ" dirty="0" err="1"/>
              <a:t>Randomized</a:t>
            </a:r>
            <a:endParaRPr lang="cs-CZ" dirty="0"/>
          </a:p>
          <a:p>
            <a:pPr marL="0" indent="0">
              <a:buNone/>
            </a:pPr>
            <a:r>
              <a:rPr lang="cs-CZ" dirty="0" err="1"/>
              <a:t>Controlled</a:t>
            </a:r>
            <a:r>
              <a:rPr lang="cs-CZ" dirty="0"/>
              <a:t> </a:t>
            </a:r>
            <a:r>
              <a:rPr lang="cs-CZ" dirty="0" err="1"/>
              <a:t>Clinical</a:t>
            </a:r>
            <a:r>
              <a:rPr lang="cs-CZ" dirty="0"/>
              <a:t> </a:t>
            </a:r>
            <a:r>
              <a:rPr lang="cs-CZ" dirty="0" err="1"/>
              <a:t>Trials</a:t>
            </a:r>
            <a:r>
              <a:rPr lang="cs-CZ" dirty="0"/>
              <a:t>." </a:t>
            </a:r>
            <a:r>
              <a:rPr lang="cs-CZ" i="1" dirty="0" err="1"/>
              <a:t>Annals</a:t>
            </a:r>
            <a:r>
              <a:rPr lang="cs-CZ" i="1" dirty="0"/>
              <a:t> of </a:t>
            </a:r>
            <a:r>
              <a:rPr lang="cs-CZ" i="1" dirty="0" err="1"/>
              <a:t>surgery</a:t>
            </a:r>
            <a:r>
              <a:rPr lang="cs-CZ" i="1" dirty="0"/>
              <a:t> </a:t>
            </a:r>
            <a:r>
              <a:rPr lang="cs-CZ" dirty="0"/>
              <a:t>258.6 (2013): 922-929.</a:t>
            </a:r>
          </a:p>
          <a:p>
            <a:pPr marL="0" indent="0">
              <a:buNone/>
            </a:pPr>
            <a:r>
              <a:rPr lang="cs-CZ" dirty="0"/>
              <a:t> </a:t>
            </a:r>
          </a:p>
          <a:p>
            <a:pPr marL="0" indent="0">
              <a:buNone/>
            </a:pPr>
            <a:r>
              <a:rPr lang="cs-CZ" dirty="0"/>
              <a:t>[5] </a:t>
            </a:r>
            <a:r>
              <a:rPr lang="cs-CZ" b="1" dirty="0" err="1"/>
              <a:t>Benoit</a:t>
            </a:r>
            <a:r>
              <a:rPr lang="cs-CZ" b="1" dirty="0"/>
              <a:t>, </a:t>
            </a:r>
            <a:r>
              <a:rPr lang="cs-CZ" b="1" dirty="0" err="1"/>
              <a:t>Eric</a:t>
            </a:r>
            <a:r>
              <a:rPr lang="cs-CZ" b="1" dirty="0"/>
              <a:t>, Thomas F. </a:t>
            </a:r>
            <a:r>
              <a:rPr lang="cs-CZ" b="1" dirty="0" err="1"/>
              <a:t>O'Donnell</a:t>
            </a:r>
            <a:r>
              <a:rPr lang="cs-CZ" b="1" dirty="0"/>
              <a:t>, and </a:t>
            </a:r>
            <a:r>
              <a:rPr lang="cs-CZ" b="1" dirty="0" err="1"/>
              <a:t>Amit</a:t>
            </a:r>
            <a:r>
              <a:rPr lang="cs-CZ" b="1" dirty="0"/>
              <a:t> N. Patel</a:t>
            </a:r>
            <a:r>
              <a:rPr lang="cs-CZ" dirty="0"/>
              <a:t>. "</a:t>
            </a:r>
            <a:r>
              <a:rPr lang="cs-CZ" dirty="0" err="1"/>
              <a:t>Safety</a:t>
            </a:r>
            <a:r>
              <a:rPr lang="cs-CZ" dirty="0"/>
              <a:t> </a:t>
            </a:r>
            <a:r>
              <a:rPr lang="cs-CZ" dirty="0" smtClean="0"/>
              <a:t>and </a:t>
            </a:r>
            <a:r>
              <a:rPr lang="cs-CZ" dirty="0" err="1" smtClean="0"/>
              <a:t>efficacy</a:t>
            </a:r>
            <a:r>
              <a:rPr lang="cs-CZ" dirty="0" smtClean="0"/>
              <a:t> </a:t>
            </a:r>
            <a:r>
              <a:rPr lang="cs-CZ" dirty="0"/>
              <a:t>of </a:t>
            </a:r>
            <a:r>
              <a:rPr lang="cs-CZ" dirty="0" err="1"/>
              <a:t>autologous</a:t>
            </a:r>
            <a:r>
              <a:rPr lang="cs-CZ" dirty="0"/>
              <a:t> cell </a:t>
            </a:r>
            <a:r>
              <a:rPr lang="cs-CZ" dirty="0" err="1"/>
              <a:t>therapy</a:t>
            </a:r>
            <a:r>
              <a:rPr lang="cs-CZ" dirty="0"/>
              <a:t> in </a:t>
            </a:r>
            <a:r>
              <a:rPr lang="cs-CZ" dirty="0" err="1"/>
              <a:t>critical</a:t>
            </a:r>
            <a:r>
              <a:rPr lang="cs-CZ" dirty="0"/>
              <a:t> limb </a:t>
            </a:r>
            <a:r>
              <a:rPr lang="cs-CZ" dirty="0" err="1"/>
              <a:t>ischemia</a:t>
            </a:r>
            <a:r>
              <a:rPr lang="cs-CZ" dirty="0"/>
              <a:t>: a </a:t>
            </a:r>
            <a:r>
              <a:rPr lang="cs-CZ" dirty="0" err="1" smtClean="0"/>
              <a:t>systematic</a:t>
            </a:r>
            <a:r>
              <a:rPr lang="cs-CZ" dirty="0"/>
              <a:t> </a:t>
            </a:r>
            <a:r>
              <a:rPr lang="cs-CZ" dirty="0" err="1" smtClean="0"/>
              <a:t>review</a:t>
            </a:r>
            <a:r>
              <a:rPr lang="cs-CZ" dirty="0"/>
              <a:t>." </a:t>
            </a:r>
            <a:r>
              <a:rPr lang="cs-CZ" i="1" dirty="0"/>
              <a:t>Cell </a:t>
            </a:r>
            <a:r>
              <a:rPr lang="cs-CZ" i="1" dirty="0" err="1"/>
              <a:t>transplantation</a:t>
            </a:r>
            <a:r>
              <a:rPr lang="cs-CZ" i="1" dirty="0"/>
              <a:t> </a:t>
            </a:r>
            <a:r>
              <a:rPr lang="cs-CZ" dirty="0"/>
              <a:t>22.3 (2013): 545-562.</a:t>
            </a:r>
          </a:p>
          <a:p>
            <a:pPr marL="0" indent="0" algn="ctr">
              <a:buNone/>
            </a:pPr>
            <a:endParaRPr lang="cs-CZ" dirty="0" smtClean="0"/>
          </a:p>
        </p:txBody>
      </p:sp>
    </p:spTree>
    <p:extLst>
      <p:ext uri="{BB962C8B-B14F-4D97-AF65-F5344CB8AC3E}">
        <p14:creationId xmlns:p14="http://schemas.microsoft.com/office/powerpoint/2010/main" val="15810292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NO CLI </a:t>
            </a:r>
            <a:endParaRPr lang="cs-CZ" dirty="0"/>
          </a:p>
        </p:txBody>
      </p:sp>
      <p:sp>
        <p:nvSpPr>
          <p:cNvPr id="3" name="Zástupný symbol pro obsah 2"/>
          <p:cNvSpPr>
            <a:spLocks noGrp="1"/>
          </p:cNvSpPr>
          <p:nvPr>
            <p:ph idx="1"/>
          </p:nvPr>
        </p:nvSpPr>
        <p:spPr>
          <a:xfrm>
            <a:off x="467544" y="1124744"/>
            <a:ext cx="8229600" cy="4525963"/>
          </a:xfrm>
        </p:spPr>
        <p:txBody>
          <a:bodyPr>
            <a:normAutofit fontScale="92500" lnSpcReduction="20000"/>
          </a:bodyPr>
          <a:lstStyle/>
          <a:p>
            <a:pPr marL="0" indent="0">
              <a:buNone/>
            </a:pPr>
            <a:r>
              <a:rPr lang="cs-CZ" dirty="0"/>
              <a:t> </a:t>
            </a:r>
          </a:p>
          <a:p>
            <a:pPr marL="0" indent="0" algn="ctr">
              <a:buNone/>
            </a:pPr>
            <a:r>
              <a:rPr lang="cs-CZ" dirty="0"/>
              <a:t>Meta studie pokrývají klinická hodnocení (KH) mezi roky 2002-2013 a zahrnují</a:t>
            </a:r>
          </a:p>
          <a:p>
            <a:pPr marL="0" indent="0" algn="ctr">
              <a:buNone/>
            </a:pPr>
            <a:r>
              <a:rPr lang="cs-CZ" dirty="0"/>
              <a:t>cca 1500 jedinečných pacientů (některé KH se objevují ve více meta</a:t>
            </a:r>
          </a:p>
          <a:p>
            <a:pPr marL="0" indent="0" algn="ctr">
              <a:buNone/>
            </a:pPr>
            <a:r>
              <a:rPr lang="cs-CZ" dirty="0"/>
              <a:t>studiích). Zahrnuté studie jsou převážně randomizované studie z nichž velká</a:t>
            </a:r>
          </a:p>
          <a:p>
            <a:pPr marL="0" indent="0" algn="ctr">
              <a:buNone/>
            </a:pPr>
            <a:r>
              <a:rPr lang="cs-CZ" dirty="0"/>
              <a:t>část jsou kontrolované studie (versus placebo nebo běžná péče).</a:t>
            </a:r>
          </a:p>
          <a:p>
            <a:pPr marL="0" indent="0" algn="ctr">
              <a:buNone/>
            </a:pPr>
            <a:r>
              <a:rPr lang="cs-CZ" dirty="0"/>
              <a:t>Výsledky jsou publikovány buďto formou </a:t>
            </a:r>
            <a:r>
              <a:rPr lang="cs-CZ" b="1" dirty="0"/>
              <a:t>OR (</a:t>
            </a:r>
            <a:r>
              <a:rPr lang="cs-CZ" b="1" dirty="0" err="1"/>
              <a:t>odds</a:t>
            </a:r>
            <a:r>
              <a:rPr lang="cs-CZ" b="1" dirty="0"/>
              <a:t> ratio), RR (risk ratio)</a:t>
            </a:r>
            <a:endParaRPr lang="cs-CZ" dirty="0"/>
          </a:p>
          <a:p>
            <a:pPr marL="0" indent="0" algn="ctr">
              <a:buNone/>
            </a:pPr>
            <a:r>
              <a:rPr lang="cs-CZ" b="1" dirty="0"/>
              <a:t>nebo MD </a:t>
            </a:r>
            <a:r>
              <a:rPr lang="cs-CZ" dirty="0"/>
              <a:t>(</a:t>
            </a:r>
            <a:r>
              <a:rPr lang="cs-CZ" b="1" dirty="0" err="1"/>
              <a:t>mean</a:t>
            </a:r>
            <a:r>
              <a:rPr lang="cs-CZ" b="1" dirty="0"/>
              <a:t> </a:t>
            </a:r>
            <a:r>
              <a:rPr lang="cs-CZ" b="1" dirty="0" err="1"/>
              <a:t>difference</a:t>
            </a:r>
            <a:r>
              <a:rPr lang="cs-CZ" dirty="0"/>
              <a:t>; pro spojité veličiny-</a:t>
            </a:r>
            <a:r>
              <a:rPr lang="cs-CZ" dirty="0" err="1"/>
              <a:t>endpointy</a:t>
            </a:r>
            <a:r>
              <a:rPr lang="cs-CZ" dirty="0"/>
              <a:t>).</a:t>
            </a:r>
          </a:p>
          <a:p>
            <a:endParaRPr lang="cs-CZ" dirty="0"/>
          </a:p>
          <a:p>
            <a:pPr marL="0" indent="0">
              <a:buNone/>
            </a:pPr>
            <a:r>
              <a:rPr lang="cs-CZ" b="1" dirty="0"/>
              <a:t>Sledované </a:t>
            </a:r>
            <a:r>
              <a:rPr lang="cs-CZ" b="1" dirty="0" err="1"/>
              <a:t>endpointy</a:t>
            </a:r>
            <a:r>
              <a:rPr lang="cs-CZ" b="1" dirty="0"/>
              <a:t> jsou zejména:</a:t>
            </a:r>
            <a:endParaRPr lang="cs-CZ" dirty="0"/>
          </a:p>
          <a:p>
            <a:pPr marL="0" indent="0">
              <a:buNone/>
            </a:pPr>
            <a:r>
              <a:rPr lang="cs-CZ" b="1" dirty="0"/>
              <a:t>Hard </a:t>
            </a:r>
            <a:r>
              <a:rPr lang="cs-CZ" b="1" dirty="0" err="1"/>
              <a:t>endpoints</a:t>
            </a:r>
            <a:r>
              <a:rPr lang="cs-CZ" b="1" dirty="0"/>
              <a:t>:</a:t>
            </a:r>
            <a:endParaRPr lang="cs-CZ" dirty="0"/>
          </a:p>
          <a:p>
            <a:r>
              <a:rPr lang="cs-CZ" dirty="0"/>
              <a:t> major </a:t>
            </a:r>
            <a:r>
              <a:rPr lang="cs-CZ" dirty="0" err="1"/>
              <a:t>amputation</a:t>
            </a:r>
            <a:r>
              <a:rPr lang="cs-CZ" dirty="0"/>
              <a:t> </a:t>
            </a:r>
            <a:r>
              <a:rPr lang="cs-CZ" dirty="0" err="1"/>
              <a:t>rate</a:t>
            </a:r>
            <a:r>
              <a:rPr lang="cs-CZ" dirty="0"/>
              <a:t> (Počet vysokých amputací)</a:t>
            </a:r>
          </a:p>
          <a:p>
            <a:r>
              <a:rPr lang="cs-CZ" dirty="0"/>
              <a:t> </a:t>
            </a:r>
            <a:r>
              <a:rPr lang="cs-CZ" dirty="0" err="1"/>
              <a:t>Amputation</a:t>
            </a:r>
            <a:r>
              <a:rPr lang="cs-CZ" dirty="0"/>
              <a:t> free </a:t>
            </a:r>
            <a:r>
              <a:rPr lang="cs-CZ" dirty="0" err="1"/>
              <a:t>survival</a:t>
            </a:r>
            <a:r>
              <a:rPr lang="cs-CZ" dirty="0"/>
              <a:t> (Doba přežití bez amputace)</a:t>
            </a:r>
          </a:p>
          <a:p>
            <a:r>
              <a:rPr lang="cs-CZ" dirty="0"/>
              <a:t> </a:t>
            </a:r>
            <a:r>
              <a:rPr lang="cs-CZ" dirty="0" err="1"/>
              <a:t>Ulcer</a:t>
            </a:r>
            <a:r>
              <a:rPr lang="cs-CZ" dirty="0"/>
              <a:t> </a:t>
            </a:r>
            <a:r>
              <a:rPr lang="cs-CZ" dirty="0" err="1"/>
              <a:t>healing</a:t>
            </a:r>
            <a:r>
              <a:rPr lang="cs-CZ" dirty="0"/>
              <a:t> (Zhojení defektu)</a:t>
            </a:r>
          </a:p>
          <a:p>
            <a:pPr marL="0" indent="0">
              <a:buNone/>
            </a:pPr>
            <a:r>
              <a:rPr lang="cs-CZ" b="1" dirty="0"/>
              <a:t> </a:t>
            </a:r>
            <a:endParaRPr lang="cs-CZ" dirty="0"/>
          </a:p>
          <a:p>
            <a:pPr marL="0" indent="0">
              <a:buNone/>
            </a:pPr>
            <a:r>
              <a:rPr lang="cs-CZ" b="1" dirty="0" err="1"/>
              <a:t>Surrogate</a:t>
            </a:r>
            <a:r>
              <a:rPr lang="cs-CZ" b="1" dirty="0"/>
              <a:t> </a:t>
            </a:r>
            <a:r>
              <a:rPr lang="cs-CZ" b="1" dirty="0" err="1"/>
              <a:t>endpoints</a:t>
            </a:r>
            <a:r>
              <a:rPr lang="cs-CZ" b="1" dirty="0"/>
              <a:t>:</a:t>
            </a:r>
            <a:endParaRPr lang="cs-CZ" dirty="0"/>
          </a:p>
          <a:p>
            <a:r>
              <a:rPr lang="cs-CZ" dirty="0"/>
              <a:t> ABI - </a:t>
            </a:r>
            <a:r>
              <a:rPr lang="cs-CZ" dirty="0" err="1"/>
              <a:t>ankle-brachial</a:t>
            </a:r>
            <a:r>
              <a:rPr lang="cs-CZ" dirty="0"/>
              <a:t> index (Kotníkový tlakový index)</a:t>
            </a:r>
          </a:p>
          <a:p>
            <a:r>
              <a:rPr lang="cs-CZ" dirty="0"/>
              <a:t> TcpO2 (Transkutánní tlak kyslíku)</a:t>
            </a:r>
          </a:p>
          <a:p>
            <a:r>
              <a:rPr lang="cs-CZ" dirty="0"/>
              <a:t> </a:t>
            </a:r>
            <a:r>
              <a:rPr lang="cs-CZ" dirty="0" err="1"/>
              <a:t>pain</a:t>
            </a:r>
            <a:r>
              <a:rPr lang="cs-CZ" dirty="0"/>
              <a:t> free </a:t>
            </a:r>
            <a:r>
              <a:rPr lang="cs-CZ" dirty="0" err="1"/>
              <a:t>walking</a:t>
            </a:r>
            <a:r>
              <a:rPr lang="cs-CZ" dirty="0"/>
              <a:t> distance (PFWD) (Klaudikační interval)</a:t>
            </a:r>
          </a:p>
          <a:p>
            <a:r>
              <a:rPr lang="cs-CZ" dirty="0"/>
              <a:t> </a:t>
            </a:r>
            <a:r>
              <a:rPr lang="cs-CZ" dirty="0" err="1"/>
              <a:t>pain</a:t>
            </a:r>
            <a:r>
              <a:rPr lang="cs-CZ" dirty="0"/>
              <a:t> (Bolest)</a:t>
            </a:r>
          </a:p>
          <a:p>
            <a:r>
              <a:rPr lang="cs-CZ" b="1" dirty="0"/>
              <a:t> </a:t>
            </a:r>
            <a:endParaRPr lang="cs-CZ" dirty="0"/>
          </a:p>
          <a:p>
            <a:pPr marL="0" indent="0" algn="ctr">
              <a:buNone/>
            </a:pPr>
            <a:endParaRPr lang="cs-CZ" dirty="0" smtClean="0"/>
          </a:p>
        </p:txBody>
      </p:sp>
    </p:spTree>
    <p:extLst>
      <p:ext uri="{BB962C8B-B14F-4D97-AF65-F5344CB8AC3E}">
        <p14:creationId xmlns:p14="http://schemas.microsoft.com/office/powerpoint/2010/main" val="37233035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PRACE\UPSALA\EXTERNI\PrimeCell\PRI 001-2017 nova loga pro skupinu primecell\nctb.png"/>
          <p:cNvPicPr>
            <a:picLocks noChangeAspect="1" noChangeArrowheads="1"/>
          </p:cNvPicPr>
          <p:nvPr/>
        </p:nvPicPr>
        <p:blipFill>
          <a:blip r:embed="rId3" cstate="print"/>
          <a:srcRect/>
          <a:stretch>
            <a:fillRect/>
          </a:stretch>
        </p:blipFill>
        <p:spPr bwMode="auto">
          <a:xfrm>
            <a:off x="443216" y="989151"/>
            <a:ext cx="8172400" cy="842515"/>
          </a:xfrm>
          <a:prstGeom prst="rect">
            <a:avLst/>
          </a:prstGeom>
          <a:noFill/>
        </p:spPr>
      </p:pic>
      <p:sp>
        <p:nvSpPr>
          <p:cNvPr id="4" name="Zástupný symbol pro text 2"/>
          <p:cNvSpPr txBox="1">
            <a:spLocks/>
          </p:cNvSpPr>
          <p:nvPr/>
        </p:nvSpPr>
        <p:spPr>
          <a:xfrm>
            <a:off x="443216" y="1831666"/>
            <a:ext cx="8377256" cy="4909702"/>
          </a:xfrm>
          <a:prstGeom prst="rect">
            <a:avLst/>
          </a:prstGeom>
        </p:spPr>
        <p:txBody>
          <a:bodyPr vert="horz" lIns="91440" tIns="45720" rIns="91440" bIns="45720" rtlCol="0">
            <a:no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cs-CZ" sz="2000" b="0" i="0" u="none" strike="noStrike" kern="1200" cap="none" spc="0" normalizeH="0" baseline="0" noProof="0" dirty="0" smtClean="0">
                <a:ln>
                  <a:noFill/>
                </a:ln>
                <a:solidFill>
                  <a:srgbClr val="525752"/>
                </a:solidFill>
                <a:effectLst/>
                <a:uLnTx/>
                <a:uFillTx/>
                <a:latin typeface="Verdana" pitchFamily="34" charset="0"/>
                <a:ea typeface="Verdana" pitchFamily="34" charset="0"/>
                <a:cs typeface="Verdana" pitchFamily="34" charset="0"/>
              </a:rPr>
              <a:t>Biotechnologická společnost – Výrobce LPMT</a:t>
            </a:r>
            <a:r>
              <a:rPr kumimoji="0" lang="cs-CZ" sz="2000" b="0" i="0" u="none" strike="noStrike" kern="1200" cap="none" spc="0" normalizeH="0" noProof="0" dirty="0" smtClean="0">
                <a:ln>
                  <a:noFill/>
                </a:ln>
                <a:solidFill>
                  <a:srgbClr val="525752"/>
                </a:solidFill>
                <a:effectLst/>
                <a:uLnTx/>
                <a:uFillTx/>
                <a:latin typeface="Verdana" pitchFamily="34" charset="0"/>
                <a:ea typeface="Verdana" pitchFamily="34" charset="0"/>
                <a:cs typeface="Verdana" pitchFamily="34" charset="0"/>
              </a:rPr>
              <a:t> / </a:t>
            </a:r>
            <a:r>
              <a:rPr kumimoji="0" lang="cs-CZ" sz="2000" b="0" i="0" u="none" strike="noStrike" kern="1200" cap="none" spc="0" normalizeH="0" baseline="0" noProof="0" dirty="0" smtClean="0">
                <a:ln>
                  <a:noFill/>
                </a:ln>
                <a:solidFill>
                  <a:srgbClr val="525752"/>
                </a:solidFill>
                <a:effectLst/>
                <a:uLnTx/>
                <a:uFillTx/>
                <a:latin typeface="Verdana" pitchFamily="34" charset="0"/>
                <a:ea typeface="Verdana" pitchFamily="34" charset="0"/>
                <a:cs typeface="Verdana" pitchFamily="34" charset="0"/>
              </a:rPr>
              <a:t>Výrobce léčiv</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cs-CZ" sz="2000" dirty="0" smtClean="0">
                <a:solidFill>
                  <a:srgbClr val="525752"/>
                </a:solidFill>
                <a:latin typeface="Verdana" pitchFamily="34" charset="0"/>
                <a:ea typeface="Verdana" pitchFamily="34" charset="0"/>
                <a:cs typeface="Verdana" pitchFamily="34" charset="0"/>
              </a:rPr>
              <a:t>Založena 2009</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cs-CZ" sz="2000" b="0" i="0" u="none" strike="noStrike" kern="1200" cap="none" spc="0" normalizeH="0" baseline="0" noProof="0" dirty="0" smtClean="0">
                <a:ln>
                  <a:noFill/>
                </a:ln>
                <a:solidFill>
                  <a:srgbClr val="525752"/>
                </a:solidFill>
                <a:effectLst/>
                <a:uLnTx/>
                <a:uFillTx/>
                <a:latin typeface="Verdana" pitchFamily="34" charset="0"/>
                <a:ea typeface="Verdana" pitchFamily="34" charset="0"/>
                <a:cs typeface="Verdana" pitchFamily="34" charset="0"/>
              </a:rPr>
              <a:t>Povolení SUKL k</a:t>
            </a:r>
            <a:r>
              <a:rPr kumimoji="0" lang="cs-CZ" sz="2000" b="0" i="0" u="none" strike="noStrike" kern="1200" cap="none" spc="0" normalizeH="0" noProof="0" dirty="0" smtClean="0">
                <a:ln>
                  <a:noFill/>
                </a:ln>
                <a:solidFill>
                  <a:srgbClr val="525752"/>
                </a:solidFill>
                <a:effectLst/>
                <a:uLnTx/>
                <a:uFillTx/>
                <a:latin typeface="Verdana" pitchFamily="34" charset="0"/>
                <a:ea typeface="Verdana" pitchFamily="34" charset="0"/>
                <a:cs typeface="Verdana" pitchFamily="34" charset="0"/>
              </a:rPr>
              <a:t> odběru a zpracování dle zákona o LTB</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cs-CZ" sz="2000" b="0" i="0" u="none" strike="noStrike" kern="1200" cap="none" spc="0" normalizeH="0" baseline="0" noProof="0" dirty="0" smtClean="0">
                <a:ln>
                  <a:noFill/>
                </a:ln>
                <a:solidFill>
                  <a:srgbClr val="525752"/>
                </a:solidFill>
                <a:effectLst/>
                <a:uLnTx/>
                <a:uFillTx/>
                <a:latin typeface="Verdana" pitchFamily="34" charset="0"/>
                <a:ea typeface="Verdana" pitchFamily="34" charset="0"/>
                <a:cs typeface="Verdana" pitchFamily="34" charset="0"/>
              </a:rPr>
              <a:t>Vlastní</a:t>
            </a:r>
            <a:r>
              <a:rPr kumimoji="0" lang="cs-CZ" sz="2000" b="0" i="0" u="none" strike="noStrike" kern="1200" cap="none" spc="0" normalizeH="0" noProof="0" dirty="0" smtClean="0">
                <a:ln>
                  <a:noFill/>
                </a:ln>
                <a:solidFill>
                  <a:srgbClr val="525752"/>
                </a:solidFill>
                <a:effectLst/>
                <a:uLnTx/>
                <a:uFillTx/>
                <a:latin typeface="Verdana" pitchFamily="34" charset="0"/>
                <a:ea typeface="Verdana" pitchFamily="34" charset="0"/>
                <a:cs typeface="Verdana" pitchFamily="34" charset="0"/>
              </a:rPr>
              <a:t> a kooperativní mezinárodní výzkum</a:t>
            </a:r>
            <a:r>
              <a:rPr kumimoji="0" lang="cs-CZ" sz="2000" b="0" i="0" u="none" strike="noStrike" kern="1200" cap="none" spc="0" normalizeH="0" baseline="0" noProof="0" dirty="0" smtClean="0">
                <a:ln>
                  <a:noFill/>
                </a:ln>
                <a:solidFill>
                  <a:srgbClr val="525752"/>
                </a:solidFill>
                <a:effectLst/>
                <a:uLnTx/>
                <a:uFillTx/>
                <a:latin typeface="Verdana" pitchFamily="34" charset="0"/>
                <a:ea typeface="Verdana" pitchFamily="34" charset="0"/>
                <a:cs typeface="Verdana" pitchFamily="34" charset="0"/>
              </a:rPr>
              <a:t> </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cs-CZ" sz="2000" dirty="0" smtClean="0">
                <a:solidFill>
                  <a:srgbClr val="525752"/>
                </a:solidFill>
                <a:latin typeface="Verdana" pitchFamily="34" charset="0"/>
                <a:ea typeface="Verdana" pitchFamily="34" charset="0"/>
                <a:cs typeface="Verdana" pitchFamily="34" charset="0"/>
              </a:rPr>
              <a:t>50 + 600 zaměstnanců</a:t>
            </a:r>
          </a:p>
          <a:p>
            <a:pPr algn="ctr">
              <a:spcBef>
                <a:spcPct val="20000"/>
              </a:spcBef>
              <a:defRPr/>
            </a:pPr>
            <a:r>
              <a:rPr lang="cs-CZ" sz="2000" dirty="0" smtClean="0">
                <a:solidFill>
                  <a:srgbClr val="525752"/>
                </a:solidFill>
                <a:latin typeface="Verdana" pitchFamily="34" charset="0"/>
                <a:ea typeface="Verdana" pitchFamily="34" charset="0"/>
                <a:cs typeface="Verdana" pitchFamily="34" charset="0"/>
              </a:rPr>
              <a:t>GMP laboratoře 1 </a:t>
            </a:r>
            <a:r>
              <a:rPr kumimoji="0" lang="cs-CZ" sz="2000" b="0" i="0" u="none" strike="noStrike" kern="1200" cap="none" spc="0" normalizeH="0" baseline="0" noProof="0" dirty="0" smtClean="0">
                <a:ln>
                  <a:noFill/>
                </a:ln>
                <a:solidFill>
                  <a:srgbClr val="525752"/>
                </a:solidFill>
                <a:effectLst/>
                <a:uLnTx/>
                <a:uFillTx/>
                <a:latin typeface="Verdana" pitchFamily="34" charset="0"/>
                <a:ea typeface="Verdana" pitchFamily="34" charset="0"/>
                <a:cs typeface="Verdana" pitchFamily="34" charset="0"/>
              </a:rPr>
              <a:t>600 m2 (Brno) + 10 000 m2 (Ostrava), Infrastruktura = 1,</a:t>
            </a:r>
            <a:r>
              <a:rPr lang="cs-CZ" sz="2000" dirty="0" smtClean="0">
                <a:solidFill>
                  <a:srgbClr val="525752"/>
                </a:solidFill>
                <a:latin typeface="Verdana" pitchFamily="34" charset="0"/>
                <a:ea typeface="Verdana" pitchFamily="34" charset="0"/>
                <a:cs typeface="Verdana" pitchFamily="34" charset="0"/>
              </a:rPr>
              <a:t>2 miliardy Kč</a:t>
            </a:r>
            <a:endParaRPr kumimoji="0" lang="cs-CZ" sz="2000" b="0" i="0" u="none" strike="noStrike" kern="1200" cap="none" spc="0" normalizeH="0" baseline="0" noProof="0" dirty="0" smtClean="0">
              <a:ln>
                <a:noFill/>
              </a:ln>
              <a:solidFill>
                <a:srgbClr val="525752"/>
              </a:solidFill>
              <a:effectLst/>
              <a:uLnTx/>
              <a:uFillTx/>
              <a:latin typeface="Verdana" pitchFamily="34" charset="0"/>
              <a:ea typeface="Verdana" pitchFamily="34" charset="0"/>
              <a:cs typeface="Verdana" pitchFamily="34" charset="0"/>
            </a:endParaRPr>
          </a:p>
          <a:p>
            <a:pPr algn="ctr">
              <a:spcBef>
                <a:spcPct val="20000"/>
              </a:spcBef>
              <a:defRPr/>
            </a:pPr>
            <a:r>
              <a:rPr lang="cs-CZ" sz="2000" dirty="0" smtClean="0">
                <a:solidFill>
                  <a:srgbClr val="525752"/>
                </a:solidFill>
                <a:latin typeface="Verdana" pitchFamily="34" charset="0"/>
                <a:ea typeface="Verdana" pitchFamily="34" charset="0"/>
                <a:cs typeface="Verdana" pitchFamily="34" charset="0"/>
              </a:rPr>
              <a:t>Několik mezinárodních patentů a UV</a:t>
            </a:r>
          </a:p>
          <a:p>
            <a:pPr algn="ctr">
              <a:spcBef>
                <a:spcPct val="20000"/>
              </a:spcBef>
              <a:defRPr/>
            </a:pPr>
            <a:r>
              <a:rPr lang="cs-CZ" sz="2000" dirty="0" smtClean="0">
                <a:solidFill>
                  <a:srgbClr val="525752"/>
                </a:solidFill>
                <a:latin typeface="Verdana" pitchFamily="34" charset="0"/>
                <a:ea typeface="Verdana" pitchFamily="34" charset="0"/>
                <a:cs typeface="Verdana" pitchFamily="34" charset="0"/>
              </a:rPr>
              <a:t>180 spolupracujících klinik pro tkáně a buňky v ČR a SK s povolením SUKL – permanentní vývoj</a:t>
            </a:r>
          </a:p>
          <a:p>
            <a:pPr algn="ctr">
              <a:spcBef>
                <a:spcPct val="20000"/>
              </a:spcBef>
              <a:defRPr/>
            </a:pPr>
            <a:r>
              <a:rPr lang="cs-CZ" sz="2000" dirty="0" smtClean="0">
                <a:solidFill>
                  <a:srgbClr val="525752"/>
                </a:solidFill>
                <a:latin typeface="Verdana" pitchFamily="34" charset="0"/>
                <a:ea typeface="Verdana" pitchFamily="34" charset="0"/>
                <a:cs typeface="Verdana" pitchFamily="34" charset="0"/>
              </a:rPr>
              <a:t>Opakované </a:t>
            </a:r>
            <a:r>
              <a:rPr lang="cs-CZ" sz="2000" dirty="0" err="1" smtClean="0">
                <a:solidFill>
                  <a:srgbClr val="525752"/>
                </a:solidFill>
                <a:latin typeface="Verdana" pitchFamily="34" charset="0"/>
                <a:ea typeface="Verdana" pitchFamily="34" charset="0"/>
                <a:cs typeface="Verdana" pitchFamily="34" charset="0"/>
              </a:rPr>
              <a:t>recertifikace</a:t>
            </a:r>
            <a:r>
              <a:rPr lang="cs-CZ" sz="2000" dirty="0" smtClean="0">
                <a:solidFill>
                  <a:srgbClr val="525752"/>
                </a:solidFill>
                <a:latin typeface="Verdana" pitchFamily="34" charset="0"/>
                <a:ea typeface="Verdana" pitchFamily="34" charset="0"/>
                <a:cs typeface="Verdana" pitchFamily="34" charset="0"/>
              </a:rPr>
              <a:t> SUKL</a:t>
            </a:r>
          </a:p>
          <a:p>
            <a:pPr algn="ctr">
              <a:spcBef>
                <a:spcPct val="20000"/>
              </a:spcBef>
              <a:defRPr/>
            </a:pPr>
            <a:r>
              <a:rPr lang="cs-CZ" sz="2000" dirty="0" smtClean="0">
                <a:solidFill>
                  <a:srgbClr val="525752"/>
                </a:solidFill>
                <a:latin typeface="Verdana" pitchFamily="34" charset="0"/>
                <a:ea typeface="Verdana" pitchFamily="34" charset="0"/>
                <a:cs typeface="Verdana" pitchFamily="34" charset="0"/>
              </a:rPr>
              <a:t>Zpracování PK a TP jsou </a:t>
            </a:r>
            <a:r>
              <a:rPr lang="cs-CZ" sz="2000" dirty="0">
                <a:solidFill>
                  <a:srgbClr val="525752"/>
                </a:solidFill>
                <a:latin typeface="Verdana" pitchFamily="34" charset="0"/>
                <a:ea typeface="Verdana" pitchFamily="34" charset="0"/>
                <a:cs typeface="Verdana" pitchFamily="34" charset="0"/>
              </a:rPr>
              <a:t>v </a:t>
            </a:r>
            <a:r>
              <a:rPr lang="cs-CZ" sz="2000" dirty="0" smtClean="0">
                <a:solidFill>
                  <a:srgbClr val="525752"/>
                </a:solidFill>
                <a:latin typeface="Verdana" pitchFamily="34" charset="0"/>
                <a:ea typeface="Verdana" pitchFamily="34" charset="0"/>
                <a:cs typeface="Verdana" pitchFamily="34" charset="0"/>
              </a:rPr>
              <a:t>NCTB naprosto marginální záležitostí</a:t>
            </a:r>
          </a:p>
          <a:p>
            <a:pPr algn="ctr">
              <a:spcBef>
                <a:spcPct val="20000"/>
              </a:spcBef>
              <a:defRPr/>
            </a:pPr>
            <a:endParaRPr kumimoji="0" lang="cs-CZ" sz="2000" b="0" i="0" u="none" strike="noStrike" kern="1200" cap="none" spc="0" normalizeH="0" baseline="0" noProof="0" dirty="0" smtClean="0">
              <a:ln>
                <a:noFill/>
              </a:ln>
              <a:solidFill>
                <a:srgbClr val="525752"/>
              </a:solidFill>
              <a:effectLst/>
              <a:uLnTx/>
              <a:uFillTx/>
              <a:latin typeface="Verdana" pitchFamily="34" charset="0"/>
              <a:ea typeface="Verdana" pitchFamily="34" charset="0"/>
              <a:cs typeface="Verdana" pitchFamily="34" charset="0"/>
            </a:endParaRPr>
          </a:p>
        </p:txBody>
      </p:sp>
      <p:sp>
        <p:nvSpPr>
          <p:cNvPr id="5" name="Zástupný symbol pro text 2"/>
          <p:cNvSpPr txBox="1">
            <a:spLocks/>
          </p:cNvSpPr>
          <p:nvPr/>
        </p:nvSpPr>
        <p:spPr>
          <a:xfrm>
            <a:off x="463365" y="3356993"/>
            <a:ext cx="8285099" cy="1414024"/>
          </a:xfrm>
          <a:prstGeom prst="rect">
            <a:avLst/>
          </a:prstGeom>
          <a:solidFill>
            <a:schemeClr val="accent1">
              <a:lumMod val="60000"/>
              <a:lumOff val="40000"/>
            </a:schemeClr>
          </a:solidFill>
        </p:spPr>
        <p:txBody>
          <a:bodyPr vert="horz" lIns="91440" tIns="45720" rIns="91440" bIns="45720" rtlCol="0">
            <a:noAutofit/>
          </a:bodyPr>
          <a:lstStyle/>
          <a:p>
            <a:pPr algn="ctr">
              <a:spcBef>
                <a:spcPct val="20000"/>
              </a:spcBef>
              <a:defRPr/>
            </a:pPr>
            <a:r>
              <a:rPr lang="cs-CZ" sz="3200" dirty="0" smtClean="0">
                <a:solidFill>
                  <a:srgbClr val="525752"/>
                </a:solidFill>
                <a:latin typeface="Verdana" pitchFamily="34" charset="0"/>
                <a:ea typeface="Verdana" pitchFamily="34" charset="0"/>
                <a:cs typeface="Verdana" pitchFamily="34" charset="0"/>
              </a:rPr>
              <a:t>Odběry PK se týkají cca </a:t>
            </a:r>
            <a:r>
              <a:rPr kumimoji="0" lang="cs-CZ" sz="3200" b="0" i="0" u="none" strike="noStrike" kern="1200" cap="none" spc="0" normalizeH="0" baseline="0" noProof="0" dirty="0" smtClean="0">
                <a:ln>
                  <a:noFill/>
                </a:ln>
                <a:solidFill>
                  <a:srgbClr val="525752"/>
                </a:solidFill>
                <a:effectLst/>
                <a:uLnTx/>
                <a:uFillTx/>
                <a:latin typeface="Verdana" pitchFamily="34" charset="0"/>
                <a:ea typeface="Verdana" pitchFamily="34" charset="0"/>
                <a:cs typeface="Verdana" pitchFamily="34" charset="0"/>
              </a:rPr>
              <a:t>200</a:t>
            </a:r>
            <a:r>
              <a:rPr kumimoji="0" lang="cs-CZ" sz="3200" b="0" i="0" u="none" strike="noStrike" kern="1200" cap="none" spc="0" normalizeH="0" noProof="0" dirty="0" smtClean="0">
                <a:ln>
                  <a:noFill/>
                </a:ln>
                <a:solidFill>
                  <a:srgbClr val="525752"/>
                </a:solidFill>
                <a:effectLst/>
                <a:uLnTx/>
                <a:uFillTx/>
                <a:latin typeface="Verdana" pitchFamily="34" charset="0"/>
                <a:ea typeface="Verdana" pitchFamily="34" charset="0"/>
                <a:cs typeface="Verdana" pitchFamily="34" charset="0"/>
              </a:rPr>
              <a:t> osob/ rok</a:t>
            </a:r>
            <a:endParaRPr kumimoji="0" lang="cs-CZ" sz="3200" b="0" i="0" u="none" strike="noStrike" kern="1200" cap="none" spc="0" normalizeH="0" baseline="0" noProof="0" dirty="0" smtClean="0">
              <a:ln>
                <a:noFill/>
              </a:ln>
              <a:solidFill>
                <a:srgbClr val="525752"/>
              </a:solidFill>
              <a:effectLst/>
              <a:uLnTx/>
              <a:uFillTx/>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49641654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
                                        <p:tgtEl>
                                          <p:spTgt spid="4">
                                            <p:txEl>
                                              <p:pRg st="0" end="0"/>
                                            </p:txEl>
                                          </p:spTgt>
                                        </p:tgtEl>
                                      </p:cBhvr>
                                    </p:animEffect>
                                    <p:anim calcmode="lin" valueType="num">
                                      <p:cBhvr>
                                        <p:cTn id="8" dur="1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
                                        <p:tgtEl>
                                          <p:spTgt spid="4">
                                            <p:txEl>
                                              <p:pRg st="1" end="1"/>
                                            </p:txEl>
                                          </p:spTgt>
                                        </p:tgtEl>
                                      </p:cBhvr>
                                    </p:animEffect>
                                    <p:anim calcmode="lin" valueType="num">
                                      <p:cBhvr>
                                        <p:cTn id="13" dur="1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 fill="hold"/>
                                        <p:tgtEl>
                                          <p:spTgt spid="4">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
                                        <p:tgtEl>
                                          <p:spTgt spid="4">
                                            <p:txEl>
                                              <p:pRg st="2" end="2"/>
                                            </p:txEl>
                                          </p:spTgt>
                                        </p:tgtEl>
                                      </p:cBhvr>
                                    </p:animEffect>
                                    <p:anim calcmode="lin" valueType="num">
                                      <p:cBhvr>
                                        <p:cTn id="18" dur="1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10" fill="hold"/>
                                        <p:tgtEl>
                                          <p:spTgt spid="4">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10"/>
                                        <p:tgtEl>
                                          <p:spTgt spid="4">
                                            <p:txEl>
                                              <p:pRg st="3" end="3"/>
                                            </p:txEl>
                                          </p:spTgt>
                                        </p:tgtEl>
                                      </p:cBhvr>
                                    </p:animEffect>
                                    <p:anim calcmode="lin" valueType="num">
                                      <p:cBhvr>
                                        <p:cTn id="23" dur="1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4" dur="10" fill="hold"/>
                                        <p:tgtEl>
                                          <p:spTgt spid="4">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10"/>
                                        <p:tgtEl>
                                          <p:spTgt spid="4">
                                            <p:txEl>
                                              <p:pRg st="4" end="4"/>
                                            </p:txEl>
                                          </p:spTgt>
                                        </p:tgtEl>
                                      </p:cBhvr>
                                    </p:animEffect>
                                    <p:anim calcmode="lin" valueType="num">
                                      <p:cBhvr>
                                        <p:cTn id="28" dur="1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9" dur="10" fill="hold"/>
                                        <p:tgtEl>
                                          <p:spTgt spid="4">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10"/>
                                        <p:tgtEl>
                                          <p:spTgt spid="4">
                                            <p:txEl>
                                              <p:pRg st="5" end="5"/>
                                            </p:txEl>
                                          </p:spTgt>
                                        </p:tgtEl>
                                      </p:cBhvr>
                                    </p:animEffect>
                                    <p:anim calcmode="lin" valueType="num">
                                      <p:cBhvr>
                                        <p:cTn id="33" dur="1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4" dur="10" fill="hold"/>
                                        <p:tgtEl>
                                          <p:spTgt spid="4">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fade">
                                      <p:cBhvr>
                                        <p:cTn id="37" dur="10"/>
                                        <p:tgtEl>
                                          <p:spTgt spid="4">
                                            <p:txEl>
                                              <p:pRg st="6" end="6"/>
                                            </p:txEl>
                                          </p:spTgt>
                                        </p:tgtEl>
                                      </p:cBhvr>
                                    </p:animEffect>
                                    <p:anim calcmode="lin" valueType="num">
                                      <p:cBhvr>
                                        <p:cTn id="38" dur="1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9" dur="10" fill="hold"/>
                                        <p:tgtEl>
                                          <p:spTgt spid="4">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fade">
                                      <p:cBhvr>
                                        <p:cTn id="42" dur="10"/>
                                        <p:tgtEl>
                                          <p:spTgt spid="4">
                                            <p:txEl>
                                              <p:pRg st="7" end="7"/>
                                            </p:txEl>
                                          </p:spTgt>
                                        </p:tgtEl>
                                      </p:cBhvr>
                                    </p:animEffect>
                                    <p:anim calcmode="lin" valueType="num">
                                      <p:cBhvr>
                                        <p:cTn id="43" dur="1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4" dur="10" fill="hold"/>
                                        <p:tgtEl>
                                          <p:spTgt spid="4">
                                            <p:txEl>
                                              <p:pRg st="7" end="7"/>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4">
                                            <p:txEl>
                                              <p:pRg st="8" end="8"/>
                                            </p:txEl>
                                          </p:spTgt>
                                        </p:tgtEl>
                                        <p:attrNameLst>
                                          <p:attrName>style.visibility</p:attrName>
                                        </p:attrNameLst>
                                      </p:cBhvr>
                                      <p:to>
                                        <p:strVal val="visible"/>
                                      </p:to>
                                    </p:set>
                                    <p:animEffect transition="in" filter="fade">
                                      <p:cBhvr>
                                        <p:cTn id="47" dur="10"/>
                                        <p:tgtEl>
                                          <p:spTgt spid="4">
                                            <p:txEl>
                                              <p:pRg st="8" end="8"/>
                                            </p:txEl>
                                          </p:spTgt>
                                        </p:tgtEl>
                                      </p:cBhvr>
                                    </p:animEffect>
                                    <p:anim calcmode="lin" valueType="num">
                                      <p:cBhvr>
                                        <p:cTn id="48" dur="1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49" dur="10" fill="hold"/>
                                        <p:tgtEl>
                                          <p:spTgt spid="4">
                                            <p:txEl>
                                              <p:pRg st="8" end="8"/>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4">
                                            <p:txEl>
                                              <p:pRg st="9" end="9"/>
                                            </p:txEl>
                                          </p:spTgt>
                                        </p:tgtEl>
                                        <p:attrNameLst>
                                          <p:attrName>style.visibility</p:attrName>
                                        </p:attrNameLst>
                                      </p:cBhvr>
                                      <p:to>
                                        <p:strVal val="visible"/>
                                      </p:to>
                                    </p:set>
                                    <p:animEffect transition="in" filter="fade">
                                      <p:cBhvr>
                                        <p:cTn id="52" dur="10"/>
                                        <p:tgtEl>
                                          <p:spTgt spid="4">
                                            <p:txEl>
                                              <p:pRg st="9" end="9"/>
                                            </p:txEl>
                                          </p:spTgt>
                                        </p:tgtEl>
                                      </p:cBhvr>
                                    </p:animEffect>
                                    <p:anim calcmode="lin" valueType="num">
                                      <p:cBhvr>
                                        <p:cTn id="53" dur="10" fill="hold"/>
                                        <p:tgtEl>
                                          <p:spTgt spid="4">
                                            <p:txEl>
                                              <p:pRg st="9" end="9"/>
                                            </p:txEl>
                                          </p:spTgt>
                                        </p:tgtEl>
                                        <p:attrNameLst>
                                          <p:attrName>ppt_x</p:attrName>
                                        </p:attrNameLst>
                                      </p:cBhvr>
                                      <p:tavLst>
                                        <p:tav tm="0">
                                          <p:val>
                                            <p:strVal val="#ppt_x"/>
                                          </p:val>
                                        </p:tav>
                                        <p:tav tm="100000">
                                          <p:val>
                                            <p:strVal val="#ppt_x"/>
                                          </p:val>
                                        </p:tav>
                                      </p:tavLst>
                                    </p:anim>
                                    <p:anim calcmode="lin" valueType="num">
                                      <p:cBhvr>
                                        <p:cTn id="54" dur="10" fill="hold"/>
                                        <p:tgtEl>
                                          <p:spTgt spid="4">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500" fill="hold"/>
                                        <p:tgtEl>
                                          <p:spTgt spid="5"/>
                                        </p:tgtEl>
                                        <p:attrNameLst>
                                          <p:attrName>ppt_x</p:attrName>
                                        </p:attrNameLst>
                                      </p:cBhvr>
                                      <p:tavLst>
                                        <p:tav tm="0">
                                          <p:val>
                                            <p:strVal val="#ppt_x"/>
                                          </p:val>
                                        </p:tav>
                                        <p:tav tm="100000">
                                          <p:val>
                                            <p:strVal val="#ppt_x"/>
                                          </p:val>
                                        </p:tav>
                                      </p:tavLst>
                                    </p:anim>
                                    <p:anim calcmode="lin" valueType="num">
                                      <p:cBhvr additive="base">
                                        <p:cTn id="6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Klinické </a:t>
            </a:r>
            <a:r>
              <a:rPr lang="cs-CZ" dirty="0" smtClean="0"/>
              <a:t>studie lidské buňky</a:t>
            </a:r>
            <a:endParaRPr lang="cs-CZ" dirty="0"/>
          </a:p>
        </p:txBody>
      </p:sp>
      <p:sp>
        <p:nvSpPr>
          <p:cNvPr id="4" name="Nadpis 2"/>
          <p:cNvSpPr txBox="1">
            <a:spLocks/>
          </p:cNvSpPr>
          <p:nvPr/>
        </p:nvSpPr>
        <p:spPr>
          <a:xfrm>
            <a:off x="609600" y="427038"/>
            <a:ext cx="8229600" cy="1143000"/>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000" kern="1200">
                <a:solidFill>
                  <a:schemeClr val="tx1"/>
                </a:solidFill>
                <a:latin typeface="Verdana" pitchFamily="34" charset="0"/>
                <a:ea typeface="Verdana" pitchFamily="34" charset="0"/>
                <a:cs typeface="Verdana" pitchFamily="34" charset="0"/>
              </a:defRPr>
            </a:lvl1pPr>
          </a:lstStyle>
          <a:p>
            <a:endParaRPr lang="cs-CZ" dirty="0"/>
          </a:p>
        </p:txBody>
      </p:sp>
      <p:sp>
        <p:nvSpPr>
          <p:cNvPr id="5" name="Zástupný symbol pro obsah 3"/>
          <p:cNvSpPr txBox="1">
            <a:spLocks/>
          </p:cNvSpPr>
          <p:nvPr/>
        </p:nvSpPr>
        <p:spPr>
          <a:xfrm>
            <a:off x="251520" y="1207293"/>
            <a:ext cx="8587680" cy="51020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15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1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None/>
            </a:pPr>
            <a:r>
              <a:rPr lang="cs-CZ" b="1" dirty="0" smtClean="0">
                <a:solidFill>
                  <a:schemeClr val="tx2">
                    <a:lumMod val="60000"/>
                    <a:lumOff val="40000"/>
                  </a:schemeClr>
                </a:solidFill>
              </a:rPr>
              <a:t>Cell = 41 000</a:t>
            </a:r>
          </a:p>
          <a:p>
            <a:pPr marL="0" indent="0" algn="ctr">
              <a:lnSpc>
                <a:spcPct val="150000"/>
              </a:lnSpc>
              <a:buNone/>
            </a:pPr>
            <a:r>
              <a:rPr lang="cs-CZ" b="1" dirty="0" smtClean="0">
                <a:solidFill>
                  <a:schemeClr val="tx2">
                    <a:lumMod val="60000"/>
                    <a:lumOff val="40000"/>
                  </a:schemeClr>
                </a:solidFill>
              </a:rPr>
              <a:t>------</a:t>
            </a:r>
            <a:endParaRPr lang="cs-CZ" b="1" dirty="0" smtClean="0">
              <a:solidFill>
                <a:schemeClr val="tx2">
                  <a:lumMod val="60000"/>
                  <a:lumOff val="40000"/>
                </a:schemeClr>
              </a:solidFill>
            </a:endParaRPr>
          </a:p>
          <a:p>
            <a:pPr marL="0" indent="0" algn="ctr">
              <a:lnSpc>
                <a:spcPct val="150000"/>
              </a:lnSpc>
              <a:buNone/>
            </a:pPr>
            <a:r>
              <a:rPr lang="cs-CZ" b="1" dirty="0" err="1" smtClean="0">
                <a:solidFill>
                  <a:schemeClr val="tx2">
                    <a:lumMod val="60000"/>
                    <a:lumOff val="40000"/>
                  </a:schemeClr>
                </a:solidFill>
              </a:rPr>
              <a:t>Mesenchymal</a:t>
            </a:r>
            <a:r>
              <a:rPr lang="cs-CZ" b="1" dirty="0" smtClean="0">
                <a:solidFill>
                  <a:schemeClr val="tx2">
                    <a:lumMod val="60000"/>
                    <a:lumOff val="40000"/>
                  </a:schemeClr>
                </a:solidFill>
              </a:rPr>
              <a:t> </a:t>
            </a:r>
            <a:r>
              <a:rPr lang="cs-CZ" b="1" dirty="0" smtClean="0">
                <a:solidFill>
                  <a:schemeClr val="tx2">
                    <a:lumMod val="60000"/>
                    <a:lumOff val="40000"/>
                  </a:schemeClr>
                </a:solidFill>
              </a:rPr>
              <a:t>stem </a:t>
            </a:r>
            <a:r>
              <a:rPr lang="cs-CZ" b="1" dirty="0" err="1" smtClean="0">
                <a:solidFill>
                  <a:schemeClr val="tx2">
                    <a:lumMod val="60000"/>
                    <a:lumOff val="40000"/>
                  </a:schemeClr>
                </a:solidFill>
              </a:rPr>
              <a:t>cells</a:t>
            </a:r>
            <a:r>
              <a:rPr lang="cs-CZ" b="1" dirty="0" smtClean="0">
                <a:solidFill>
                  <a:schemeClr val="tx2">
                    <a:lumMod val="60000"/>
                    <a:lumOff val="40000"/>
                  </a:schemeClr>
                </a:solidFill>
              </a:rPr>
              <a:t> = </a:t>
            </a:r>
            <a:r>
              <a:rPr lang="cs-CZ" b="1" dirty="0" smtClean="0">
                <a:solidFill>
                  <a:schemeClr val="tx2">
                    <a:lumMod val="60000"/>
                    <a:lumOff val="40000"/>
                  </a:schemeClr>
                </a:solidFill>
              </a:rPr>
              <a:t>698</a:t>
            </a:r>
            <a:endParaRPr lang="cs-CZ" b="1" dirty="0" smtClean="0">
              <a:solidFill>
                <a:schemeClr val="tx2">
                  <a:lumMod val="60000"/>
                  <a:lumOff val="40000"/>
                </a:schemeClr>
              </a:solidFill>
            </a:endParaRPr>
          </a:p>
          <a:p>
            <a:pPr marL="0" indent="0" algn="ctr">
              <a:lnSpc>
                <a:spcPct val="150000"/>
              </a:lnSpc>
              <a:buNone/>
            </a:pPr>
            <a:r>
              <a:rPr lang="cs-CZ" b="1" dirty="0" err="1" smtClean="0">
                <a:solidFill>
                  <a:schemeClr val="tx2">
                    <a:lumMod val="60000"/>
                    <a:lumOff val="40000"/>
                  </a:schemeClr>
                </a:solidFill>
              </a:rPr>
              <a:t>Umbilical</a:t>
            </a:r>
            <a:r>
              <a:rPr lang="cs-CZ" b="1" dirty="0" smtClean="0">
                <a:solidFill>
                  <a:schemeClr val="tx2">
                    <a:lumMod val="60000"/>
                    <a:lumOff val="40000"/>
                  </a:schemeClr>
                </a:solidFill>
              </a:rPr>
              <a:t> </a:t>
            </a:r>
            <a:r>
              <a:rPr lang="cs-CZ" b="1" dirty="0" err="1" smtClean="0">
                <a:solidFill>
                  <a:schemeClr val="tx2">
                    <a:lumMod val="60000"/>
                    <a:lumOff val="40000"/>
                  </a:schemeClr>
                </a:solidFill>
              </a:rPr>
              <a:t>cord</a:t>
            </a:r>
            <a:r>
              <a:rPr lang="cs-CZ" b="1" dirty="0" smtClean="0">
                <a:solidFill>
                  <a:schemeClr val="tx2">
                    <a:lumMod val="60000"/>
                    <a:lumOff val="40000"/>
                  </a:schemeClr>
                </a:solidFill>
              </a:rPr>
              <a:t> </a:t>
            </a:r>
            <a:r>
              <a:rPr lang="cs-CZ" b="1" dirty="0" err="1" smtClean="0">
                <a:solidFill>
                  <a:schemeClr val="tx2">
                    <a:lumMod val="60000"/>
                    <a:lumOff val="40000"/>
                  </a:schemeClr>
                </a:solidFill>
              </a:rPr>
              <a:t>blood</a:t>
            </a:r>
            <a:r>
              <a:rPr lang="cs-CZ" b="1" dirty="0" smtClean="0">
                <a:solidFill>
                  <a:schemeClr val="tx2">
                    <a:lumMod val="60000"/>
                    <a:lumOff val="40000"/>
                  </a:schemeClr>
                </a:solidFill>
              </a:rPr>
              <a:t> = 839</a:t>
            </a:r>
          </a:p>
          <a:p>
            <a:pPr marL="0" indent="0" algn="ctr">
              <a:lnSpc>
                <a:spcPct val="150000"/>
              </a:lnSpc>
              <a:buNone/>
            </a:pPr>
            <a:r>
              <a:rPr lang="cs-CZ" b="1" dirty="0" err="1" smtClean="0">
                <a:solidFill>
                  <a:schemeClr val="tx2">
                    <a:lumMod val="60000"/>
                    <a:lumOff val="40000"/>
                  </a:schemeClr>
                </a:solidFill>
              </a:rPr>
              <a:t>Cord</a:t>
            </a:r>
            <a:r>
              <a:rPr lang="cs-CZ" b="1" dirty="0" smtClean="0">
                <a:solidFill>
                  <a:schemeClr val="tx2">
                    <a:lumMod val="60000"/>
                    <a:lumOff val="40000"/>
                  </a:schemeClr>
                </a:solidFill>
              </a:rPr>
              <a:t> </a:t>
            </a:r>
            <a:r>
              <a:rPr lang="cs-CZ" b="1" dirty="0" err="1" smtClean="0">
                <a:solidFill>
                  <a:schemeClr val="tx2">
                    <a:lumMod val="60000"/>
                    <a:lumOff val="40000"/>
                  </a:schemeClr>
                </a:solidFill>
              </a:rPr>
              <a:t>tissue</a:t>
            </a:r>
            <a:r>
              <a:rPr lang="cs-CZ" b="1" dirty="0" smtClean="0">
                <a:solidFill>
                  <a:schemeClr val="tx2">
                    <a:lumMod val="60000"/>
                    <a:lumOff val="40000"/>
                  </a:schemeClr>
                </a:solidFill>
              </a:rPr>
              <a:t> </a:t>
            </a:r>
            <a:r>
              <a:rPr lang="cs-CZ" b="1" dirty="0" err="1" smtClean="0">
                <a:solidFill>
                  <a:schemeClr val="tx2">
                    <a:lumMod val="60000"/>
                    <a:lumOff val="40000"/>
                  </a:schemeClr>
                </a:solidFill>
              </a:rPr>
              <a:t>cells</a:t>
            </a:r>
            <a:r>
              <a:rPr lang="cs-CZ" b="1" dirty="0" smtClean="0">
                <a:solidFill>
                  <a:schemeClr val="tx2">
                    <a:lumMod val="60000"/>
                    <a:lumOff val="40000"/>
                  </a:schemeClr>
                </a:solidFill>
              </a:rPr>
              <a:t> = 223</a:t>
            </a:r>
          </a:p>
          <a:p>
            <a:pPr marL="0" indent="0" algn="ctr">
              <a:lnSpc>
                <a:spcPct val="150000"/>
              </a:lnSpc>
              <a:buNone/>
            </a:pPr>
            <a:r>
              <a:rPr lang="cs-CZ" b="1" dirty="0" err="1" smtClean="0">
                <a:solidFill>
                  <a:schemeClr val="tx2">
                    <a:lumMod val="60000"/>
                    <a:lumOff val="40000"/>
                  </a:schemeClr>
                </a:solidFill>
              </a:rPr>
              <a:t>iPS</a:t>
            </a:r>
            <a:r>
              <a:rPr lang="cs-CZ" b="1" dirty="0" smtClean="0">
                <a:solidFill>
                  <a:schemeClr val="tx2">
                    <a:lumMod val="60000"/>
                    <a:lumOff val="40000"/>
                  </a:schemeClr>
                </a:solidFill>
              </a:rPr>
              <a:t> </a:t>
            </a:r>
            <a:r>
              <a:rPr lang="cs-CZ" b="1" dirty="0" err="1" smtClean="0">
                <a:solidFill>
                  <a:schemeClr val="tx2">
                    <a:lumMod val="60000"/>
                    <a:lumOff val="40000"/>
                  </a:schemeClr>
                </a:solidFill>
              </a:rPr>
              <a:t>cells</a:t>
            </a:r>
            <a:r>
              <a:rPr lang="cs-CZ" b="1" dirty="0" smtClean="0">
                <a:solidFill>
                  <a:schemeClr val="tx2">
                    <a:lumMod val="60000"/>
                    <a:lumOff val="40000"/>
                  </a:schemeClr>
                </a:solidFill>
              </a:rPr>
              <a:t> = 128</a:t>
            </a:r>
          </a:p>
          <a:p>
            <a:pPr marL="0" indent="0" algn="ctr">
              <a:lnSpc>
                <a:spcPct val="150000"/>
              </a:lnSpc>
              <a:buNone/>
            </a:pPr>
            <a:r>
              <a:rPr lang="cs-CZ" b="1" dirty="0" err="1" smtClean="0">
                <a:solidFill>
                  <a:schemeClr val="tx2">
                    <a:lumMod val="60000"/>
                    <a:lumOff val="40000"/>
                  </a:schemeClr>
                </a:solidFill>
              </a:rPr>
              <a:t>Endothelial</a:t>
            </a:r>
            <a:r>
              <a:rPr lang="cs-CZ" b="1" dirty="0" smtClean="0">
                <a:solidFill>
                  <a:schemeClr val="tx2">
                    <a:lumMod val="60000"/>
                    <a:lumOff val="40000"/>
                  </a:schemeClr>
                </a:solidFill>
              </a:rPr>
              <a:t> stem </a:t>
            </a:r>
            <a:r>
              <a:rPr lang="cs-CZ" b="1" dirty="0" err="1" smtClean="0">
                <a:solidFill>
                  <a:schemeClr val="tx2">
                    <a:lumMod val="60000"/>
                    <a:lumOff val="40000"/>
                  </a:schemeClr>
                </a:solidFill>
              </a:rPr>
              <a:t>cells</a:t>
            </a:r>
            <a:r>
              <a:rPr lang="cs-CZ" b="1" dirty="0" smtClean="0">
                <a:solidFill>
                  <a:schemeClr val="tx2">
                    <a:lumMod val="60000"/>
                    <a:lumOff val="40000"/>
                  </a:schemeClr>
                </a:solidFill>
              </a:rPr>
              <a:t> = </a:t>
            </a:r>
            <a:r>
              <a:rPr lang="cs-CZ" b="1" dirty="0" smtClean="0">
                <a:solidFill>
                  <a:schemeClr val="tx2">
                    <a:lumMod val="60000"/>
                    <a:lumOff val="40000"/>
                  </a:schemeClr>
                </a:solidFill>
              </a:rPr>
              <a:t>319</a:t>
            </a:r>
          </a:p>
          <a:p>
            <a:pPr marL="0" indent="0" algn="ctr">
              <a:lnSpc>
                <a:spcPct val="150000"/>
              </a:lnSpc>
              <a:buNone/>
            </a:pPr>
            <a:endParaRPr lang="cs-CZ" b="1" dirty="0" smtClean="0">
              <a:solidFill>
                <a:schemeClr val="tx2">
                  <a:lumMod val="60000"/>
                  <a:lumOff val="40000"/>
                </a:schemeClr>
              </a:solidFill>
            </a:endParaRPr>
          </a:p>
          <a:p>
            <a:pPr marL="0" indent="0" algn="ctr">
              <a:lnSpc>
                <a:spcPct val="150000"/>
              </a:lnSpc>
              <a:buNone/>
            </a:pPr>
            <a:r>
              <a:rPr lang="cs-CZ" sz="1800" b="1" dirty="0" smtClean="0">
                <a:solidFill>
                  <a:schemeClr val="tx2">
                    <a:lumMod val="60000"/>
                    <a:lumOff val="40000"/>
                  </a:schemeClr>
                </a:solidFill>
              </a:rPr>
              <a:t>CELKEM= cca 2207</a:t>
            </a:r>
            <a:endParaRPr lang="cs-CZ" b="1" dirty="0" smtClean="0"/>
          </a:p>
          <a:p>
            <a:pPr marL="0" indent="0">
              <a:lnSpc>
                <a:spcPct val="150000"/>
              </a:lnSpc>
              <a:buNone/>
            </a:pPr>
            <a:r>
              <a:rPr lang="cs-CZ" sz="1600" i="1" dirty="0" smtClean="0">
                <a:solidFill>
                  <a:schemeClr val="tx2">
                    <a:lumMod val="60000"/>
                    <a:lumOff val="40000"/>
                  </a:schemeClr>
                </a:solidFill>
              </a:rPr>
              <a:t>zdroj: clinicaltrials.gov</a:t>
            </a:r>
          </a:p>
          <a:p>
            <a:pPr marL="0" indent="0">
              <a:lnSpc>
                <a:spcPct val="150000"/>
              </a:lnSpc>
              <a:buNone/>
            </a:pPr>
            <a:endParaRPr lang="cs-CZ" b="1" dirty="0" smtClean="0"/>
          </a:p>
          <a:p>
            <a:pPr marL="0" indent="0" algn="ctr">
              <a:lnSpc>
                <a:spcPct val="150000"/>
              </a:lnSpc>
              <a:buNone/>
            </a:pPr>
            <a:r>
              <a:rPr lang="cs-CZ" b="1" dirty="0" smtClean="0">
                <a:solidFill>
                  <a:schemeClr val="tx2">
                    <a:lumMod val="60000"/>
                    <a:lumOff val="40000"/>
                  </a:schemeClr>
                </a:solidFill>
              </a:rPr>
              <a:t>Investice do RM = desítky miliard USD / rok</a:t>
            </a:r>
          </a:p>
          <a:p>
            <a:pPr marL="0" indent="0" algn="ctr">
              <a:lnSpc>
                <a:spcPct val="150000"/>
              </a:lnSpc>
              <a:buNone/>
            </a:pPr>
            <a:endParaRPr lang="cs-CZ" b="1" dirty="0" smtClean="0">
              <a:solidFill>
                <a:schemeClr val="tx2">
                  <a:lumMod val="60000"/>
                  <a:lumOff val="40000"/>
                </a:schemeClr>
              </a:solidFill>
            </a:endParaRPr>
          </a:p>
          <a:p>
            <a:pPr marL="0" indent="0" algn="ctr">
              <a:lnSpc>
                <a:spcPct val="150000"/>
              </a:lnSpc>
              <a:buNone/>
            </a:pPr>
            <a:endParaRPr lang="cs-CZ" b="1" dirty="0">
              <a:solidFill>
                <a:schemeClr val="tx2">
                  <a:lumMod val="60000"/>
                  <a:lumOff val="40000"/>
                </a:schemeClr>
              </a:solidFill>
            </a:endParaRPr>
          </a:p>
          <a:p>
            <a:pPr marL="0" indent="0">
              <a:lnSpc>
                <a:spcPct val="150000"/>
              </a:lnSpc>
              <a:buNone/>
            </a:pPr>
            <a:endParaRPr lang="cs-CZ" b="1" dirty="0">
              <a:solidFill>
                <a:schemeClr val="tx2">
                  <a:lumMod val="60000"/>
                  <a:lumOff val="40000"/>
                </a:schemeClr>
              </a:solidFill>
            </a:endParaRPr>
          </a:p>
          <a:p>
            <a:pPr marL="0" indent="0">
              <a:lnSpc>
                <a:spcPct val="150000"/>
              </a:lnSpc>
              <a:buNone/>
            </a:pPr>
            <a:endParaRPr lang="cs-CZ" b="1" dirty="0" smtClean="0"/>
          </a:p>
          <a:p>
            <a:pPr marL="0" indent="0">
              <a:lnSpc>
                <a:spcPct val="150000"/>
              </a:lnSpc>
              <a:buNone/>
            </a:pPr>
            <a:endParaRPr lang="cs-CZ" b="1" dirty="0"/>
          </a:p>
          <a:p>
            <a:pPr marL="0" indent="0">
              <a:lnSpc>
                <a:spcPct val="150000"/>
              </a:lnSpc>
              <a:buNone/>
            </a:pPr>
            <a:endParaRPr lang="cs-CZ" b="1" dirty="0" smtClean="0"/>
          </a:p>
          <a:p>
            <a:endParaRPr lang="cs-CZ" b="1" dirty="0"/>
          </a:p>
        </p:txBody>
      </p:sp>
    </p:spTree>
    <p:extLst>
      <p:ext uri="{BB962C8B-B14F-4D97-AF65-F5344CB8AC3E}">
        <p14:creationId xmlns:p14="http://schemas.microsoft.com/office/powerpoint/2010/main" val="27289189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s://charts.webofknowledge.com/ChartServer/draw?SessionID=2BfV5j3PiHsbzxDixrF&amp;Product=UA&amp;GraphID=PI_BarChart_8_fu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562" y="1412776"/>
            <a:ext cx="8757563" cy="4378782"/>
          </a:xfrm>
          <a:prstGeom prst="rect">
            <a:avLst/>
          </a:prstGeom>
          <a:noFill/>
          <a:extLst>
            <a:ext uri="{909E8E84-426E-40DD-AFC4-6F175D3DCCD1}">
              <a14:hiddenFill xmlns:a14="http://schemas.microsoft.com/office/drawing/2010/main">
                <a:solidFill>
                  <a:srgbClr val="FFFFFF"/>
                </a:solidFill>
              </a14:hiddenFill>
            </a:ext>
          </a:extLst>
        </p:spPr>
      </p:pic>
      <p:sp>
        <p:nvSpPr>
          <p:cNvPr id="4" name="Nadpis 1"/>
          <p:cNvSpPr txBox="1">
            <a:spLocks/>
          </p:cNvSpPr>
          <p:nvPr/>
        </p:nvSpPr>
        <p:spPr>
          <a:xfrm>
            <a:off x="539552" y="476672"/>
            <a:ext cx="8229600" cy="1143000"/>
          </a:xfrm>
          <a:prstGeom prst="rect">
            <a:avLst/>
          </a:prstGeom>
        </p:spPr>
        <p:txBody>
          <a:bodyPr vert="horz" lIns="91440" tIns="45720" rIns="91440" bIns="45720" rtlCol="0" anchor="ctr">
            <a:noAutofit/>
          </a:bodyPr>
          <a:lstStyle>
            <a:lvl1pPr algn="r" defTabSz="914400" rtl="0" eaLnBrk="1" latinLnBrk="0" hangingPunct="1">
              <a:spcBef>
                <a:spcPct val="0"/>
              </a:spcBef>
              <a:buNone/>
              <a:defRPr sz="2000" kern="1200">
                <a:solidFill>
                  <a:schemeClr val="tx1"/>
                </a:solidFill>
                <a:latin typeface="Verdana" pitchFamily="34" charset="0"/>
                <a:ea typeface="Verdana" pitchFamily="34" charset="0"/>
                <a:cs typeface="Verdana" pitchFamily="34" charset="0"/>
              </a:defRPr>
            </a:lvl1pPr>
          </a:lstStyle>
          <a:p>
            <a:pPr algn="l"/>
            <a:r>
              <a:rPr lang="cs-CZ" sz="2400" dirty="0" smtClean="0"/>
              <a:t>klíčová slova: </a:t>
            </a:r>
            <a:r>
              <a:rPr lang="cs-CZ" sz="2400" dirty="0" err="1" smtClean="0">
                <a:solidFill>
                  <a:srgbClr val="FF0000"/>
                </a:solidFill>
              </a:rPr>
              <a:t>autologous</a:t>
            </a:r>
            <a:r>
              <a:rPr lang="cs-CZ" sz="2400" dirty="0" smtClean="0">
                <a:solidFill>
                  <a:srgbClr val="FF0000"/>
                </a:solidFill>
              </a:rPr>
              <a:t> </a:t>
            </a:r>
            <a:r>
              <a:rPr lang="cs-CZ" sz="2400" dirty="0" err="1" smtClean="0">
                <a:solidFill>
                  <a:srgbClr val="FF0000"/>
                </a:solidFill>
              </a:rPr>
              <a:t>cord</a:t>
            </a:r>
            <a:r>
              <a:rPr lang="cs-CZ" sz="2400" dirty="0" smtClean="0">
                <a:solidFill>
                  <a:srgbClr val="FF0000"/>
                </a:solidFill>
              </a:rPr>
              <a:t> </a:t>
            </a:r>
            <a:r>
              <a:rPr lang="cs-CZ" sz="2400" dirty="0" err="1" smtClean="0">
                <a:solidFill>
                  <a:srgbClr val="FF0000"/>
                </a:solidFill>
              </a:rPr>
              <a:t>blood</a:t>
            </a:r>
            <a:endParaRPr lang="cs-CZ" sz="2400" dirty="0">
              <a:solidFill>
                <a:srgbClr val="FF0000"/>
              </a:solidFill>
            </a:endParaRPr>
          </a:p>
        </p:txBody>
      </p:sp>
      <p:sp>
        <p:nvSpPr>
          <p:cNvPr id="6" name="Obdélník 5"/>
          <p:cNvSpPr/>
          <p:nvPr/>
        </p:nvSpPr>
        <p:spPr>
          <a:xfrm>
            <a:off x="467544" y="6223606"/>
            <a:ext cx="2165529" cy="369332"/>
          </a:xfrm>
          <a:prstGeom prst="rect">
            <a:avLst/>
          </a:prstGeom>
        </p:spPr>
        <p:txBody>
          <a:bodyPr wrap="none">
            <a:spAutoFit/>
          </a:bodyPr>
          <a:lstStyle/>
          <a:p>
            <a:r>
              <a:rPr lang="cs-CZ" i="1" dirty="0"/>
              <a:t>zdroj: Web </a:t>
            </a:r>
            <a:r>
              <a:rPr lang="cs-CZ" i="1" dirty="0" err="1"/>
              <a:t>of</a:t>
            </a:r>
            <a:r>
              <a:rPr lang="cs-CZ" i="1" dirty="0"/>
              <a:t> Science</a:t>
            </a:r>
          </a:p>
        </p:txBody>
      </p:sp>
      <p:sp>
        <p:nvSpPr>
          <p:cNvPr id="7" name="Obdélník 6"/>
          <p:cNvSpPr/>
          <p:nvPr/>
        </p:nvSpPr>
        <p:spPr>
          <a:xfrm>
            <a:off x="506647" y="5859954"/>
            <a:ext cx="3449791" cy="369332"/>
          </a:xfrm>
          <a:prstGeom prst="rect">
            <a:avLst/>
          </a:prstGeom>
        </p:spPr>
        <p:txBody>
          <a:bodyPr wrap="none">
            <a:spAutoFit/>
          </a:bodyPr>
          <a:lstStyle/>
          <a:p>
            <a:r>
              <a:rPr lang="cs-CZ" dirty="0" smtClean="0"/>
              <a:t>Počet </a:t>
            </a:r>
            <a:r>
              <a:rPr lang="cs-CZ" dirty="0"/>
              <a:t>publikací </a:t>
            </a:r>
            <a:r>
              <a:rPr lang="cs-CZ" dirty="0" smtClean="0"/>
              <a:t>1980 -2017 </a:t>
            </a:r>
            <a:r>
              <a:rPr lang="cs-CZ" dirty="0"/>
              <a:t>= </a:t>
            </a:r>
            <a:r>
              <a:rPr lang="cs-CZ" dirty="0" smtClean="0"/>
              <a:t>1 407</a:t>
            </a:r>
            <a:endParaRPr lang="cs-CZ" dirty="0"/>
          </a:p>
        </p:txBody>
      </p:sp>
    </p:spTree>
    <p:extLst>
      <p:ext uri="{BB962C8B-B14F-4D97-AF65-F5344CB8AC3E}">
        <p14:creationId xmlns:p14="http://schemas.microsoft.com/office/powerpoint/2010/main" val="5576687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Současný stav buněčné </a:t>
            </a:r>
            <a:r>
              <a:rPr lang="cs-CZ" dirty="0" smtClean="0"/>
              <a:t>terapie - příklady</a:t>
            </a:r>
            <a:endParaRPr lang="cs-CZ" dirty="0"/>
          </a:p>
        </p:txBody>
      </p:sp>
      <p:pic>
        <p:nvPicPr>
          <p:cNvPr id="1026" name="Obrázek 6"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1052736"/>
            <a:ext cx="7880176"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10292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Současný stav buněčné </a:t>
            </a:r>
            <a:r>
              <a:rPr lang="cs-CZ" dirty="0" smtClean="0"/>
              <a:t>terapie - příklady</a:t>
            </a:r>
            <a:endParaRPr lang="cs-CZ" dirty="0"/>
          </a:p>
        </p:txBody>
      </p:sp>
      <p:pic>
        <p:nvPicPr>
          <p:cNvPr id="3074" name="Obrázek 7" descr="image0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908720"/>
            <a:ext cx="8712968" cy="5760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44816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Současný stav buněčné </a:t>
            </a:r>
            <a:r>
              <a:rPr lang="cs-CZ" dirty="0" smtClean="0"/>
              <a:t>terapie - příklady</a:t>
            </a:r>
            <a:endParaRPr lang="cs-CZ" dirty="0"/>
          </a:p>
        </p:txBody>
      </p:sp>
      <p:pic>
        <p:nvPicPr>
          <p:cNvPr id="2050" name="Obrázek 8" descr="image0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08" y="1052735"/>
            <a:ext cx="8564140" cy="5597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ovéPole 2"/>
          <p:cNvSpPr txBox="1"/>
          <p:nvPr/>
        </p:nvSpPr>
        <p:spPr>
          <a:xfrm>
            <a:off x="1259632" y="1700808"/>
            <a:ext cx="6552728" cy="3693319"/>
          </a:xfrm>
          <a:prstGeom prst="rect">
            <a:avLst/>
          </a:prstGeom>
          <a:solidFill>
            <a:schemeClr val="accent1">
              <a:lumMod val="40000"/>
              <a:lumOff val="60000"/>
            </a:schemeClr>
          </a:solidFill>
        </p:spPr>
        <p:txBody>
          <a:bodyPr wrap="square" rtlCol="0">
            <a:spAutoFit/>
          </a:bodyPr>
          <a:lstStyle/>
          <a:p>
            <a:pPr marL="285750" indent="-285750">
              <a:buFontTx/>
              <a:buChar char="-"/>
            </a:pPr>
            <a:r>
              <a:rPr lang="cs-CZ" b="1" dirty="0" err="1" smtClean="0">
                <a:latin typeface="Verdana" panose="020B0604030504040204" pitchFamily="34" charset="0"/>
                <a:ea typeface="Verdana" panose="020B0604030504040204" pitchFamily="34" charset="0"/>
                <a:cs typeface="Verdana" panose="020B0604030504040204" pitchFamily="34" charset="0"/>
              </a:rPr>
              <a:t>Hypoplastic</a:t>
            </a:r>
            <a:r>
              <a:rPr lang="cs-CZ" b="1" dirty="0" smtClean="0">
                <a:latin typeface="Verdana" panose="020B0604030504040204" pitchFamily="34" charset="0"/>
                <a:ea typeface="Verdana" panose="020B0604030504040204" pitchFamily="34" charset="0"/>
                <a:cs typeface="Verdana" panose="020B0604030504040204" pitchFamily="34" charset="0"/>
              </a:rPr>
              <a:t> </a:t>
            </a:r>
            <a:r>
              <a:rPr lang="cs-CZ" b="1" dirty="0" err="1" smtClean="0">
                <a:latin typeface="Verdana" panose="020B0604030504040204" pitchFamily="34" charset="0"/>
                <a:ea typeface="Verdana" panose="020B0604030504040204" pitchFamily="34" charset="0"/>
                <a:cs typeface="Verdana" panose="020B0604030504040204" pitchFamily="34" charset="0"/>
              </a:rPr>
              <a:t>Left</a:t>
            </a:r>
            <a:r>
              <a:rPr lang="cs-CZ" b="1" dirty="0" smtClean="0">
                <a:latin typeface="Verdana" panose="020B0604030504040204" pitchFamily="34" charset="0"/>
                <a:ea typeface="Verdana" panose="020B0604030504040204" pitchFamily="34" charset="0"/>
                <a:cs typeface="Verdana" panose="020B0604030504040204" pitchFamily="34" charset="0"/>
              </a:rPr>
              <a:t> </a:t>
            </a:r>
            <a:r>
              <a:rPr lang="cs-CZ" b="1" dirty="0" err="1" smtClean="0">
                <a:latin typeface="Verdana" panose="020B0604030504040204" pitchFamily="34" charset="0"/>
                <a:ea typeface="Verdana" panose="020B0604030504040204" pitchFamily="34" charset="0"/>
                <a:cs typeface="Verdana" panose="020B0604030504040204" pitchFamily="34" charset="0"/>
              </a:rPr>
              <a:t>Heart</a:t>
            </a:r>
            <a:r>
              <a:rPr lang="cs-CZ" b="1" dirty="0" smtClean="0">
                <a:latin typeface="Verdana" panose="020B0604030504040204" pitchFamily="34" charset="0"/>
                <a:ea typeface="Verdana" panose="020B0604030504040204" pitchFamily="34" charset="0"/>
                <a:cs typeface="Verdana" panose="020B0604030504040204" pitchFamily="34" charset="0"/>
              </a:rPr>
              <a:t> Syndrom – Pupečníková krev</a:t>
            </a:r>
          </a:p>
          <a:p>
            <a:pPr marL="285750" indent="-285750">
              <a:buFontTx/>
              <a:buChar char="-"/>
            </a:pPr>
            <a:endParaRPr lang="cs-CZ" b="1" dirty="0" smtClean="0">
              <a:latin typeface="Verdana" panose="020B0604030504040204" pitchFamily="34" charset="0"/>
              <a:ea typeface="Verdana" panose="020B0604030504040204" pitchFamily="34" charset="0"/>
              <a:cs typeface="Verdana" panose="020B0604030504040204" pitchFamily="34" charset="0"/>
            </a:endParaRPr>
          </a:p>
          <a:p>
            <a:pPr marL="285750" indent="-285750">
              <a:buFontTx/>
              <a:buChar char="-"/>
            </a:pPr>
            <a:r>
              <a:rPr lang="cs-CZ" b="1" dirty="0" smtClean="0">
                <a:latin typeface="Verdana" panose="020B0604030504040204" pitchFamily="34" charset="0"/>
                <a:ea typeface="Verdana" panose="020B0604030504040204" pitchFamily="34" charset="0"/>
                <a:cs typeface="Verdana" panose="020B0604030504040204" pitchFamily="34" charset="0"/>
              </a:rPr>
              <a:t>Crohn s </a:t>
            </a:r>
            <a:r>
              <a:rPr lang="cs-CZ" b="1" dirty="0" err="1" smtClean="0">
                <a:latin typeface="Verdana" panose="020B0604030504040204" pitchFamily="34" charset="0"/>
                <a:ea typeface="Verdana" panose="020B0604030504040204" pitchFamily="34" charset="0"/>
                <a:cs typeface="Verdana" panose="020B0604030504040204" pitchFamily="34" charset="0"/>
              </a:rPr>
              <a:t>complication</a:t>
            </a:r>
            <a:endParaRPr lang="cs-CZ" b="1" dirty="0">
              <a:latin typeface="Verdana" panose="020B0604030504040204" pitchFamily="34" charset="0"/>
              <a:ea typeface="Verdana" panose="020B0604030504040204" pitchFamily="34" charset="0"/>
              <a:cs typeface="Verdana" panose="020B0604030504040204" pitchFamily="34" charset="0"/>
            </a:endParaRPr>
          </a:p>
          <a:p>
            <a:pPr marL="285750" indent="-285750">
              <a:buFontTx/>
              <a:buChar char="-"/>
            </a:pPr>
            <a:endParaRPr lang="cs-CZ" b="1" dirty="0" smtClean="0">
              <a:latin typeface="Verdana" panose="020B0604030504040204" pitchFamily="34" charset="0"/>
              <a:ea typeface="Verdana" panose="020B0604030504040204" pitchFamily="34" charset="0"/>
              <a:cs typeface="Verdana" panose="020B0604030504040204" pitchFamily="34" charset="0"/>
            </a:endParaRPr>
          </a:p>
          <a:p>
            <a:pPr marL="285750" indent="-285750">
              <a:buFontTx/>
              <a:buChar char="-"/>
            </a:pPr>
            <a:r>
              <a:rPr lang="cs-CZ" b="1" dirty="0" smtClean="0">
                <a:latin typeface="Verdana" panose="020B0604030504040204" pitchFamily="34" charset="0"/>
                <a:ea typeface="Verdana" panose="020B0604030504040204" pitchFamily="34" charset="0"/>
                <a:cs typeface="Verdana" panose="020B0604030504040204" pitchFamily="34" charset="0"/>
              </a:rPr>
              <a:t>Artritida – </a:t>
            </a:r>
            <a:r>
              <a:rPr lang="cs-CZ" b="1" dirty="0" err="1" smtClean="0">
                <a:latin typeface="Verdana" panose="020B0604030504040204" pitchFamily="34" charset="0"/>
                <a:ea typeface="Verdana" panose="020B0604030504040204" pitchFamily="34" charset="0"/>
                <a:cs typeface="Verdana" panose="020B0604030504040204" pitchFamily="34" charset="0"/>
              </a:rPr>
              <a:t>Adipose</a:t>
            </a:r>
            <a:r>
              <a:rPr lang="cs-CZ" b="1" dirty="0" smtClean="0">
                <a:latin typeface="Verdana" panose="020B0604030504040204" pitchFamily="34" charset="0"/>
                <a:ea typeface="Verdana" panose="020B0604030504040204" pitchFamily="34" charset="0"/>
                <a:cs typeface="Verdana" panose="020B0604030504040204" pitchFamily="34" charset="0"/>
              </a:rPr>
              <a:t> </a:t>
            </a:r>
            <a:r>
              <a:rPr lang="cs-CZ" b="1" dirty="0" err="1" smtClean="0">
                <a:latin typeface="Verdana" panose="020B0604030504040204" pitchFamily="34" charset="0"/>
                <a:ea typeface="Verdana" panose="020B0604030504040204" pitchFamily="34" charset="0"/>
                <a:cs typeface="Verdana" panose="020B0604030504040204" pitchFamily="34" charset="0"/>
              </a:rPr>
              <a:t>tissue</a:t>
            </a:r>
            <a:endParaRPr lang="cs-CZ" b="1" dirty="0" smtClean="0">
              <a:latin typeface="Verdana" panose="020B0604030504040204" pitchFamily="34" charset="0"/>
              <a:ea typeface="Verdana" panose="020B0604030504040204" pitchFamily="34" charset="0"/>
              <a:cs typeface="Verdana" panose="020B0604030504040204" pitchFamily="34" charset="0"/>
            </a:endParaRPr>
          </a:p>
          <a:p>
            <a:pPr marL="285750" indent="-285750">
              <a:buFontTx/>
              <a:buChar char="-"/>
            </a:pPr>
            <a:endParaRPr lang="cs-CZ" b="1" dirty="0" smtClean="0">
              <a:latin typeface="Verdana" panose="020B0604030504040204" pitchFamily="34" charset="0"/>
              <a:ea typeface="Verdana" panose="020B0604030504040204" pitchFamily="34" charset="0"/>
              <a:cs typeface="Verdana" panose="020B0604030504040204" pitchFamily="34" charset="0"/>
            </a:endParaRPr>
          </a:p>
          <a:p>
            <a:pPr marL="285750" indent="-285750">
              <a:buFontTx/>
              <a:buChar char="-"/>
            </a:pPr>
            <a:r>
              <a:rPr lang="cs-CZ" b="1" dirty="0" smtClean="0">
                <a:latin typeface="Verdana" panose="020B0604030504040204" pitchFamily="34" charset="0"/>
                <a:ea typeface="Verdana" panose="020B0604030504040204" pitchFamily="34" charset="0"/>
                <a:cs typeface="Verdana" panose="020B0604030504040204" pitchFamily="34" charset="0"/>
              </a:rPr>
              <a:t>Náprava kyčle</a:t>
            </a:r>
          </a:p>
          <a:p>
            <a:pPr marL="285750" indent="-285750">
              <a:buFontTx/>
              <a:buChar char="-"/>
            </a:pPr>
            <a:endParaRPr lang="cs-CZ" b="1" dirty="0" smtClean="0">
              <a:latin typeface="Verdana" panose="020B0604030504040204" pitchFamily="34" charset="0"/>
              <a:ea typeface="Verdana" panose="020B0604030504040204" pitchFamily="34" charset="0"/>
              <a:cs typeface="Verdana" panose="020B0604030504040204" pitchFamily="34" charset="0"/>
            </a:endParaRPr>
          </a:p>
          <a:p>
            <a:pPr marL="285750" indent="-285750">
              <a:buFontTx/>
              <a:buChar char="-"/>
            </a:pPr>
            <a:r>
              <a:rPr lang="cs-CZ" b="1" dirty="0" smtClean="0">
                <a:latin typeface="Verdana" panose="020B0604030504040204" pitchFamily="34" charset="0"/>
                <a:ea typeface="Verdana" panose="020B0604030504040204" pitchFamily="34" charset="0"/>
                <a:cs typeface="Verdana" panose="020B0604030504040204" pitchFamily="34" charset="0"/>
              </a:rPr>
              <a:t>BMAC </a:t>
            </a:r>
            <a:r>
              <a:rPr lang="cs-CZ" b="1" dirty="0" err="1" smtClean="0">
                <a:latin typeface="Verdana" panose="020B0604030504040204" pitchFamily="34" charset="0"/>
                <a:ea typeface="Verdana" panose="020B0604030504040204" pitchFamily="34" charset="0"/>
                <a:cs typeface="Verdana" panose="020B0604030504040204" pitchFamily="34" charset="0"/>
              </a:rPr>
              <a:t>osteoartroza</a:t>
            </a:r>
            <a:r>
              <a:rPr lang="cs-CZ" b="1" dirty="0" smtClean="0">
                <a:latin typeface="Verdana" panose="020B0604030504040204" pitchFamily="34" charset="0"/>
                <a:ea typeface="Verdana" panose="020B0604030504040204" pitchFamily="34" charset="0"/>
                <a:cs typeface="Verdana" panose="020B0604030504040204" pitchFamily="34" charset="0"/>
              </a:rPr>
              <a:t> kolene</a:t>
            </a:r>
          </a:p>
          <a:p>
            <a:pPr marL="285750" indent="-285750">
              <a:buFontTx/>
              <a:buChar char="-"/>
            </a:pPr>
            <a:endParaRPr lang="cs-CZ" b="1" dirty="0" smtClean="0">
              <a:latin typeface="Verdana" panose="020B0604030504040204" pitchFamily="34" charset="0"/>
              <a:ea typeface="Verdana" panose="020B0604030504040204" pitchFamily="34" charset="0"/>
              <a:cs typeface="Verdana" panose="020B0604030504040204" pitchFamily="34" charset="0"/>
            </a:endParaRPr>
          </a:p>
          <a:p>
            <a:pPr marL="285750" indent="-285750">
              <a:buFontTx/>
              <a:buChar char="-"/>
            </a:pPr>
            <a:r>
              <a:rPr lang="cs-CZ" b="1" dirty="0" smtClean="0">
                <a:latin typeface="Verdana" panose="020B0604030504040204" pitchFamily="34" charset="0"/>
                <a:ea typeface="Verdana" panose="020B0604030504040204" pitchFamily="34" charset="0"/>
                <a:cs typeface="Verdana" panose="020B0604030504040204" pitchFamily="34" charset="0"/>
              </a:rPr>
              <a:t>ALS</a:t>
            </a:r>
          </a:p>
          <a:p>
            <a:pPr marL="285750" indent="-285750">
              <a:buFontTx/>
              <a:buChar char="-"/>
            </a:pPr>
            <a:endParaRPr lang="cs-CZ" b="1" dirty="0">
              <a:latin typeface="Verdana" panose="020B0604030504040204" pitchFamily="34" charset="0"/>
              <a:ea typeface="Verdana" panose="020B0604030504040204" pitchFamily="34" charset="0"/>
              <a:cs typeface="Verdana" panose="020B0604030504040204" pitchFamily="34" charset="0"/>
            </a:endParaRP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 y="5128695"/>
            <a:ext cx="8458200" cy="1152525"/>
          </a:xfrm>
          <a:prstGeom prst="rect">
            <a:avLst/>
          </a:prstGeom>
          <a:solidFill>
            <a:schemeClr val="tx2">
              <a:lumMod val="40000"/>
              <a:lumOff val="60000"/>
            </a:schemeClr>
          </a:solidFill>
          <a:ln>
            <a:noFill/>
          </a:ln>
        </p:spPr>
      </p:pic>
    </p:spTree>
    <p:extLst>
      <p:ext uri="{BB962C8B-B14F-4D97-AF65-F5344CB8AC3E}">
        <p14:creationId xmlns:p14="http://schemas.microsoft.com/office/powerpoint/2010/main" val="2586432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051"/>
                                        </p:tgtEl>
                                        <p:attrNameLst>
                                          <p:attrName>style.visibility</p:attrName>
                                        </p:attrNameLst>
                                      </p:cBhvr>
                                      <p:to>
                                        <p:strVal val="visible"/>
                                      </p:to>
                                    </p:set>
                                    <p:animEffect transition="in" filter="barn(inVertical)">
                                      <p:cBhvr>
                                        <p:cTn id="14"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err="1" smtClean="0"/>
              <a:t>Examples</a:t>
            </a:r>
            <a:endParaRPr lang="cs-CZ" dirty="0"/>
          </a:p>
        </p:txBody>
      </p:sp>
      <p:sp>
        <p:nvSpPr>
          <p:cNvPr id="3" name="Obdélník 2"/>
          <p:cNvSpPr/>
          <p:nvPr/>
        </p:nvSpPr>
        <p:spPr>
          <a:xfrm>
            <a:off x="1043608" y="1196752"/>
            <a:ext cx="7128792" cy="5909310"/>
          </a:xfrm>
          <a:prstGeom prst="rect">
            <a:avLst/>
          </a:prstGeom>
        </p:spPr>
        <p:txBody>
          <a:bodyPr wrap="square">
            <a:spAutoFit/>
          </a:bodyPr>
          <a:lstStyle/>
          <a:p>
            <a:r>
              <a:rPr lang="cs-CZ" dirty="0" smtClean="0"/>
              <a:t> </a:t>
            </a:r>
            <a:r>
              <a:rPr lang="cs-CZ" dirty="0" smtClean="0">
                <a:hlinkClick r:id="rId3"/>
              </a:rPr>
              <a:t>http</a:t>
            </a:r>
            <a:r>
              <a:rPr lang="cs-CZ" dirty="0">
                <a:hlinkClick r:id="rId3"/>
              </a:rPr>
              <a:t>://</a:t>
            </a:r>
            <a:r>
              <a:rPr lang="cs-CZ" dirty="0" smtClean="0">
                <a:hlinkClick r:id="rId3"/>
              </a:rPr>
              <a:t>hsci.harvard.edu/disease-programs</a:t>
            </a:r>
            <a:r>
              <a:rPr lang="cs-CZ" dirty="0" smtClean="0"/>
              <a:t> </a:t>
            </a:r>
            <a:endParaRPr lang="cs-CZ" dirty="0"/>
          </a:p>
          <a:p>
            <a:r>
              <a:rPr lang="cs-CZ" dirty="0" smtClean="0">
                <a:hlinkClick r:id="rId4"/>
              </a:rPr>
              <a:t>8 </a:t>
            </a:r>
            <a:r>
              <a:rPr lang="cs-CZ" dirty="0" err="1" smtClean="0">
                <a:hlinkClick r:id="rId4"/>
              </a:rPr>
              <a:t>diseases</a:t>
            </a:r>
            <a:r>
              <a:rPr lang="cs-CZ" dirty="0" smtClean="0">
                <a:hlinkClick r:id="rId4"/>
              </a:rPr>
              <a:t> </a:t>
            </a:r>
            <a:r>
              <a:rPr lang="cs-CZ" dirty="0" err="1" smtClean="0">
                <a:hlinkClick r:id="rId4"/>
              </a:rPr>
              <a:t>programs</a:t>
            </a:r>
            <a:r>
              <a:rPr lang="cs-CZ" dirty="0" smtClean="0">
                <a:hlinkClick r:id="rId4"/>
              </a:rPr>
              <a:t>: 1. krev, 2. </a:t>
            </a:r>
            <a:r>
              <a:rPr lang="cs-CZ" dirty="0" err="1" smtClean="0">
                <a:hlinkClick r:id="rId4"/>
              </a:rPr>
              <a:t>kardiovaskular</a:t>
            </a:r>
            <a:r>
              <a:rPr lang="cs-CZ" dirty="0" smtClean="0">
                <a:hlinkClick r:id="rId4"/>
              </a:rPr>
              <a:t>, 3. rakovina, 4. játra, 5. nervový systém, 6. kůže, 7. transplantace, 8. diabetes </a:t>
            </a:r>
          </a:p>
          <a:p>
            <a:endParaRPr lang="cs-CZ" u="sng" dirty="0">
              <a:hlinkClick r:id="rId4"/>
            </a:endParaRPr>
          </a:p>
          <a:p>
            <a:r>
              <a:rPr lang="cs-CZ" dirty="0" err="1" smtClean="0">
                <a:hlinkClick r:id="rId4"/>
              </a:rPr>
              <a:t>Mayo</a:t>
            </a:r>
            <a:r>
              <a:rPr lang="cs-CZ" dirty="0" smtClean="0">
                <a:hlinkClick r:id="rId4"/>
              </a:rPr>
              <a:t> RM zevnitř:</a:t>
            </a:r>
          </a:p>
          <a:p>
            <a:r>
              <a:rPr lang="cs-CZ" u="sng" dirty="0" smtClean="0">
                <a:hlinkClick r:id="rId4"/>
              </a:rPr>
              <a:t>https</a:t>
            </a:r>
            <a:r>
              <a:rPr lang="cs-CZ" u="sng" dirty="0">
                <a:hlinkClick r:id="rId4"/>
              </a:rPr>
              <a:t>://</a:t>
            </a:r>
            <a:r>
              <a:rPr lang="cs-CZ" u="sng" dirty="0" smtClean="0">
                <a:hlinkClick r:id="rId4"/>
              </a:rPr>
              <a:t>www.youtube.com/watch?v=h8-2rpQ3OqU</a:t>
            </a:r>
            <a:endParaRPr lang="cs-CZ" u="sng" dirty="0" smtClean="0"/>
          </a:p>
          <a:p>
            <a:endParaRPr lang="cs-CZ" u="sng" dirty="0" smtClean="0"/>
          </a:p>
          <a:p>
            <a:r>
              <a:rPr lang="cs-CZ" u="sng" dirty="0" smtClean="0"/>
              <a:t>Stem Cell story 3/3</a:t>
            </a:r>
          </a:p>
          <a:p>
            <a:r>
              <a:rPr lang="cs-CZ" u="sng" dirty="0">
                <a:hlinkClick r:id="rId5"/>
              </a:rPr>
              <a:t>https://www.youtube.com/watch?v=_</a:t>
            </a:r>
            <a:r>
              <a:rPr lang="cs-CZ" u="sng" dirty="0" smtClean="0">
                <a:hlinkClick r:id="rId5"/>
              </a:rPr>
              <a:t>hbgeQzmU9U</a:t>
            </a:r>
            <a:endParaRPr lang="cs-CZ" u="sng" dirty="0" smtClean="0"/>
          </a:p>
          <a:p>
            <a:endParaRPr lang="cs-CZ" u="sng" dirty="0" smtClean="0"/>
          </a:p>
          <a:p>
            <a:r>
              <a:rPr lang="cs-CZ" u="sng" dirty="0" smtClean="0"/>
              <a:t>Stem Cell story – </a:t>
            </a:r>
            <a:r>
              <a:rPr lang="cs-CZ" u="sng" dirty="0" err="1" smtClean="0"/>
              <a:t>EuroStemCell</a:t>
            </a:r>
            <a:endParaRPr lang="cs-CZ" u="sng" dirty="0"/>
          </a:p>
          <a:p>
            <a:r>
              <a:rPr lang="cs-CZ" u="sng" dirty="0">
                <a:hlinkClick r:id="rId6"/>
              </a:rPr>
              <a:t>https://www.youtube.com/watch?v=2-3J6JGN-_</a:t>
            </a:r>
            <a:r>
              <a:rPr lang="cs-CZ" u="sng" dirty="0" smtClean="0">
                <a:hlinkClick r:id="rId6"/>
              </a:rPr>
              <a:t>Y</a:t>
            </a:r>
            <a:endParaRPr lang="cs-CZ" u="sng" dirty="0" smtClean="0"/>
          </a:p>
          <a:p>
            <a:endParaRPr lang="cs-CZ" u="sng" dirty="0"/>
          </a:p>
          <a:p>
            <a:r>
              <a:rPr lang="cs-CZ" dirty="0"/>
              <a:t>BBC – </a:t>
            </a:r>
            <a:r>
              <a:rPr lang="cs-CZ" dirty="0" smtClean="0"/>
              <a:t>srdce </a:t>
            </a:r>
            <a:endParaRPr lang="cs-CZ" dirty="0"/>
          </a:p>
          <a:p>
            <a:r>
              <a:rPr lang="cs-CZ" u="sng" dirty="0">
                <a:hlinkClick r:id="rId7"/>
              </a:rPr>
              <a:t>https://www.youtube.com/watch?v=cEB8656TCIE</a:t>
            </a:r>
            <a:endParaRPr lang="cs-CZ" dirty="0"/>
          </a:p>
          <a:p>
            <a:r>
              <a:rPr lang="cs-CZ" dirty="0"/>
              <a:t> </a:t>
            </a:r>
          </a:p>
          <a:p>
            <a:r>
              <a:rPr lang="cs-CZ" dirty="0"/>
              <a:t>BBC – zrak</a:t>
            </a:r>
          </a:p>
          <a:p>
            <a:r>
              <a:rPr lang="cs-CZ" u="sng" dirty="0">
                <a:hlinkClick r:id="rId8"/>
              </a:rPr>
              <a:t>https://www.youtube.com/watch?v=ewEdR5_V-v0</a:t>
            </a:r>
            <a:endParaRPr lang="cs-CZ" dirty="0"/>
          </a:p>
          <a:p>
            <a:endParaRPr lang="cs-CZ" u="sng" dirty="0" smtClean="0"/>
          </a:p>
          <a:p>
            <a:r>
              <a:rPr lang="cs-CZ" u="sng" dirty="0" smtClean="0"/>
              <a:t>. . . . </a:t>
            </a:r>
            <a:endParaRPr lang="cs-CZ" u="sng" dirty="0"/>
          </a:p>
          <a:p>
            <a:r>
              <a:rPr lang="cs-CZ" dirty="0" smtClean="0"/>
              <a:t> </a:t>
            </a:r>
            <a:endParaRPr lang="cs-CZ" dirty="0"/>
          </a:p>
        </p:txBody>
      </p:sp>
    </p:spTree>
    <p:extLst>
      <p:ext uri="{BB962C8B-B14F-4D97-AF65-F5344CB8AC3E}">
        <p14:creationId xmlns:p14="http://schemas.microsoft.com/office/powerpoint/2010/main" val="7653995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trike="sngStrike" dirty="0" smtClean="0"/>
              <a:t>Zlatý standard </a:t>
            </a:r>
            <a:r>
              <a:rPr lang="cs-CZ" dirty="0" smtClean="0"/>
              <a:t>- klinická hodnocení</a:t>
            </a:r>
            <a:endParaRPr lang="cs-CZ" dirty="0"/>
          </a:p>
        </p:txBody>
      </p:sp>
      <p:sp>
        <p:nvSpPr>
          <p:cNvPr id="4" name="Nadpis 2"/>
          <p:cNvSpPr txBox="1">
            <a:spLocks/>
          </p:cNvSpPr>
          <p:nvPr/>
        </p:nvSpPr>
        <p:spPr>
          <a:xfrm>
            <a:off x="609600" y="427038"/>
            <a:ext cx="8229600" cy="1143000"/>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000" kern="1200">
                <a:solidFill>
                  <a:schemeClr val="tx1"/>
                </a:solidFill>
                <a:latin typeface="Verdana" pitchFamily="34" charset="0"/>
                <a:ea typeface="Verdana" pitchFamily="34" charset="0"/>
                <a:cs typeface="Verdana" pitchFamily="34" charset="0"/>
              </a:defRPr>
            </a:lvl1pPr>
          </a:lstStyle>
          <a:p>
            <a:endParaRPr lang="cs-CZ" dirty="0"/>
          </a:p>
        </p:txBody>
      </p:sp>
      <p:sp>
        <p:nvSpPr>
          <p:cNvPr id="5" name="Zástupný symbol pro obsah 3"/>
          <p:cNvSpPr txBox="1">
            <a:spLocks/>
          </p:cNvSpPr>
          <p:nvPr/>
        </p:nvSpPr>
        <p:spPr>
          <a:xfrm>
            <a:off x="251520" y="1207293"/>
            <a:ext cx="8587680" cy="531805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15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1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None/>
            </a:pPr>
            <a:endParaRPr lang="cs-CZ" b="1" dirty="0" smtClean="0">
              <a:solidFill>
                <a:schemeClr val="tx2">
                  <a:lumMod val="60000"/>
                  <a:lumOff val="40000"/>
                </a:schemeClr>
              </a:solidFill>
            </a:endParaRPr>
          </a:p>
          <a:p>
            <a:pPr marL="0" indent="0" algn="ctr">
              <a:lnSpc>
                <a:spcPct val="150000"/>
              </a:lnSpc>
              <a:buNone/>
            </a:pPr>
            <a:r>
              <a:rPr lang="cs-CZ" b="1" dirty="0">
                <a:solidFill>
                  <a:schemeClr val="tx2">
                    <a:lumMod val="60000"/>
                    <a:lumOff val="40000"/>
                  </a:schemeClr>
                </a:solidFill>
              </a:rPr>
              <a:t>Průměrná doba vývoje léku v EU / USA = 15 let</a:t>
            </a:r>
          </a:p>
          <a:p>
            <a:pPr marL="0" indent="0" algn="ctr">
              <a:lnSpc>
                <a:spcPct val="150000"/>
              </a:lnSpc>
              <a:buNone/>
            </a:pPr>
            <a:endParaRPr lang="cs-CZ" b="1" dirty="0">
              <a:solidFill>
                <a:schemeClr val="tx2">
                  <a:lumMod val="60000"/>
                  <a:lumOff val="40000"/>
                </a:schemeClr>
              </a:solidFill>
            </a:endParaRPr>
          </a:p>
          <a:p>
            <a:pPr marL="0" indent="0" algn="ctr">
              <a:lnSpc>
                <a:spcPct val="150000"/>
              </a:lnSpc>
              <a:buNone/>
            </a:pPr>
            <a:r>
              <a:rPr lang="cs-CZ" b="1" dirty="0" smtClean="0">
                <a:solidFill>
                  <a:schemeClr val="tx2">
                    <a:lumMod val="60000"/>
                    <a:lumOff val="40000"/>
                  </a:schemeClr>
                </a:solidFill>
              </a:rPr>
              <a:t>US </a:t>
            </a:r>
            <a:r>
              <a:rPr lang="en-US" b="1" dirty="0" smtClean="0">
                <a:solidFill>
                  <a:schemeClr val="tx2">
                    <a:lumMod val="60000"/>
                    <a:lumOff val="40000"/>
                  </a:schemeClr>
                </a:solidFill>
              </a:rPr>
              <a:t>Congress pass </a:t>
            </a:r>
            <a:r>
              <a:rPr lang="en-US" b="1" dirty="0">
                <a:solidFill>
                  <a:schemeClr val="tx2">
                    <a:lumMod val="60000"/>
                    <a:lumOff val="40000"/>
                  </a:schemeClr>
                </a:solidFill>
              </a:rPr>
              <a:t>a massive bill touted to streamline drug approvals </a:t>
            </a:r>
            <a:endParaRPr lang="cs-CZ" b="1" dirty="0" smtClean="0">
              <a:solidFill>
                <a:schemeClr val="tx2">
                  <a:lumMod val="60000"/>
                  <a:lumOff val="40000"/>
                </a:schemeClr>
              </a:solidFill>
            </a:endParaRPr>
          </a:p>
          <a:p>
            <a:pPr marL="0" indent="0" algn="ctr">
              <a:lnSpc>
                <a:spcPct val="150000"/>
              </a:lnSpc>
              <a:buNone/>
            </a:pPr>
            <a:endParaRPr lang="cs-CZ" b="1" dirty="0" smtClean="0"/>
          </a:p>
          <a:p>
            <a:r>
              <a:rPr lang="en-US" b="1" dirty="0"/>
              <a:t>Winner: National Institutes of Health</a:t>
            </a:r>
          </a:p>
          <a:p>
            <a:r>
              <a:rPr lang="en-US" dirty="0"/>
              <a:t>An earlier House version of the legislation called for the NIH to get an $8.75 billion boost in its budget. The current legislation includes just more than half that amount for the agency: $4.8 billion. </a:t>
            </a:r>
            <a:endParaRPr lang="cs-CZ" b="1" dirty="0" smtClean="0"/>
          </a:p>
          <a:p>
            <a:r>
              <a:rPr lang="en-US" b="1" dirty="0" smtClean="0"/>
              <a:t>Winner</a:t>
            </a:r>
            <a:r>
              <a:rPr lang="en-US" b="1" dirty="0"/>
              <a:t>: 'Real world evidence'</a:t>
            </a:r>
          </a:p>
          <a:p>
            <a:r>
              <a:rPr lang="en-US" dirty="0"/>
              <a:t>The Cures Act directs the FDA to evaluate the use of "real world evidence" for approval of new indications for FDA-approved drugs. Proponents see this as a way to apply useful and timely information learned from observational studies, patient input, anecdotal data, and other research to drug and device approval.</a:t>
            </a:r>
          </a:p>
          <a:p>
            <a:r>
              <a:rPr lang="en-US" b="1" dirty="0"/>
              <a:t>Loser: Randomized clinical trials</a:t>
            </a:r>
          </a:p>
          <a:p>
            <a:r>
              <a:rPr lang="en-US" dirty="0"/>
              <a:t>Currently the gold standard for testing drugs and devices for safety, the adoption of real world evidence standards may indicate that randomized clinical trials will become less important for drug and device approval.</a:t>
            </a:r>
          </a:p>
          <a:p>
            <a:pPr marL="0" indent="0" algn="ctr">
              <a:lnSpc>
                <a:spcPct val="150000"/>
              </a:lnSpc>
              <a:buNone/>
            </a:pPr>
            <a:endParaRPr lang="cs-CZ" b="1" dirty="0">
              <a:solidFill>
                <a:schemeClr val="tx2">
                  <a:lumMod val="60000"/>
                  <a:lumOff val="40000"/>
                </a:schemeClr>
              </a:solidFill>
            </a:endParaRPr>
          </a:p>
          <a:p>
            <a:pPr marL="0" indent="0">
              <a:lnSpc>
                <a:spcPct val="150000"/>
              </a:lnSpc>
              <a:buNone/>
            </a:pPr>
            <a:endParaRPr lang="cs-CZ" b="1" dirty="0">
              <a:solidFill>
                <a:schemeClr val="tx2">
                  <a:lumMod val="60000"/>
                  <a:lumOff val="40000"/>
                </a:schemeClr>
              </a:solidFill>
            </a:endParaRPr>
          </a:p>
          <a:p>
            <a:pPr marL="0" indent="0">
              <a:lnSpc>
                <a:spcPct val="150000"/>
              </a:lnSpc>
              <a:buNone/>
            </a:pPr>
            <a:endParaRPr lang="cs-CZ" b="1" dirty="0" smtClean="0"/>
          </a:p>
          <a:p>
            <a:pPr marL="0" indent="0">
              <a:lnSpc>
                <a:spcPct val="150000"/>
              </a:lnSpc>
              <a:buNone/>
            </a:pPr>
            <a:endParaRPr lang="cs-CZ" b="1" dirty="0"/>
          </a:p>
          <a:p>
            <a:pPr marL="0" indent="0">
              <a:lnSpc>
                <a:spcPct val="150000"/>
              </a:lnSpc>
              <a:buNone/>
            </a:pPr>
            <a:endParaRPr lang="cs-CZ" b="1" dirty="0" smtClean="0"/>
          </a:p>
          <a:p>
            <a:endParaRPr lang="cs-CZ" b="1" dirty="0"/>
          </a:p>
        </p:txBody>
      </p:sp>
    </p:spTree>
    <p:extLst>
      <p:ext uri="{BB962C8B-B14F-4D97-AF65-F5344CB8AC3E}">
        <p14:creationId xmlns:p14="http://schemas.microsoft.com/office/powerpoint/2010/main" val="1246866447"/>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1113</TotalTime>
  <Words>737</Words>
  <Application>Microsoft Office PowerPoint</Application>
  <PresentationFormat>Předvádění na obrazovce (4:3)</PresentationFormat>
  <Paragraphs>158</Paragraphs>
  <Slides>16</Slides>
  <Notes>11</Notes>
  <HiddenSlides>0</HiddenSlides>
  <MMClips>0</MMClips>
  <ScaleCrop>false</ScaleCrop>
  <HeadingPairs>
    <vt:vector size="4" baseType="variant">
      <vt:variant>
        <vt:lpstr>Motiv</vt:lpstr>
      </vt:variant>
      <vt:variant>
        <vt:i4>1</vt:i4>
      </vt:variant>
      <vt:variant>
        <vt:lpstr>Nadpisy snímků</vt:lpstr>
      </vt:variant>
      <vt:variant>
        <vt:i4>16</vt:i4>
      </vt:variant>
    </vt:vector>
  </HeadingPairs>
  <TitlesOfParts>
    <vt:vector size="17" baseType="lpstr">
      <vt:lpstr>Motiv sady Office</vt:lpstr>
      <vt:lpstr>Prezentace aplikace PowerPoint</vt:lpstr>
      <vt:lpstr>Prezentace aplikace PowerPoint</vt:lpstr>
      <vt:lpstr>Klinické studie lidské buňky</vt:lpstr>
      <vt:lpstr>Prezentace aplikace PowerPoint</vt:lpstr>
      <vt:lpstr>Současný stav buněčné terapie - příklady</vt:lpstr>
      <vt:lpstr>Současný stav buněčné terapie - příklady</vt:lpstr>
      <vt:lpstr>Současný stav buněčné terapie - příklady</vt:lpstr>
      <vt:lpstr>Examples</vt:lpstr>
      <vt:lpstr>Zlatý standard - klinická hodnocení</vt:lpstr>
      <vt:lpstr>MOU</vt:lpstr>
      <vt:lpstr>Q&amp;A</vt:lpstr>
      <vt:lpstr>Základní výzkum - srovnání</vt:lpstr>
      <vt:lpstr>Q&amp;A</vt:lpstr>
      <vt:lpstr>Prezentace aplikace PowerPoint</vt:lpstr>
      <vt:lpstr>NO CLI</vt:lpstr>
      <vt:lpstr>NO CLI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PC</dc:creator>
  <cp:lastModifiedBy>Michal Zahradníček</cp:lastModifiedBy>
  <cp:revision>56</cp:revision>
  <dcterms:created xsi:type="dcterms:W3CDTF">2017-01-13T12:02:48Z</dcterms:created>
  <dcterms:modified xsi:type="dcterms:W3CDTF">2017-02-23T11:28:41Z</dcterms:modified>
</cp:coreProperties>
</file>