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_rels/chart6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6.xlsx"/></Relationships>

</file>

<file path=ppt/charts/_rels/chart7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7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129501"/>
          <c:y val="0.037365"/>
          <c:w val="0.865499"/>
          <c:h val="0.8978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00FF00"/>
            </a:solidFill>
            <a:ln w="28575" cap="rnd">
              <a:solidFill>
                <a:srgbClr val="00FF00"/>
              </a:solidFill>
              <a:prstDash val="solid"/>
              <a:round/>
            </a:ln>
            <a:effectLst/>
          </c:spPr>
          <c:marker>
            <c:symbol val="circle"/>
            <c:size val="9"/>
            <c:spPr>
              <a:solidFill>
                <a:srgbClr val="00FF00"/>
              </a:solidFill>
              <a:ln w="9525" cap="flat">
                <a:solidFill>
                  <a:srgbClr val="00FF00"/>
                </a:solidFill>
                <a:prstDash val="solid"/>
                <a:round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95143000.000000</c:v>
                </c:pt>
                <c:pt idx="1">
                  <c:v>200000000.000000</c:v>
                </c:pt>
                <c:pt idx="2">
                  <c:v>215511499.000000</c:v>
                </c:pt>
                <c:pt idx="3">
                  <c:v>350000000.000000</c:v>
                </c:pt>
                <c:pt idx="4">
                  <c:v>363595000.000000</c:v>
                </c:pt>
                <c:pt idx="5">
                  <c:v>356980000.000000</c:v>
                </c:pt>
                <c:pt idx="6">
                  <c:v>193159000.000000</c:v>
                </c:pt>
                <c:pt idx="7">
                  <c:v>419457690.000000</c:v>
                </c:pt>
                <c:pt idx="8">
                  <c:v>458000000.000000</c:v>
                </c:pt>
                <c:pt idx="9">
                  <c:v>353364200.000000</c:v>
                </c:pt>
              </c:numCache>
            </c:numRef>
          </c:val>
          <c:smooth val="0"/>
        </c:ser>
        <c:marker val="1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b="1" i="0" strike="noStrike" sz="11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b="1" i="0" strike="noStrike" sz="11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between"/>
        <c:majorUnit val="1.25e+08"/>
        <c:minorUnit val="6.25e+07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483524"/>
          <c:y val="0.0345537"/>
          <c:w val="0.946648"/>
          <c:h val="0.7888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Počet podaných žádostí</c:v>
                </c:pt>
              </c:strCache>
            </c:strRef>
          </c:tx>
          <c:spPr>
            <a:solidFill>
              <a:srgbClr val="00FA1E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b="0" i="0" strike="noStrike" sz="11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strCache>
            </c:strRef>
          </c:cat>
          <c:val>
            <c:numRef>
              <c:f>Sheet1!$B$2:$B$10</c:f>
              <c:numCache>
                <c:ptCount val="9"/>
                <c:pt idx="0">
                  <c:v>329.000000</c:v>
                </c:pt>
                <c:pt idx="1">
                  <c:v>395.000000</c:v>
                </c:pt>
                <c:pt idx="2">
                  <c:v>542.000000</c:v>
                </c:pt>
                <c:pt idx="3">
                  <c:v>597.000000</c:v>
                </c:pt>
                <c:pt idx="4">
                  <c:v>577.000000</c:v>
                </c:pt>
                <c:pt idx="5">
                  <c:v>329.000000</c:v>
                </c:pt>
                <c:pt idx="6">
                  <c:v>785.000000</c:v>
                </c:pt>
                <c:pt idx="7">
                  <c:v>776.000000</c:v>
                </c:pt>
                <c:pt idx="8">
                  <c:v>624.000000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Počet podpořených žádostí</c:v>
                </c:pt>
              </c:strCache>
            </c:strRef>
          </c:tx>
          <c:spPr>
            <a:solidFill>
              <a:srgbClr val="1921FB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b="0" i="0" strike="noStrike" sz="11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</c:strCache>
            </c:strRef>
          </c:cat>
          <c:val>
            <c:numRef>
              <c:f>Sheet1!$C$2:$C$10</c:f>
              <c:numCache>
                <c:ptCount val="9"/>
                <c:pt idx="0">
                  <c:v>217.000000</c:v>
                </c:pt>
                <c:pt idx="1">
                  <c:v>226.000000</c:v>
                </c:pt>
                <c:pt idx="2">
                  <c:v>306.000000</c:v>
                </c:pt>
                <c:pt idx="3">
                  <c:v>311.000000</c:v>
                </c:pt>
                <c:pt idx="4">
                  <c:v>308.000000</c:v>
                </c:pt>
                <c:pt idx="5">
                  <c:v>195.000000</c:v>
                </c:pt>
                <c:pt idx="6">
                  <c:v>466.000000</c:v>
                </c:pt>
                <c:pt idx="7">
                  <c:v>465.000000</c:v>
                </c:pt>
                <c:pt idx="8">
                  <c:v>328.000000</c:v>
                </c:pt>
              </c:numCache>
            </c:numRef>
          </c:val>
        </c:ser>
        <c:gapWidth val="219"/>
        <c:overlap val="-27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D9D9D9"/>
            </a:solidFill>
            <a:prstDash val="solid"/>
            <a:round/>
          </a:ln>
        </c:spPr>
        <c:txPr>
          <a:bodyPr rot="0"/>
          <a:lstStyle/>
          <a:p>
            <a:pPr>
              <a:defRPr b="0" i="0" strike="noStrike" sz="1100" u="none">
                <a:solidFill>
                  <a:srgbClr val="000000"/>
                </a:solidFill>
                <a:latin typeface="Arial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b="0" i="0" strike="noStrike" sz="1100" u="none">
                <a:solidFill>
                  <a:srgbClr val="000000"/>
                </a:solidFill>
                <a:latin typeface="Arial"/>
              </a:defRPr>
            </a:pPr>
          </a:p>
        </c:txPr>
        <c:crossAx val="2094734552"/>
        <c:crosses val="autoZero"/>
        <c:crossBetween val="between"/>
        <c:majorUnit val="200"/>
        <c:minorUnit val="100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021951"/>
          <c:y val="0.952946"/>
          <c:w val="0.58061"/>
          <c:h val="0.047053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1100" u="none">
              <a:solidFill>
                <a:srgbClr val="000000"/>
              </a:solidFill>
              <a:latin typeface="Arial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podíl dotací</c:v>
                </c:pt>
              </c:strCache>
            </c:strRef>
          </c:tx>
          <c:spPr>
            <a:solidFill>
              <a:srgbClr val="00FA1E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00FA1E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1921FB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FF40FF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00FDFF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FF2600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7"/>
            <c:explosion val="0"/>
            <c:spPr>
              <a:solidFill>
                <a:srgbClr val="000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8"/>
            <c:explosion val="0"/>
            <c:spPr>
              <a:solidFill>
                <a:srgbClr val="C0C0C0"/>
              </a:solidFill>
              <a:ln w="12700" cap="flat">
                <a:noFill/>
                <a:miter lim="400000"/>
              </a:ln>
              <a:effectLst/>
            </c:spPr>
          </c:dPt>
          <c:dPt>
            <c:idx val="9"/>
            <c:explosion val="0"/>
            <c:spPr>
              <a:solidFill>
                <a:srgbClr val="00FDFF"/>
              </a:solidFill>
              <a:ln w="12700" cap="flat">
                <a:noFill/>
                <a:miter lim="400000"/>
              </a:ln>
              <a:effectLst/>
            </c:spPr>
          </c:dPt>
          <c:dPt>
            <c:idx val="10"/>
            <c:explosion val="0"/>
            <c:spPr>
              <a:solidFill>
                <a:srgbClr val="276A7C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8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9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0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Sheet1!$B$1:$K$1</c:f>
              <c:strCache>
                <c:ptCount val="10"/>
                <c:pt idx="0">
                  <c:v>Vývoj (8,25 %)</c:v>
                </c:pt>
                <c:pt idx="1">
                  <c:v>Výroba (70,45 %)</c:v>
                </c:pt>
                <c:pt idx="2">
                  <c:v>Distribuce (4,10 %)</c:v>
                </c:pt>
                <c:pt idx="3">
                  <c:v>Technický rozvoj (2,88 %)</c:v>
                </c:pt>
                <c:pt idx="4">
                  <c:v>Propagace (3,59 %)</c:v>
                </c:pt>
                <c:pt idx="5">
                  <c:v>Publikace, filmová věda (0,97 %)</c:v>
                </c:pt>
                <c:pt idx="6">
                  <c:v>Zachování a zpřístupňování (0,00 %)</c:v>
                </c:pt>
                <c:pt idx="7">
                  <c:v>Vzdělávání a výchova (2,12 %)</c:v>
                </c:pt>
                <c:pt idx="8">
                  <c:v>Festivaly (7,64 %)</c:v>
                </c:pt>
                <c:pt idx="9">
                  <c:v>Ochrana práv (0,00 %)</c:v>
                </c:pt>
              </c:strCache>
            </c:strRef>
          </c:cat>
          <c:val>
            <c:numRef>
              <c:f>Sheet1!$B$2:$K$2</c:f>
              <c:numCache>
                <c:ptCount val="10"/>
                <c:pt idx="0">
                  <c:v>29170000.000000</c:v>
                </c:pt>
                <c:pt idx="1">
                  <c:v>248936000.000000</c:v>
                </c:pt>
                <c:pt idx="2">
                  <c:v>14500000.000000</c:v>
                </c:pt>
                <c:pt idx="3">
                  <c:v>10162000.000000</c:v>
                </c:pt>
                <c:pt idx="4">
                  <c:v>12673000.000000</c:v>
                </c:pt>
                <c:pt idx="5">
                  <c:v>3423200.000000</c:v>
                </c:pt>
                <c:pt idx="6">
                  <c:v>0.000000</c:v>
                </c:pt>
                <c:pt idx="7">
                  <c:v>7500000.000000</c:v>
                </c:pt>
                <c:pt idx="8">
                  <c:v>27000000.000000</c:v>
                </c:pt>
                <c:pt idx="9">
                  <c:v>0.000000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podané žádosti</c:v>
                </c:pt>
              </c:strCache>
            </c:strRef>
          </c:tx>
          <c:spPr>
            <a:solidFill>
              <a:srgbClr val="00F900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00F900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1921FB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FF40FF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00FDFF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FF2600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7"/>
            <c:explosion val="0"/>
            <c:spPr>
              <a:solidFill>
                <a:srgbClr val="000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8"/>
            <c:explosion val="0"/>
            <c:spPr>
              <a:solidFill>
                <a:srgbClr val="C0C0C0"/>
              </a:solidFill>
              <a:ln w="12700" cap="flat">
                <a:noFill/>
                <a:miter lim="400000"/>
              </a:ln>
              <a:effectLst/>
            </c:spPr>
          </c:dPt>
          <c:dPt>
            <c:idx val="9"/>
            <c:explosion val="0"/>
            <c:spPr>
              <a:solidFill>
                <a:srgbClr val="00FDFF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8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9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Sheet1!$B$1:$K$1</c:f>
              <c:strCache>
                <c:ptCount val="10"/>
                <c:pt idx="0">
                  <c:v>Vývoj (187)</c:v>
                </c:pt>
                <c:pt idx="1">
                  <c:v>Výroba (189)</c:v>
                </c:pt>
                <c:pt idx="2">
                  <c:v>Distribuce (100)</c:v>
                </c:pt>
                <c:pt idx="3">
                  <c:v>Technický rozvoj (40)</c:v>
                </c:pt>
                <c:pt idx="4">
                  <c:v>Propagace (47)</c:v>
                </c:pt>
                <c:pt idx="5">
                  <c:v>Publikace, filmová věda (18)</c:v>
                </c:pt>
                <c:pt idx="6">
                  <c:v>Zachování a zpřístupňování (0)</c:v>
                </c:pt>
                <c:pt idx="7">
                  <c:v>Vzdělávání a výchova (10)</c:v>
                </c:pt>
                <c:pt idx="8">
                  <c:v>Festivaly (33)</c:v>
                </c:pt>
                <c:pt idx="9">
                  <c:v>Ochrana práv (0)</c:v>
                </c:pt>
              </c:strCache>
            </c:strRef>
          </c:cat>
          <c:val>
            <c:numRef>
              <c:f>Sheet1!$B$2:$K$2</c:f>
              <c:numCache>
                <c:ptCount val="10"/>
                <c:pt idx="0">
                  <c:v>187.000000</c:v>
                </c:pt>
                <c:pt idx="1">
                  <c:v>189.000000</c:v>
                </c:pt>
                <c:pt idx="2">
                  <c:v>100.000000</c:v>
                </c:pt>
                <c:pt idx="3">
                  <c:v>40.000000</c:v>
                </c:pt>
                <c:pt idx="4">
                  <c:v>47.000000</c:v>
                </c:pt>
                <c:pt idx="5">
                  <c:v>18.000000</c:v>
                </c:pt>
                <c:pt idx="6">
                  <c:v>0.000000</c:v>
                </c:pt>
                <c:pt idx="7">
                  <c:v>10.000000</c:v>
                </c:pt>
                <c:pt idx="8">
                  <c:v>33.000000</c:v>
                </c:pt>
                <c:pt idx="9">
                  <c:v>0.000000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63500" dist="19050" dir="5400000">
                <a:srgbClr val="000000">
                  <a:alpha val="6300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00FA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FF00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4"/>
            <c:explosion val="0"/>
            <c:spPr>
              <a:gradFill flip="none" rotWithShape="1">
                <a:gsLst>
                  <a:gs pos="0">
                    <a:srgbClr val="70A6DB"/>
                  </a:gs>
                  <a:gs pos="50000">
                    <a:srgbClr val="559BDB"/>
                  </a:gs>
                  <a:gs pos="100000">
                    <a:srgbClr val="448AC9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5"/>
            <c:explosion val="0"/>
            <c:spPr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6"/>
            <c:explosion val="0"/>
            <c:spPr>
              <a:solidFill>
                <a:srgbClr val="DF25FE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7"/>
            <c:explosion val="0"/>
            <c:spPr>
              <a:solidFill>
                <a:srgbClr val="0000F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8"/>
            <c:explosion val="0"/>
            <c:spPr>
              <a:solidFill>
                <a:srgbClr val="BFBFB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9"/>
            <c:explosion val="0"/>
            <c:spPr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10"/>
            <c:explosion val="0"/>
            <c:spPr>
              <a:solidFill>
                <a:srgbClr val="FFBB35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11"/>
            <c:explosion val="0"/>
            <c:spPr>
              <a:solidFill>
                <a:srgbClr val="7030A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12"/>
            <c:explosion val="0"/>
            <c:spPr>
              <a:solidFill>
                <a:srgbClr val="0000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38100" dist="20000" dir="5400000">
                  <a:srgbClr val="000000">
                    <a:alpha val="38000"/>
                  </a:srgbClr>
                </a:outerShdw>
              </a:effectLst>
            </c:spPr>
          </c:dPt>
          <c:dPt>
            <c:idx val="13"/>
            <c:explosion val="0"/>
            <c:spPr>
              <a:solidFill>
                <a:srgbClr val="AA7942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38100" dist="20000" dir="540000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8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9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0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1"/>
              <c:numFmt formatCode="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2"/>
              <c:numFmt formatCode="#,##0%" sourceLinked="0"/>
              <c:txPr>
                <a:bodyPr/>
                <a:lstStyle/>
                <a:p>
                  <a:pPr>
                    <a:defRPr b="0" i="0" strike="noStrike" sz="18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3"/>
              <c:numFmt formatCode="#,##0%" sourceLinked="0"/>
              <c:txPr>
                <a:bodyPr/>
                <a:lstStyle/>
                <a:p>
                  <a:pPr>
                    <a:defRPr b="0" i="0" strike="noStrike" sz="18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Sheet1!$B$1:$O$1</c:f>
              <c:strCache>
                <c:ptCount val="14"/>
                <c:pt idx="0">
                  <c:v>Poplatky</c:v>
                </c:pt>
                <c:pt idx="1">
                  <c:v>poplatky z TV reklamy:</c:v>
                </c:pt>
                <c:pt idx="2">
                  <c:v>poplatky z kinem. představení:</c:v>
                </c:pt>
                <c:pt idx="3">
                  <c:v>poplatky z převzatého vysílání:</c:v>
                </c:pt>
                <c:pt idx="4">
                  <c:v>poplatky z VOD:</c:v>
                </c:pt>
                <c:pt idx="5">
                  <c:v>Dotace</c:v>
                </c:pt>
                <c:pt idx="6">
                  <c:v>dotace – podpora:</c:v>
                </c:pt>
                <c:pt idx="7">
                  <c:v>dotace – pobídky:</c:v>
                </c:pt>
                <c:pt idx="8">
                  <c:v>dotace – provoz kanceláře:</c:v>
                </c:pt>
                <c:pt idx="9">
                  <c:v>Ostatní</c:v>
                </c:pt>
                <c:pt idx="10">
                  <c:v>žadatelské poplatky:</c:v>
                </c:pt>
                <c:pt idx="11">
                  <c:v>výnosy z prodeje licencí:</c:v>
                </c:pt>
                <c:pt idx="12">
                  <c:v>vratky transferů a sankce FÚ</c:v>
                </c:pt>
                <c:pt idx="13">
                  <c:v>ostatní</c:v>
                </c:pt>
              </c:strCache>
            </c:strRef>
          </c:cat>
          <c:val>
            <c:numRef>
              <c:f>Sheet1!$B$2:$O$2</c:f>
              <c:numCache>
                <c:ptCount val="14"/>
                <c:pt idx="0">
                  <c:v>0.000000</c:v>
                </c:pt>
                <c:pt idx="1">
                  <c:v>157471000.000000</c:v>
                </c:pt>
                <c:pt idx="2">
                  <c:v>18264000.000000</c:v>
                </c:pt>
                <c:pt idx="3">
                  <c:v>31502000.000000</c:v>
                </c:pt>
                <c:pt idx="4">
                  <c:v>2755000.000000</c:v>
                </c:pt>
                <c:pt idx="5">
                  <c:v>0.000000</c:v>
                </c:pt>
                <c:pt idx="6">
                  <c:v>189914000.000000</c:v>
                </c:pt>
                <c:pt idx="7">
                  <c:v>1370000000.000000</c:v>
                </c:pt>
                <c:pt idx="8">
                  <c:v>7400000.000000</c:v>
                </c:pt>
                <c:pt idx="9">
                  <c:v>0.000000</c:v>
                </c:pt>
                <c:pt idx="10">
                  <c:v>4378000.000000</c:v>
                </c:pt>
                <c:pt idx="11">
                  <c:v>67042000.000000</c:v>
                </c:pt>
                <c:pt idx="12">
                  <c:v>4271000.000000</c:v>
                </c:pt>
                <c:pt idx="13">
                  <c:v>3278000.000000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0000FF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63500" dist="19050" dir="5400000">
                <a:srgbClr val="000000">
                  <a:alpha val="63000"/>
                </a:srgbClr>
              </a:outerShdw>
            </a:effectLst>
          </c:spPr>
          <c:explosion val="0"/>
          <c:dPt>
            <c:idx val="0"/>
            <c:explosion val="0"/>
            <c:spPr>
              <a:solidFill>
                <a:srgbClr val="0000FF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explosion val="0"/>
            <c:spPr>
              <a:solidFill>
                <a:srgbClr val="00FA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explosion val="0"/>
            <c:spPr>
              <a:solidFill>
                <a:srgbClr val="FFFF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explosion val="0"/>
            <c:spPr>
              <a:solidFill>
                <a:srgbClr val="DF25FE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63500" dist="19050" dir="5400000">
                  <a:srgbClr val="000000">
                    <a:alpha val="63000"/>
                  </a:srgbClr>
                </a:outerShdw>
              </a:effectLst>
            </c:spPr>
          </c:dPt>
          <c:dLbls>
            <c:dLbl>
              <c:idx val="0"/>
              <c:numFmt formatCode="#,##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#,##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#,##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#,##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Sheet1!$B$1:$E$1</c:f>
              <c:strCache>
                <c:ptCount val="4"/>
                <c:pt idx="0">
                  <c:v>Podpora kinematografie:</c:v>
                </c:pt>
                <c:pt idx="1">
                  <c:v>Filmové pobídky:</c:v>
                </c:pt>
                <c:pt idx="2">
                  <c:v>Autorské honoráře:</c:v>
                </c:pt>
                <c:pt idx="3">
                  <c:v>Provoz kanceláře: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325867000.000000</c:v>
                </c:pt>
                <c:pt idx="1">
                  <c:v>1217193000.000000</c:v>
                </c:pt>
                <c:pt idx="2">
                  <c:v>25563000.000000</c:v>
                </c:pt>
                <c:pt idx="3">
                  <c:v>49639000.000000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rgbClr val="00FA1E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00FA1E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1921FB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F449EF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93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FF2600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000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C0C0C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38100" dist="20000" dir="5400000">
                  <a:srgbClr val="000000">
                    <a:alpha val="38000"/>
                  </a:srgbClr>
                </a:outerShdw>
              </a:effectLst>
            </c:spPr>
          </c:dPt>
          <c:dPt>
            <c:idx val="7"/>
            <c:explosion val="0"/>
            <c:spPr>
              <a:solidFill>
                <a:srgbClr val="FFFB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38100" dist="20000" dir="540000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numFmt formatCode="0.00" sourceLinked="0"/>
              <c:txPr>
                <a:bodyPr/>
                <a:lstStyle/>
                <a:p>
                  <a:pPr>
                    <a:defRPr b="0" i="0" strike="noStrike" sz="10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numFmt formatCode="#,##0%" sourceLinked="0"/>
              <c:txPr>
                <a:bodyPr/>
                <a:lstStyle/>
                <a:p>
                  <a:pPr>
                    <a:defRPr b="0" i="0" strike="noStrike" sz="18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numFmt formatCode="#,##0%" sourceLinked="0"/>
              <c:txPr>
                <a:bodyPr/>
                <a:lstStyle/>
                <a:p>
                  <a:pPr>
                    <a:defRPr b="0" i="0" strike="noStrike" sz="1800" u="none">
                      <a:solidFill>
                        <a:srgbClr val="000000"/>
                      </a:solidFill>
                      <a:latin typeface="Arial"/>
                    </a:defRPr>
                  </a:pP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00" sourceLinked="0"/>
            <c:txPr>
              <a:bodyPr/>
              <a:lstStyle/>
              <a:p>
                <a:pPr>
                  <a:defRPr b="0" i="0" strike="noStrike" sz="1000" u="none">
                    <a:solidFill>
                      <a:srgbClr val="000000"/>
                    </a:solidFill>
                    <a:latin typeface="Arial"/>
                  </a:defRPr>
                </a:pP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Sheet1!$B$1:$I$1</c:f>
              <c:strCache>
                <c:ptCount val="8"/>
                <c:pt idx="0">
                  <c:v>Platy 34 zaměstnanců (58,83 %)</c:v>
                </c:pt>
                <c:pt idx="1">
                  <c:v>odvody zaměstnanců</c:v>
                </c:pt>
                <c:pt idx="2">
                  <c:v>Odměny a odvody 9 členů Rady, 5 členů Komise a DPČ (10,14 %)</c:v>
                </c:pt>
                <c:pt idx="3">
                  <c:v>Energie a nájem (3,64 %)</c:v>
                </c:pt>
                <c:pt idx="4">
                  <c:v>Právní, konzultační a expertní analýzy (5,94 %)</c:v>
                </c:pt>
                <c:pt idx="5">
                  <c:v>publikační činnost</c:v>
                </c:pt>
                <c:pt idx="6">
                  <c:v>IT (3,10 %)</c:v>
                </c:pt>
                <c:pt idx="7">
                  <c:v>Ostatní (18,36 %)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40.280000</c:v>
                </c:pt>
                <c:pt idx="1">
                  <c:v>16.710000</c:v>
                </c:pt>
                <c:pt idx="2">
                  <c:v>8.780000</c:v>
                </c:pt>
                <c:pt idx="3">
                  <c:v>3.370000</c:v>
                </c:pt>
                <c:pt idx="4">
                  <c:v>7.280000</c:v>
                </c:pt>
                <c:pt idx="5">
                  <c:v>3.930000</c:v>
                </c:pt>
                <c:pt idx="6">
                  <c:v>4.060000</c:v>
                </c:pt>
                <c:pt idx="7">
                  <c:v>15.590000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4" name="Shape 21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Celkem: 1 235 680 123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b="1" sz="2400"/>
            </a:pPr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5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Obrázek 3" descr="Obrázek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Číslo snímku"/>
          <p:cNvSpPr txBox="1"/>
          <p:nvPr>
            <p:ph type="sldNum" sz="quarter" idx="2"/>
          </p:nvPr>
        </p:nvSpPr>
        <p:spPr>
          <a:xfrm>
            <a:off x="8413143" y="6406785"/>
            <a:ext cx="273655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  <p:pic>
        <p:nvPicPr>
          <p:cNvPr id="123" name="trojuhelnik_hrany_SPRAVNY.pdf" descr="trojuhelnik_hrany_SPRAVN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0335" y="1423719"/>
            <a:ext cx="6763330" cy="4761266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ypologie filmů podporovaných SFKMG"/>
          <p:cNvSpPr txBox="1"/>
          <p:nvPr/>
        </p:nvSpPr>
        <p:spPr>
          <a:xfrm>
            <a:off x="646889" y="826139"/>
            <a:ext cx="8159834" cy="609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marL="342900" indent="-342900">
              <a:spcBef>
                <a:spcPts val="1800"/>
              </a:spcBef>
              <a:defRPr sz="3600"/>
            </a:lvl1pPr>
          </a:lstStyle>
          <a:p>
            <a:pPr/>
            <a:r>
              <a:t>Typologie filmů podporovaných SFKMG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Číslo snímku"/>
          <p:cNvSpPr txBox="1"/>
          <p:nvPr>
            <p:ph type="sldNum" sz="quarter" idx="2"/>
          </p:nvPr>
        </p:nvSpPr>
        <p:spPr>
          <a:xfrm>
            <a:off x="8424458" y="6406786"/>
            <a:ext cx="262343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  <p:pic>
        <p:nvPicPr>
          <p:cNvPr id="127" name="radni_volba_2024.pdf" descr="radni_volba_2024.pdf"/>
          <p:cNvPicPr>
            <a:picLocks noChangeAspect="1"/>
          </p:cNvPicPr>
          <p:nvPr/>
        </p:nvPicPr>
        <p:blipFill>
          <a:blip r:embed="rId2">
            <a:extLst/>
          </a:blip>
          <a:srcRect l="0" t="3589" r="0" b="3589"/>
          <a:stretch>
            <a:fillRect/>
          </a:stretch>
        </p:blipFill>
        <p:spPr>
          <a:xfrm>
            <a:off x="270495" y="1339364"/>
            <a:ext cx="8603009" cy="44641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Zástupný symbol pro obsah 2"/>
          <p:cNvSpPr txBox="1"/>
          <p:nvPr>
            <p:ph type="body" idx="1"/>
          </p:nvPr>
        </p:nvSpPr>
        <p:spPr>
          <a:xfrm>
            <a:off x="179511" y="785793"/>
            <a:ext cx="8784978" cy="5357853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3100"/>
            </a:lvl1pPr>
          </a:lstStyle>
          <a:p>
            <a:pPr/>
            <a:r>
              <a:t>1. Rozpočet SFKMG na podporu kinematografie: 353 mil.</a:t>
            </a:r>
          </a:p>
        </p:txBody>
      </p:sp>
      <p:sp>
        <p:nvSpPr>
          <p:cNvPr id="130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31" name="Graf 1"/>
          <p:cNvGraphicFramePr/>
          <p:nvPr/>
        </p:nvGraphicFramePr>
        <p:xfrm>
          <a:off x="1000647" y="2060929"/>
          <a:ext cx="7190024" cy="395636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Zástupný symbol pro číslo snímku 3"/>
          <p:cNvSpPr txBox="1"/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34" name="Zástupný obsah 5"/>
          <p:cNvGraphicFramePr/>
          <p:nvPr/>
        </p:nvGraphicFramePr>
        <p:xfrm>
          <a:off x="536755" y="1646905"/>
          <a:ext cx="8010346" cy="427826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35" name="Vývoj počtu žádostí"/>
          <p:cNvSpPr txBox="1"/>
          <p:nvPr/>
        </p:nvSpPr>
        <p:spPr>
          <a:xfrm>
            <a:off x="3088873" y="1139358"/>
            <a:ext cx="2966254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/>
            </a:lvl1pPr>
          </a:lstStyle>
          <a:p>
            <a:pPr/>
            <a:r>
              <a:t>Vývoj počtu žádostí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Zástupný symbol pro obsah 2"/>
          <p:cNvSpPr txBox="1"/>
          <p:nvPr>
            <p:ph type="body" idx="1"/>
          </p:nvPr>
        </p:nvSpPr>
        <p:spPr>
          <a:xfrm>
            <a:off x="642909" y="78579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2400"/>
            </a:lvl1pPr>
          </a:lstStyle>
          <a:p>
            <a:pPr/>
            <a:r>
              <a:t>Počet podpořených projektů a udělená podpora</a:t>
            </a:r>
          </a:p>
        </p:txBody>
      </p:sp>
      <p:sp>
        <p:nvSpPr>
          <p:cNvPr id="138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39" name="Tabulka 6"/>
          <p:cNvGraphicFramePr/>
          <p:nvPr/>
        </p:nvGraphicFramePr>
        <p:xfrm>
          <a:off x="652450" y="1344347"/>
          <a:ext cx="7735973" cy="481870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2419143"/>
                <a:gridCol w="1248214"/>
                <a:gridCol w="1248214"/>
                <a:gridCol w="1512389"/>
                <a:gridCol w="1308013"/>
              </a:tblGrid>
              <a:tr h="71026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celkem podaných žádostí</a:t>
                      </a:r>
                    </a:p>
                  </a:txBody>
                  <a:tcPr marL="45720" marR="45720" marT="45720" marB="45720" anchor="t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z toho podpořených žádostí</a:t>
                      </a:r>
                    </a:p>
                  </a:txBody>
                  <a:tcPr marL="45720" marR="45720" marT="45720" marB="45720" anchor="t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výše udělené podpory</a:t>
                      </a:r>
                    </a:p>
                  </a:txBody>
                  <a:tcPr marL="45720" marR="45720" marT="45720" marB="45720" anchor="t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úspěšnost při podání žádosti</a:t>
                      </a:r>
                    </a:p>
                  </a:txBody>
                  <a:tcPr marL="45720" marR="45720" marT="45720" marB="45720" anchor="t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1. Vývoj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187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63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29 170 000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33,69 %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2. Výroba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189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77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248 936 000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40,74 %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3. Distribuce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64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14 500 000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64,00 %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4. Technický rozvoj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36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10 162 000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90,00 %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5. Propagace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47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45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12 673 000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95,74 %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6. Publikace, filmová věda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18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13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3 423 200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72,22 %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7. Zachování a zpřístupňování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x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8. Vzdělávání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7 500 000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80,00 %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9. Festivaly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33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22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27 000 000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66,67 %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/>
                        <a:t>10. Ochrana práv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–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200"/>
                        <a:t>x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  <a:tr h="34237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400"/>
                        <a:t>Celkem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400"/>
                        <a:t>624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400"/>
                        <a:t>328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400"/>
                        <a:t>353 364 200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b="1" sz="1400"/>
                        <a:t>52,56 %</a:t>
                      </a:r>
                    </a:p>
                  </a:txBody>
                  <a:tcPr marL="45720" marR="45720" marT="45720" marB="45720" anchor="b" anchorCtr="0" horzOverflow="overflow">
                    <a:lnL w="3175">
                      <a:solidFill>
                        <a:srgbClr val="A6A6A6"/>
                      </a:solidFill>
                    </a:lnL>
                    <a:lnR w="3175">
                      <a:solidFill>
                        <a:srgbClr val="A6A6A6"/>
                      </a:solidFill>
                    </a:lnR>
                    <a:lnT w="3175">
                      <a:solidFill>
                        <a:srgbClr val="A6A6A6"/>
                      </a:solidFill>
                    </a:lnT>
                    <a:lnB w="3175">
                      <a:solidFill>
                        <a:srgbClr val="A6A6A6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Zástupný symbol pro obsah 2"/>
          <p:cNvSpPr txBox="1"/>
          <p:nvPr>
            <p:ph type="body" idx="1"/>
          </p:nvPr>
        </p:nvSpPr>
        <p:spPr>
          <a:xfrm>
            <a:off x="644741" y="74541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2400"/>
            </a:lvl1pPr>
          </a:lstStyle>
          <a:p>
            <a:pPr/>
            <a:r>
              <a:t>Vyhlášené výzvy a čerpání alokací</a:t>
            </a:r>
          </a:p>
        </p:txBody>
      </p:sp>
      <p:sp>
        <p:nvSpPr>
          <p:cNvPr id="142" name="Zástupný symbol pro číslo snímku 3"/>
          <p:cNvSpPr txBox="1"/>
          <p:nvPr>
            <p:ph type="sldNum" sz="quarter" idx="2"/>
          </p:nvPr>
        </p:nvSpPr>
        <p:spPr>
          <a:xfrm>
            <a:off x="8217894" y="60067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43" name="Tabulka 4"/>
          <p:cNvGraphicFramePr/>
          <p:nvPr/>
        </p:nvGraphicFramePr>
        <p:xfrm>
          <a:off x="753920" y="1460115"/>
          <a:ext cx="7636159" cy="4572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74413"/>
                <a:gridCol w="3309688"/>
                <a:gridCol w="1074413"/>
                <a:gridCol w="1074413"/>
                <a:gridCol w="1103230"/>
              </a:tblGrid>
              <a:tr h="612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evidenční číslo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název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podané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podpořené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výše udělené podpory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2022-5-1-1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účast filmu na festivalu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4 823 000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2022-3-1-2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distribuce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2022-1-1-3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vývoj celovečerního hraného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9 000 000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2022-2-1-4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dokumentárního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12 000 000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2022-9-1-5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filmové festivaly v roce 2022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27 000 000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2022-1-2-6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vývoj dokumentárního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4 500 000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2022-2-2-7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celovečerního hraného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64 000 000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2022-8-1-8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vzdělávání v roce 2022 a 2023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7 500 000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2022-12-1-9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vývoj/výroba animovaného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31 155 000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2022-2-3-10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hraného debutu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9 000 000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46" name="Tabulka 4"/>
          <p:cNvGraphicFramePr/>
          <p:nvPr/>
        </p:nvGraphicFramePr>
        <p:xfrm>
          <a:off x="769480" y="1052736"/>
          <a:ext cx="7605040" cy="4572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70035"/>
                <a:gridCol w="3296201"/>
                <a:gridCol w="1070035"/>
                <a:gridCol w="1070035"/>
                <a:gridCol w="1098734"/>
              </a:tblGrid>
              <a:tr h="612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evidenční číslo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název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podané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podpořené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výše udělené podpory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2022-2-4-11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krátkometrážního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2 220 000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2022-6-1-12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konference a výzkum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599 200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2022-1-3-13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kompletní vývoj dokumentárního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2 550 000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2022-1-4-14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kompletní vývoj celovečerního hraného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5 375 000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2022-2-5-15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minoritní koprodukce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20 000 000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2022-6-2-16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neperiodické publikace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824 000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2022-3-2-17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distribuce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2022-2-6-18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dokumentárního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12 000 000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2022-5-2-19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celoroční činnost institucí – jednoletý grant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2022-12-2-20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kompletní vývoj/výroba animovaného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16 845 000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49" name="Tabulka 4"/>
          <p:cNvGraphicFramePr/>
          <p:nvPr/>
        </p:nvGraphicFramePr>
        <p:xfrm>
          <a:off x="769480" y="1052736"/>
          <a:ext cx="7605040" cy="3384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70035"/>
                <a:gridCol w="3296201"/>
                <a:gridCol w="1070035"/>
                <a:gridCol w="1070035"/>
                <a:gridCol w="1098734"/>
              </a:tblGrid>
              <a:tr h="612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evidenční číslo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název výzvy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podané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podpořené žádosti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výše udělené podpory</a:t>
                      </a:r>
                    </a:p>
                  </a:txBody>
                  <a:tcPr marL="45720" marR="45720" marT="45720" marB="4572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2022-2-7-21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celovečerního hraného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64 000 000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2022-4-1-22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digitalizace a modernizace kin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10 162 000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2022-5-3-23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dobré jméno čes. kinematografie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850 000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2022-1-5-24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vývoj první verze scénáře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79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3 500 000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2022-2-8-25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výroba experimentálního filmu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1 961 000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2022-3-3-26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distribuční projekt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2 500 000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2022-2-9-27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minoritní koprodukce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33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10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20 000 000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2022-6-3-28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periodické publikace a portály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7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5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2 000 000</a:t>
                      </a:r>
                    </a:p>
                  </a:txBody>
                  <a:tcPr marL="50800" marR="50800" marT="50800" marB="50800" anchor="t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/>
                        <a:t>Celkem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624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328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/>
                        <a:t>353 364 200</a:t>
                      </a:r>
                    </a:p>
                  </a:txBody>
                  <a:tcPr marL="50800" marR="50800" marT="50800" marB="50800" anchor="b" anchorCtr="0" horzOverflow="overflow">
                    <a:lnL w="6350">
                      <a:solidFill>
                        <a:srgbClr val="A6A6A6"/>
                      </a:solidFill>
                    </a:lnL>
                    <a:lnR w="6350">
                      <a:solidFill>
                        <a:srgbClr val="A6A6A6"/>
                      </a:solidFill>
                    </a:lnR>
                    <a:lnT w="6350">
                      <a:solidFill>
                        <a:srgbClr val="A6A6A6"/>
                      </a:solidFill>
                    </a:lnT>
                    <a:lnB w="6350">
                      <a:solidFill>
                        <a:srgbClr val="A6A6A6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52" name="Graf 1"/>
          <p:cNvGraphicFramePr/>
          <p:nvPr/>
        </p:nvGraphicFramePr>
        <p:xfrm>
          <a:off x="1200480" y="1731933"/>
          <a:ext cx="3652883" cy="3652883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53" name="vývoj (8,25 %)…"/>
          <p:cNvSpPr txBox="1"/>
          <p:nvPr/>
        </p:nvSpPr>
        <p:spPr>
          <a:xfrm>
            <a:off x="5544745" y="2059869"/>
            <a:ext cx="2586297" cy="341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200000"/>
              </a:lnSpc>
              <a:defRPr sz="1200"/>
            </a:pPr>
            <a:r>
              <a:t>vývoj (8,25 %)</a:t>
            </a:r>
          </a:p>
          <a:p>
            <a:pPr>
              <a:lnSpc>
                <a:spcPct val="200000"/>
              </a:lnSpc>
              <a:defRPr sz="1200"/>
            </a:pPr>
            <a:r>
              <a:t>výroba (70,45 %)</a:t>
            </a:r>
          </a:p>
          <a:p>
            <a:pPr>
              <a:lnSpc>
                <a:spcPct val="200000"/>
              </a:lnSpc>
              <a:defRPr sz="1200"/>
            </a:pPr>
            <a:r>
              <a:t>distribuce (4,10 %)</a:t>
            </a:r>
          </a:p>
          <a:p>
            <a:pPr>
              <a:lnSpc>
                <a:spcPct val="200000"/>
              </a:lnSpc>
              <a:defRPr sz="1200"/>
            </a:pPr>
            <a:r>
              <a:t>technický rozvoj (2,88 %)</a:t>
            </a:r>
          </a:p>
          <a:p>
            <a:pPr>
              <a:lnSpc>
                <a:spcPct val="200000"/>
              </a:lnSpc>
              <a:defRPr sz="1200"/>
            </a:pPr>
            <a:r>
              <a:t>propagace (3,59 %)</a:t>
            </a:r>
          </a:p>
          <a:p>
            <a:pPr>
              <a:lnSpc>
                <a:spcPct val="200000"/>
              </a:lnSpc>
              <a:defRPr sz="1200"/>
            </a:pPr>
            <a:r>
              <a:t>publikace, filmová věda (0,97 %)</a:t>
            </a:r>
          </a:p>
          <a:p>
            <a:pPr>
              <a:lnSpc>
                <a:spcPct val="200000"/>
              </a:lnSpc>
              <a:defRPr sz="1200"/>
            </a:pPr>
            <a:r>
              <a:t>zachování a zpřístupňování (0,00 %)</a:t>
            </a:r>
          </a:p>
          <a:p>
            <a:pPr>
              <a:lnSpc>
                <a:spcPct val="200000"/>
              </a:lnSpc>
              <a:defRPr sz="1200"/>
            </a:pPr>
            <a:r>
              <a:t>vzdělávání a výchova (2,12 %)</a:t>
            </a:r>
          </a:p>
          <a:p>
            <a:pPr>
              <a:lnSpc>
                <a:spcPct val="200000"/>
              </a:lnSpc>
              <a:defRPr sz="1200"/>
            </a:pPr>
            <a:r>
              <a:t>festivaly (7,64 %)</a:t>
            </a:r>
          </a:p>
          <a:p>
            <a:pPr>
              <a:lnSpc>
                <a:spcPct val="200000"/>
              </a:lnSpc>
              <a:defRPr sz="1200"/>
            </a:pPr>
            <a:r>
              <a:t>ochrana práv (0,00 %)</a:t>
            </a:r>
          </a:p>
        </p:txBody>
      </p:sp>
      <p:sp>
        <p:nvSpPr>
          <p:cNvPr id="154" name="Kruh"/>
          <p:cNvSpPr/>
          <p:nvPr/>
        </p:nvSpPr>
        <p:spPr>
          <a:xfrm>
            <a:off x="5410200" y="2288539"/>
            <a:ext cx="127000" cy="127001"/>
          </a:xfrm>
          <a:prstGeom prst="ellipse">
            <a:avLst/>
          </a:prstGeom>
          <a:solidFill>
            <a:srgbClr val="00F9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5" name="Kruh"/>
          <p:cNvSpPr/>
          <p:nvPr/>
        </p:nvSpPr>
        <p:spPr>
          <a:xfrm>
            <a:off x="5410200" y="2654017"/>
            <a:ext cx="127000" cy="127001"/>
          </a:xfrm>
          <a:prstGeom prst="ellipse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" name="Kruh"/>
          <p:cNvSpPr/>
          <p:nvPr/>
        </p:nvSpPr>
        <p:spPr>
          <a:xfrm>
            <a:off x="5410200" y="3019495"/>
            <a:ext cx="127000" cy="127001"/>
          </a:xfrm>
          <a:prstGeom prst="ellipse">
            <a:avLst/>
          </a:prstGeom>
          <a:solidFill>
            <a:srgbClr val="FF40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" name="Kruh"/>
          <p:cNvSpPr/>
          <p:nvPr/>
        </p:nvSpPr>
        <p:spPr>
          <a:xfrm>
            <a:off x="5410200" y="3384973"/>
            <a:ext cx="127000" cy="127001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8" name="Kruh"/>
          <p:cNvSpPr/>
          <p:nvPr/>
        </p:nvSpPr>
        <p:spPr>
          <a:xfrm>
            <a:off x="5410200" y="3750451"/>
            <a:ext cx="127000" cy="127001"/>
          </a:xfrm>
          <a:prstGeom prst="ellipse">
            <a:avLst/>
          </a:prstGeom>
          <a:solidFill>
            <a:srgbClr val="00FD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9" name="Kruh"/>
          <p:cNvSpPr/>
          <p:nvPr/>
        </p:nvSpPr>
        <p:spPr>
          <a:xfrm>
            <a:off x="5410200" y="4115929"/>
            <a:ext cx="127000" cy="127001"/>
          </a:xfrm>
          <a:prstGeom prst="ellipse">
            <a:avLst/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0" name="Kruh"/>
          <p:cNvSpPr/>
          <p:nvPr/>
        </p:nvSpPr>
        <p:spPr>
          <a:xfrm>
            <a:off x="5410200" y="4481406"/>
            <a:ext cx="127000" cy="127001"/>
          </a:xfrm>
          <a:prstGeom prst="ellipse">
            <a:avLst/>
          </a:prstGeom>
          <a:solidFill>
            <a:srgbClr val="FF93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1" name="Kruh"/>
          <p:cNvSpPr/>
          <p:nvPr/>
        </p:nvSpPr>
        <p:spPr>
          <a:xfrm>
            <a:off x="5410200" y="4846884"/>
            <a:ext cx="127000" cy="1270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2" name="Kruh"/>
          <p:cNvSpPr/>
          <p:nvPr/>
        </p:nvSpPr>
        <p:spPr>
          <a:xfrm>
            <a:off x="5410200" y="5212362"/>
            <a:ext cx="127000" cy="127001"/>
          </a:xfrm>
          <a:prstGeom prst="ellipse">
            <a:avLst/>
          </a:prstGeom>
          <a:solidFill>
            <a:srgbClr val="C0C0C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3" name="Kruh"/>
          <p:cNvSpPr/>
          <p:nvPr/>
        </p:nvSpPr>
        <p:spPr>
          <a:xfrm>
            <a:off x="5410200" y="5577840"/>
            <a:ext cx="127000" cy="127001"/>
          </a:xfrm>
          <a:prstGeom prst="ellipse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4" name="Poměr dotací schválených v roce…"/>
          <p:cNvSpPr txBox="1"/>
          <p:nvPr/>
        </p:nvSpPr>
        <p:spPr>
          <a:xfrm>
            <a:off x="1145250" y="989985"/>
            <a:ext cx="3725241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/>
            </a:pPr>
            <a:r>
              <a:t>Poměr dotací schválených v roce</a:t>
            </a:r>
          </a:p>
          <a:p>
            <a:pPr algn="ctr">
              <a:defRPr b="1"/>
            </a:pPr>
            <a:r>
              <a:t>2022 dle okruhů podpory (v %)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67" name="Graf 4"/>
          <p:cNvGraphicFramePr/>
          <p:nvPr/>
        </p:nvGraphicFramePr>
        <p:xfrm>
          <a:off x="1299475" y="1714027"/>
          <a:ext cx="3670791" cy="367079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68" name="vývoj (187)…"/>
          <p:cNvSpPr txBox="1"/>
          <p:nvPr/>
        </p:nvSpPr>
        <p:spPr>
          <a:xfrm>
            <a:off x="5697145" y="2009069"/>
            <a:ext cx="2196590" cy="3419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200000"/>
              </a:lnSpc>
              <a:defRPr sz="1200"/>
            </a:pPr>
            <a:r>
              <a:t>vývoj (187)</a:t>
            </a:r>
          </a:p>
          <a:p>
            <a:pPr>
              <a:lnSpc>
                <a:spcPct val="200000"/>
              </a:lnSpc>
              <a:defRPr sz="1200"/>
            </a:pPr>
            <a:r>
              <a:t>výroba (189)</a:t>
            </a:r>
          </a:p>
          <a:p>
            <a:pPr>
              <a:lnSpc>
                <a:spcPct val="200000"/>
              </a:lnSpc>
              <a:defRPr sz="1200"/>
            </a:pPr>
            <a:r>
              <a:t>distribuce (100)</a:t>
            </a:r>
          </a:p>
          <a:p>
            <a:pPr>
              <a:lnSpc>
                <a:spcPct val="200000"/>
              </a:lnSpc>
              <a:defRPr sz="1200"/>
            </a:pPr>
            <a:r>
              <a:t>technický rozvoj (40)</a:t>
            </a:r>
          </a:p>
          <a:p>
            <a:pPr>
              <a:lnSpc>
                <a:spcPct val="200000"/>
              </a:lnSpc>
              <a:defRPr sz="1200"/>
            </a:pPr>
            <a:r>
              <a:t>propagace (47)</a:t>
            </a:r>
          </a:p>
          <a:p>
            <a:pPr>
              <a:lnSpc>
                <a:spcPct val="200000"/>
              </a:lnSpc>
              <a:defRPr sz="1200"/>
            </a:pPr>
            <a:r>
              <a:t>publikace, filmová věda (18)</a:t>
            </a:r>
          </a:p>
          <a:p>
            <a:pPr>
              <a:lnSpc>
                <a:spcPct val="200000"/>
              </a:lnSpc>
              <a:defRPr sz="1200"/>
            </a:pPr>
            <a:r>
              <a:t>zachování a zpřístupňování (0)</a:t>
            </a:r>
          </a:p>
          <a:p>
            <a:pPr>
              <a:lnSpc>
                <a:spcPct val="200000"/>
              </a:lnSpc>
              <a:defRPr sz="1200"/>
            </a:pPr>
            <a:r>
              <a:t>vzdělávání a výchova (10)</a:t>
            </a:r>
          </a:p>
          <a:p>
            <a:pPr>
              <a:lnSpc>
                <a:spcPct val="200000"/>
              </a:lnSpc>
              <a:defRPr sz="1200"/>
            </a:pPr>
            <a:r>
              <a:t>festivaly (33)</a:t>
            </a:r>
          </a:p>
          <a:p>
            <a:pPr>
              <a:lnSpc>
                <a:spcPct val="200000"/>
              </a:lnSpc>
              <a:defRPr sz="1200"/>
            </a:pPr>
            <a:r>
              <a:t>ochrana práv (0)</a:t>
            </a:r>
          </a:p>
        </p:txBody>
      </p:sp>
      <p:sp>
        <p:nvSpPr>
          <p:cNvPr id="169" name="Kruh"/>
          <p:cNvSpPr/>
          <p:nvPr/>
        </p:nvSpPr>
        <p:spPr>
          <a:xfrm>
            <a:off x="5562600" y="2237739"/>
            <a:ext cx="127000" cy="127001"/>
          </a:xfrm>
          <a:prstGeom prst="ellipse">
            <a:avLst/>
          </a:prstGeom>
          <a:solidFill>
            <a:srgbClr val="00F9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0" name="Kruh"/>
          <p:cNvSpPr/>
          <p:nvPr/>
        </p:nvSpPr>
        <p:spPr>
          <a:xfrm>
            <a:off x="5562600" y="2603217"/>
            <a:ext cx="127000" cy="127001"/>
          </a:xfrm>
          <a:prstGeom prst="ellipse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" name="Kruh"/>
          <p:cNvSpPr/>
          <p:nvPr/>
        </p:nvSpPr>
        <p:spPr>
          <a:xfrm>
            <a:off x="5562600" y="2968695"/>
            <a:ext cx="127000" cy="127001"/>
          </a:xfrm>
          <a:prstGeom prst="ellipse">
            <a:avLst/>
          </a:prstGeom>
          <a:solidFill>
            <a:srgbClr val="FF40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2" name="Kruh"/>
          <p:cNvSpPr/>
          <p:nvPr/>
        </p:nvSpPr>
        <p:spPr>
          <a:xfrm>
            <a:off x="5562600" y="3334173"/>
            <a:ext cx="127000" cy="127001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3" name="Kruh"/>
          <p:cNvSpPr/>
          <p:nvPr/>
        </p:nvSpPr>
        <p:spPr>
          <a:xfrm>
            <a:off x="5562600" y="3699651"/>
            <a:ext cx="127000" cy="127001"/>
          </a:xfrm>
          <a:prstGeom prst="ellipse">
            <a:avLst/>
          </a:prstGeom>
          <a:solidFill>
            <a:srgbClr val="00FD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4" name="Kruh"/>
          <p:cNvSpPr/>
          <p:nvPr/>
        </p:nvSpPr>
        <p:spPr>
          <a:xfrm>
            <a:off x="5562600" y="4065129"/>
            <a:ext cx="127000" cy="127001"/>
          </a:xfrm>
          <a:prstGeom prst="ellipse">
            <a:avLst/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" name="Kruh"/>
          <p:cNvSpPr/>
          <p:nvPr/>
        </p:nvSpPr>
        <p:spPr>
          <a:xfrm>
            <a:off x="5562600" y="4430606"/>
            <a:ext cx="127000" cy="127001"/>
          </a:xfrm>
          <a:prstGeom prst="ellipse">
            <a:avLst/>
          </a:prstGeom>
          <a:solidFill>
            <a:srgbClr val="FF93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6" name="Kruh"/>
          <p:cNvSpPr/>
          <p:nvPr/>
        </p:nvSpPr>
        <p:spPr>
          <a:xfrm>
            <a:off x="5562600" y="4796084"/>
            <a:ext cx="127000" cy="1270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7" name="Kruh"/>
          <p:cNvSpPr/>
          <p:nvPr/>
        </p:nvSpPr>
        <p:spPr>
          <a:xfrm>
            <a:off x="5562600" y="5161562"/>
            <a:ext cx="127000" cy="127001"/>
          </a:xfrm>
          <a:prstGeom prst="ellipse">
            <a:avLst/>
          </a:prstGeom>
          <a:solidFill>
            <a:srgbClr val="C0C0C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8" name="Kruh"/>
          <p:cNvSpPr/>
          <p:nvPr/>
        </p:nvSpPr>
        <p:spPr>
          <a:xfrm>
            <a:off x="5562600" y="5527040"/>
            <a:ext cx="127000" cy="127001"/>
          </a:xfrm>
          <a:prstGeom prst="ellipse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9" name="Poměr žádostí přijatých…"/>
          <p:cNvSpPr txBox="1"/>
          <p:nvPr/>
        </p:nvSpPr>
        <p:spPr>
          <a:xfrm>
            <a:off x="1088112" y="989985"/>
            <a:ext cx="3941117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/>
            </a:pPr>
            <a:r>
              <a:t>Poměr žádostí přijatých</a:t>
            </a:r>
          </a:p>
          <a:p>
            <a:pPr algn="ctr">
              <a:defRPr b="1"/>
            </a:pPr>
            <a:r>
              <a:t>v jednotlivých okruzích v roce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Nadpis 1"/>
          <p:cNvSpPr txBox="1"/>
          <p:nvPr>
            <p:ph type="title"/>
          </p:nvPr>
        </p:nvSpPr>
        <p:spPr>
          <a:xfrm>
            <a:off x="618214" y="714355"/>
            <a:ext cx="7739999" cy="4143406"/>
          </a:xfrm>
          <a:prstGeom prst="rect">
            <a:avLst/>
          </a:prstGeom>
        </p:spPr>
        <p:txBody>
          <a:bodyPr anchor="t"/>
          <a:lstStyle/>
          <a:p>
            <a:pPr algn="l">
              <a:lnSpc>
                <a:spcPts val="9200"/>
              </a:lnSpc>
              <a:defRPr sz="8500"/>
            </a:pPr>
            <a:r>
              <a:t>Výroční zpráva SFKMG</a:t>
            </a:r>
            <a:br/>
            <a:r>
              <a:t>2022</a:t>
            </a:r>
          </a:p>
        </p:txBody>
      </p:sp>
      <p:sp>
        <p:nvSpPr>
          <p:cNvPr id="97" name="Zástupný symbol pro obsah 2"/>
          <p:cNvSpPr txBox="1"/>
          <p:nvPr>
            <p:ph type="body" sz="quarter" idx="1"/>
          </p:nvPr>
        </p:nvSpPr>
        <p:spPr>
          <a:xfrm>
            <a:off x="642910" y="5018116"/>
            <a:ext cx="7739999" cy="911214"/>
          </a:xfrm>
          <a:prstGeom prst="rect">
            <a:avLst/>
          </a:prstGeom>
        </p:spPr>
        <p:txBody>
          <a:bodyPr/>
          <a:lstStyle/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t>Helena Bezděk Fraňková</a:t>
            </a:r>
          </a:p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t>helena.frankova</a:t>
            </a:r>
            <a:r>
              <a:t>@fondkinematografie.cz</a:t>
            </a:r>
          </a:p>
          <a:p>
            <a:pPr marL="315468" indent="-315468" defTabSz="841247">
              <a:spcBef>
                <a:spcPts val="0"/>
              </a:spcBef>
              <a:buSzTx/>
              <a:buNone/>
              <a:defRPr sz="1932"/>
            </a:pPr>
            <a:r>
              <a:t>PS PČR 1. 11. 2023</a:t>
            </a:r>
          </a:p>
        </p:txBody>
      </p:sp>
      <p:sp>
        <p:nvSpPr>
          <p:cNvPr id="98" name="Zástupný symbol pro číslo snímku 3"/>
          <p:cNvSpPr txBox="1"/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Zástupný symbol pro obsah 2"/>
          <p:cNvSpPr txBox="1"/>
          <p:nvPr>
            <p:ph type="body" idx="1"/>
          </p:nvPr>
        </p:nvSpPr>
        <p:spPr>
          <a:xfrm>
            <a:off x="642909" y="78579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2400"/>
            </a:lvl1pPr>
          </a:lstStyle>
          <a:p>
            <a:pPr/>
            <a:r>
              <a:t>Pobídky v roce 2022</a:t>
            </a:r>
          </a:p>
        </p:txBody>
      </p:sp>
      <p:sp>
        <p:nvSpPr>
          <p:cNvPr id="182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83" name="Tabulka 6"/>
          <p:cNvGraphicFramePr/>
          <p:nvPr/>
        </p:nvGraphicFramePr>
        <p:xfrm>
          <a:off x="1146448" y="2131349"/>
          <a:ext cx="6851105" cy="2214584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4534060"/>
                <a:gridCol w="2317044"/>
              </a:tblGrid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Uznatelné náklady (útrata filmových produkcí)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/>
                        <a:t>6 079 000 000 Kč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Účelová dotace za státního rozpočtu na filmové pobídky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1 370 000 000 Kč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Celková suma reálně vyplacených pobídek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1 217 192 885 Kč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Počet žádostí o registraci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0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Počet žádostí o evidenci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42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6909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Počet projektů s vyplacenou pobídkou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75</a:t>
                      </a:r>
                    </a:p>
                  </a:txBody>
                  <a:tcPr marL="43180" marR="43180" marT="43180" marB="4318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Zástupný symbol pro obsah 2"/>
          <p:cNvSpPr txBox="1"/>
          <p:nvPr>
            <p:ph type="body" idx="1"/>
          </p:nvPr>
        </p:nvSpPr>
        <p:spPr>
          <a:xfrm>
            <a:off x="642909" y="78579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2400"/>
            </a:lvl1pPr>
          </a:lstStyle>
          <a:p>
            <a:pPr/>
            <a:r>
              <a:t>Příjmy 2022</a:t>
            </a:r>
          </a:p>
        </p:txBody>
      </p:sp>
      <p:sp>
        <p:nvSpPr>
          <p:cNvPr id="186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87" name="Tabulka 5"/>
          <p:cNvGraphicFramePr/>
          <p:nvPr/>
        </p:nvGraphicFramePr>
        <p:xfrm>
          <a:off x="1115616" y="1489649"/>
          <a:ext cx="6912768" cy="4266572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5084522"/>
                <a:gridCol w="1828246"/>
              </a:tblGrid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Poplatek z vysílání reklamy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157 471 000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Poplatek kinematografického představení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18 264 000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Poplatek z převzatého televizního vysílání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31 502 000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Poplatek z českých video-on-demand platforem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2 755 000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Licence k filmům vyrobeným v letech 1965–1991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67 042 000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Správní poplatky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4 378 000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Účelová dotace na filmové pobídky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1 370 000 000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Dotace na podporu kinematografie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189 914 000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Dotace ministerstva kultury na provozní náklady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7 400 000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Ostatní (vratky transferů a sankce od FÚ)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7 549 000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3878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Celkem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1 856 275 000 Kč</a:t>
                      </a:r>
                    </a:p>
                  </a:txBody>
                  <a:tcPr marL="43180" marR="43180" marT="43180" marB="43180" anchor="t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Zástupný symbol pro číslo snímku 5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190" name="Graf 4"/>
          <p:cNvGraphicFramePr/>
          <p:nvPr/>
        </p:nvGraphicFramePr>
        <p:xfrm>
          <a:off x="1005290" y="2100350"/>
          <a:ext cx="3519600" cy="351960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91" name="Obdélník 3"/>
          <p:cNvSpPr txBox="1"/>
          <p:nvPr/>
        </p:nvSpPr>
        <p:spPr>
          <a:xfrm>
            <a:off x="5409808" y="5884291"/>
            <a:ext cx="249888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Celkem: 1 856 275 000 Kč</a:t>
            </a:r>
          </a:p>
        </p:txBody>
      </p:sp>
      <p:sp>
        <p:nvSpPr>
          <p:cNvPr id="192" name="Poplatky"/>
          <p:cNvSpPr txBox="1"/>
          <p:nvPr/>
        </p:nvSpPr>
        <p:spPr>
          <a:xfrm>
            <a:off x="5389805" y="1498205"/>
            <a:ext cx="834794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/>
            </a:lvl1pPr>
          </a:lstStyle>
          <a:p>
            <a:pPr/>
            <a:r>
              <a:t>Poplatky</a:t>
            </a:r>
          </a:p>
        </p:txBody>
      </p:sp>
      <p:sp>
        <p:nvSpPr>
          <p:cNvPr id="193" name="poplatky z TV reklamy:…"/>
          <p:cNvSpPr txBox="1"/>
          <p:nvPr/>
        </p:nvSpPr>
        <p:spPr>
          <a:xfrm>
            <a:off x="5330145" y="1818273"/>
            <a:ext cx="2188032" cy="975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poplatky z TV reklamy:</a:t>
            </a:r>
          </a:p>
          <a:p>
            <a:pPr>
              <a:defRPr sz="1200"/>
            </a:pPr>
            <a:r>
              <a:t>poplatky z kmg představení:</a:t>
            </a:r>
          </a:p>
          <a:p>
            <a:pPr>
              <a:defRPr sz="1200"/>
            </a:pPr>
            <a:r>
              <a:t>poplatky z převzatého vysílání:</a:t>
            </a:r>
          </a:p>
          <a:p>
            <a:pPr>
              <a:defRPr sz="1200"/>
            </a:pPr>
            <a:r>
              <a:t>poplatky z mediálních</a:t>
            </a:r>
          </a:p>
          <a:p>
            <a:pPr>
              <a:defRPr sz="1200"/>
            </a:pPr>
            <a:r>
              <a:t>služeb na vyžádání:</a:t>
            </a:r>
          </a:p>
        </p:txBody>
      </p:sp>
      <p:sp>
        <p:nvSpPr>
          <p:cNvPr id="194" name="157 471 000 Kč…"/>
          <p:cNvSpPr txBox="1"/>
          <p:nvPr/>
        </p:nvSpPr>
        <p:spPr>
          <a:xfrm>
            <a:off x="7561432" y="1818273"/>
            <a:ext cx="1171834" cy="975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157 471 000 Kč</a:t>
            </a:r>
          </a:p>
          <a:p>
            <a:pPr algn="r">
              <a:defRPr sz="1200"/>
            </a:pPr>
            <a:r>
              <a:t>18 264 000 Kč</a:t>
            </a:r>
          </a:p>
          <a:p>
            <a:pPr algn="r">
              <a:defRPr sz="1200"/>
            </a:pPr>
            <a:r>
              <a:t>31 502 000 Kč</a:t>
            </a:r>
          </a:p>
          <a:p>
            <a:pPr algn="r">
              <a:defRPr sz="1200"/>
            </a:pPr>
          </a:p>
          <a:p>
            <a:pPr algn="r">
              <a:defRPr sz="1200"/>
            </a:pPr>
            <a:r>
              <a:t>2 755 000 Kč</a:t>
            </a:r>
          </a:p>
        </p:txBody>
      </p:sp>
      <p:sp>
        <p:nvSpPr>
          <p:cNvPr id="195" name="Kruh"/>
          <p:cNvSpPr/>
          <p:nvPr/>
        </p:nvSpPr>
        <p:spPr>
          <a:xfrm>
            <a:off x="5202437" y="1914024"/>
            <a:ext cx="127001" cy="127001"/>
          </a:xfrm>
          <a:prstGeom prst="ellipse">
            <a:avLst/>
          </a:prstGeom>
          <a:solidFill>
            <a:srgbClr val="00F9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6" name="Kruh"/>
          <p:cNvSpPr/>
          <p:nvPr/>
        </p:nvSpPr>
        <p:spPr>
          <a:xfrm>
            <a:off x="5202437" y="2097742"/>
            <a:ext cx="127001" cy="127001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7" name="Kruh"/>
          <p:cNvSpPr/>
          <p:nvPr/>
        </p:nvSpPr>
        <p:spPr>
          <a:xfrm>
            <a:off x="5202437" y="2281460"/>
            <a:ext cx="127001" cy="127001"/>
          </a:xfrm>
          <a:prstGeom prst="ellipse">
            <a:avLst/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8" name="Kruh"/>
          <p:cNvSpPr/>
          <p:nvPr/>
        </p:nvSpPr>
        <p:spPr>
          <a:xfrm>
            <a:off x="5202437" y="2465179"/>
            <a:ext cx="127001" cy="127001"/>
          </a:xfrm>
          <a:prstGeom prst="ellipse">
            <a:avLst/>
          </a:prstGeom>
          <a:solidFill>
            <a:srgbClr val="00FD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99" name="Dotace"/>
          <p:cNvSpPr txBox="1"/>
          <p:nvPr/>
        </p:nvSpPr>
        <p:spPr>
          <a:xfrm>
            <a:off x="5389805" y="2915879"/>
            <a:ext cx="707732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/>
            </a:lvl1pPr>
          </a:lstStyle>
          <a:p>
            <a:pPr/>
            <a:r>
              <a:t>Dotace</a:t>
            </a:r>
          </a:p>
        </p:txBody>
      </p:sp>
      <p:sp>
        <p:nvSpPr>
          <p:cNvPr id="200" name="dotace – podpora:…"/>
          <p:cNvSpPr txBox="1"/>
          <p:nvPr/>
        </p:nvSpPr>
        <p:spPr>
          <a:xfrm>
            <a:off x="5330145" y="3262939"/>
            <a:ext cx="1959507" cy="61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dotace – podpora:</a:t>
            </a:r>
          </a:p>
          <a:p>
            <a:pPr>
              <a:defRPr sz="1200"/>
            </a:pPr>
            <a:r>
              <a:t>dotace – pobídky:</a:t>
            </a:r>
          </a:p>
          <a:p>
            <a:pPr>
              <a:defRPr sz="1200"/>
            </a:pPr>
            <a:r>
              <a:t>dotace – provoz Kanceláře:</a:t>
            </a:r>
          </a:p>
        </p:txBody>
      </p:sp>
      <p:sp>
        <p:nvSpPr>
          <p:cNvPr id="201" name="189 914 000 Kč…"/>
          <p:cNvSpPr txBox="1"/>
          <p:nvPr/>
        </p:nvSpPr>
        <p:spPr>
          <a:xfrm>
            <a:off x="7434333" y="3262939"/>
            <a:ext cx="1298933" cy="61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200"/>
            </a:pPr>
            <a:r>
              <a:t>189 914 000 Kč</a:t>
            </a:r>
          </a:p>
          <a:p>
            <a:pPr algn="r">
              <a:defRPr sz="1200"/>
            </a:pPr>
            <a:r>
              <a:t>1 370 000 000 Kč</a:t>
            </a:r>
          </a:p>
          <a:p>
            <a:pPr algn="r">
              <a:defRPr sz="1200"/>
            </a:pPr>
            <a:r>
              <a:t>7 400 000 Kč</a:t>
            </a:r>
          </a:p>
        </p:txBody>
      </p:sp>
      <p:sp>
        <p:nvSpPr>
          <p:cNvPr id="202" name="Kruh"/>
          <p:cNvSpPr/>
          <p:nvPr/>
        </p:nvSpPr>
        <p:spPr>
          <a:xfrm>
            <a:off x="5202437" y="3340100"/>
            <a:ext cx="127001" cy="127000"/>
          </a:xfrm>
          <a:prstGeom prst="ellipse">
            <a:avLst/>
          </a:prstGeom>
          <a:solidFill>
            <a:srgbClr val="FF40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3" name="Kruh"/>
          <p:cNvSpPr/>
          <p:nvPr/>
        </p:nvSpPr>
        <p:spPr>
          <a:xfrm>
            <a:off x="5202437" y="3522392"/>
            <a:ext cx="127001" cy="127001"/>
          </a:xfrm>
          <a:prstGeom prst="ellipse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4" name="Kruh"/>
          <p:cNvSpPr/>
          <p:nvPr/>
        </p:nvSpPr>
        <p:spPr>
          <a:xfrm>
            <a:off x="5202437" y="3704685"/>
            <a:ext cx="127001" cy="127001"/>
          </a:xfrm>
          <a:prstGeom prst="ellipse">
            <a:avLst/>
          </a:prstGeom>
          <a:solidFill>
            <a:srgbClr val="C0C0C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5" name="Ostatní"/>
          <p:cNvSpPr txBox="1"/>
          <p:nvPr/>
        </p:nvSpPr>
        <p:spPr>
          <a:xfrm>
            <a:off x="5389805" y="4170045"/>
            <a:ext cx="718243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/>
            </a:lvl1pPr>
          </a:lstStyle>
          <a:p>
            <a:pPr/>
            <a:r>
              <a:t>Ostatní</a:t>
            </a:r>
          </a:p>
        </p:txBody>
      </p:sp>
      <p:sp>
        <p:nvSpPr>
          <p:cNvPr id="206" name="žadatelské poplatky:…"/>
          <p:cNvSpPr txBox="1"/>
          <p:nvPr/>
        </p:nvSpPr>
        <p:spPr>
          <a:xfrm>
            <a:off x="5330145" y="4529804"/>
            <a:ext cx="2306350" cy="79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/>
            </a:pPr>
            <a:r>
              <a:t>žadatelské poplatky:</a:t>
            </a:r>
          </a:p>
          <a:p>
            <a:pPr>
              <a:defRPr sz="1200"/>
            </a:pPr>
            <a:r>
              <a:t>výnosy z prodeje licencí:</a:t>
            </a:r>
          </a:p>
          <a:p>
            <a:pPr>
              <a:defRPr sz="1200"/>
            </a:pPr>
            <a:r>
              <a:t>vratky transferů a sankce od FÚ:</a:t>
            </a:r>
          </a:p>
          <a:p>
            <a:pPr>
              <a:defRPr sz="1200"/>
            </a:pPr>
            <a:r>
              <a:t>ostatní:</a:t>
            </a:r>
          </a:p>
        </p:txBody>
      </p:sp>
      <p:sp>
        <p:nvSpPr>
          <p:cNvPr id="207" name="4 378 000 Kč…"/>
          <p:cNvSpPr txBox="1"/>
          <p:nvPr/>
        </p:nvSpPr>
        <p:spPr>
          <a:xfrm>
            <a:off x="7646190" y="4514195"/>
            <a:ext cx="1087076" cy="797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200"/>
            </a:pPr>
            <a:r>
              <a:t>4 378 000 Kč</a:t>
            </a:r>
          </a:p>
          <a:p>
            <a:pPr algn="r">
              <a:defRPr sz="1200"/>
            </a:pPr>
            <a:r>
              <a:t>67 042 000 Kč</a:t>
            </a:r>
          </a:p>
          <a:p>
            <a:pPr algn="r">
              <a:defRPr sz="1200"/>
            </a:pPr>
            <a:r>
              <a:t>4 271 000 Kč</a:t>
            </a:r>
          </a:p>
          <a:p>
            <a:pPr algn="r">
              <a:defRPr sz="1200"/>
            </a:pPr>
            <a:r>
              <a:t>3 278 000 Kč</a:t>
            </a:r>
          </a:p>
        </p:txBody>
      </p:sp>
      <p:sp>
        <p:nvSpPr>
          <p:cNvPr id="208" name="Kruh"/>
          <p:cNvSpPr/>
          <p:nvPr/>
        </p:nvSpPr>
        <p:spPr>
          <a:xfrm>
            <a:off x="5215137" y="4617705"/>
            <a:ext cx="127001" cy="127001"/>
          </a:xfrm>
          <a:prstGeom prst="ellipse">
            <a:avLst/>
          </a:prstGeom>
          <a:solidFill>
            <a:srgbClr val="FF93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9" name="Kruh"/>
          <p:cNvSpPr/>
          <p:nvPr/>
        </p:nvSpPr>
        <p:spPr>
          <a:xfrm>
            <a:off x="5215137" y="4799537"/>
            <a:ext cx="127001" cy="127001"/>
          </a:xfrm>
          <a:prstGeom prst="ellipse">
            <a:avLst/>
          </a:prstGeom>
          <a:solidFill>
            <a:srgbClr val="94219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10" name="Kruh"/>
          <p:cNvSpPr/>
          <p:nvPr/>
        </p:nvSpPr>
        <p:spPr>
          <a:xfrm>
            <a:off x="5215137" y="4981369"/>
            <a:ext cx="127001" cy="1270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11" name="Kruh"/>
          <p:cNvSpPr/>
          <p:nvPr/>
        </p:nvSpPr>
        <p:spPr>
          <a:xfrm>
            <a:off x="5215137" y="5163201"/>
            <a:ext cx="127001" cy="127001"/>
          </a:xfrm>
          <a:prstGeom prst="ellipse">
            <a:avLst/>
          </a:prstGeom>
          <a:solidFill>
            <a:srgbClr val="AA794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12" name="Příjmy SFKMG 2022"/>
          <p:cNvSpPr txBox="1"/>
          <p:nvPr/>
        </p:nvSpPr>
        <p:spPr>
          <a:xfrm>
            <a:off x="1286332" y="1375808"/>
            <a:ext cx="3103958" cy="449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500"/>
            </a:lvl1pPr>
          </a:lstStyle>
          <a:p>
            <a:pPr/>
            <a:r>
              <a:t>Příjmy SFKMG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Zástupný symbol pro obsah 2"/>
          <p:cNvSpPr txBox="1"/>
          <p:nvPr>
            <p:ph type="body" idx="1"/>
          </p:nvPr>
        </p:nvSpPr>
        <p:spPr>
          <a:xfrm>
            <a:off x="642909" y="78579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2400"/>
            </a:lvl1pPr>
          </a:lstStyle>
          <a:p>
            <a:pPr/>
            <a:r>
              <a:t>Výdaje 2022</a:t>
            </a:r>
          </a:p>
        </p:txBody>
      </p:sp>
      <p:sp>
        <p:nvSpPr>
          <p:cNvPr id="217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218" name="Tabulka 1"/>
          <p:cNvGraphicFramePr/>
          <p:nvPr/>
        </p:nvGraphicFramePr>
        <p:xfrm>
          <a:off x="1110444" y="2204864"/>
          <a:ext cx="6923113" cy="231389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5092642"/>
                <a:gridCol w="1830470"/>
              </a:tblGrid>
              <a:tr h="4627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Filmové pobídky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1 217 193 000 Kč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4627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Podpora kinematografie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325 867 000 Kč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4627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Autorské honoráře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25 563 000 Kč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4627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Provoz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sz="1200">
                          <a:solidFill>
                            <a:srgbClr val="221E1F"/>
                          </a:solidFill>
                        </a:rPr>
                        <a:t>49 639 000 Kč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  <a:tr h="4627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Celkem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defRPr sz="1800"/>
                      </a:pPr>
                      <a:r>
                        <a:rPr b="1" sz="1200">
                          <a:solidFill>
                            <a:srgbClr val="221E1F"/>
                          </a:solidFill>
                        </a:rPr>
                        <a:t>1 618 262 000 Kč</a:t>
                      </a:r>
                    </a:p>
                  </a:txBody>
                  <a:tcPr marL="45720" marR="45720" marT="45720" marB="45720" anchor="ctr" anchorCtr="0" horzOverflow="overflow">
                    <a:lnL w="12700">
                      <a:solidFill>
                        <a:srgbClr val="BFBFBF"/>
                      </a:solidFill>
                    </a:lnL>
                    <a:lnR w="12700">
                      <a:solidFill>
                        <a:srgbClr val="BFBFBF"/>
                      </a:solidFill>
                    </a:lnR>
                    <a:lnT w="12700">
                      <a:solidFill>
                        <a:srgbClr val="BFBFBF"/>
                      </a:solidFill>
                    </a:lnT>
                    <a:lnB w="12700">
                      <a:solidFill>
                        <a:srgbClr val="BFBFBF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Zástupný symbol pro číslo snímku 5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221" name="Graf 6"/>
          <p:cNvGraphicFramePr/>
          <p:nvPr/>
        </p:nvGraphicFramePr>
        <p:xfrm>
          <a:off x="1380200" y="2100728"/>
          <a:ext cx="3564704" cy="3564704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22" name="Obdélník 1"/>
          <p:cNvSpPr txBox="1"/>
          <p:nvPr/>
        </p:nvSpPr>
        <p:spPr>
          <a:xfrm>
            <a:off x="5769848" y="5320905"/>
            <a:ext cx="249888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/>
            </a:lvl1pPr>
          </a:lstStyle>
          <a:p>
            <a:pPr/>
            <a:r>
              <a:t>Celkem: 1 618 262 000 Kč</a:t>
            </a:r>
          </a:p>
        </p:txBody>
      </p:sp>
      <p:sp>
        <p:nvSpPr>
          <p:cNvPr id="223" name="325 867 000 Kč…"/>
          <p:cNvSpPr txBox="1"/>
          <p:nvPr/>
        </p:nvSpPr>
        <p:spPr>
          <a:xfrm>
            <a:off x="7256632" y="3047387"/>
            <a:ext cx="1298933" cy="1316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lnSpc>
                <a:spcPct val="200000"/>
              </a:lnSpc>
              <a:defRPr sz="1200"/>
            </a:pPr>
            <a:r>
              <a:t>325 867 000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1 217 193 000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25 563 000 Kč</a:t>
            </a:r>
          </a:p>
          <a:p>
            <a:pPr algn="r">
              <a:lnSpc>
                <a:spcPct val="200000"/>
              </a:lnSpc>
              <a:defRPr sz="1200"/>
            </a:pPr>
            <a:r>
              <a:t>49 639 000 Kč</a:t>
            </a:r>
          </a:p>
        </p:txBody>
      </p:sp>
      <p:sp>
        <p:nvSpPr>
          <p:cNvPr id="224" name="podpora kinematografie:…"/>
          <p:cNvSpPr txBox="1"/>
          <p:nvPr/>
        </p:nvSpPr>
        <p:spPr>
          <a:xfrm>
            <a:off x="5406345" y="3047387"/>
            <a:ext cx="1747724" cy="13160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200000"/>
              </a:lnSpc>
              <a:defRPr sz="1200"/>
            </a:pPr>
            <a:r>
              <a:t>podpora kinematografie:</a:t>
            </a:r>
          </a:p>
          <a:p>
            <a:pPr>
              <a:lnSpc>
                <a:spcPct val="200000"/>
              </a:lnSpc>
              <a:defRPr sz="1200"/>
            </a:pPr>
            <a:r>
              <a:t>filmové pobídky:</a:t>
            </a:r>
          </a:p>
          <a:p>
            <a:pPr>
              <a:lnSpc>
                <a:spcPct val="200000"/>
              </a:lnSpc>
              <a:defRPr sz="1200"/>
            </a:pPr>
            <a:r>
              <a:t>autorské honoráře:</a:t>
            </a:r>
          </a:p>
          <a:p>
            <a:pPr>
              <a:lnSpc>
                <a:spcPct val="200000"/>
              </a:lnSpc>
              <a:defRPr sz="1200"/>
            </a:pPr>
            <a:r>
              <a:t>provoz Kanceláře:</a:t>
            </a:r>
          </a:p>
        </p:txBody>
      </p:sp>
      <p:sp>
        <p:nvSpPr>
          <p:cNvPr id="225" name="Kruh"/>
          <p:cNvSpPr/>
          <p:nvPr/>
        </p:nvSpPr>
        <p:spPr>
          <a:xfrm>
            <a:off x="5278637" y="3282838"/>
            <a:ext cx="127001" cy="127001"/>
          </a:xfrm>
          <a:prstGeom prst="ellipse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6" name="Kruh"/>
          <p:cNvSpPr/>
          <p:nvPr/>
        </p:nvSpPr>
        <p:spPr>
          <a:xfrm>
            <a:off x="5278637" y="3640123"/>
            <a:ext cx="127001" cy="127001"/>
          </a:xfrm>
          <a:prstGeom prst="ellipse">
            <a:avLst/>
          </a:prstGeom>
          <a:solidFill>
            <a:srgbClr val="00F9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7" name="Kruh"/>
          <p:cNvSpPr/>
          <p:nvPr/>
        </p:nvSpPr>
        <p:spPr>
          <a:xfrm>
            <a:off x="5278637" y="3997407"/>
            <a:ext cx="127001" cy="127001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8" name="Kruh"/>
          <p:cNvSpPr/>
          <p:nvPr/>
        </p:nvSpPr>
        <p:spPr>
          <a:xfrm>
            <a:off x="5278637" y="4354692"/>
            <a:ext cx="127001" cy="127001"/>
          </a:xfrm>
          <a:prstGeom prst="ellipse">
            <a:avLst/>
          </a:prstGeom>
          <a:solidFill>
            <a:srgbClr val="FF40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9" name="Výdaje SFKMG 2022"/>
          <p:cNvSpPr txBox="1"/>
          <p:nvPr/>
        </p:nvSpPr>
        <p:spPr>
          <a:xfrm>
            <a:off x="1615422" y="1375808"/>
            <a:ext cx="3156978" cy="449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500"/>
            </a:lvl1pPr>
          </a:lstStyle>
          <a:p>
            <a:pPr/>
            <a:r>
              <a:t>Výdaje SFKMG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Zástupný symbol pro číslo snímku 3"/>
          <p:cNvSpPr txBox="1"/>
          <p:nvPr>
            <p:ph type="sldNum" sz="quarter" idx="2"/>
          </p:nvPr>
        </p:nvSpPr>
        <p:spPr>
          <a:xfrm>
            <a:off x="8217894" y="5765451"/>
            <a:ext cx="273656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graphicFrame>
        <p:nvGraphicFramePr>
          <p:cNvPr id="232" name="Graf 4"/>
          <p:cNvGraphicFramePr/>
          <p:nvPr/>
        </p:nvGraphicFramePr>
        <p:xfrm>
          <a:off x="1550713" y="2054780"/>
          <a:ext cx="3260058" cy="326005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33" name="platy zaměstnanců (40,28 %)…"/>
          <p:cNvSpPr txBox="1"/>
          <p:nvPr/>
        </p:nvSpPr>
        <p:spPr>
          <a:xfrm>
            <a:off x="5317445" y="2150225"/>
            <a:ext cx="3354398" cy="3069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200000"/>
              </a:lnSpc>
              <a:defRPr sz="1200"/>
            </a:pPr>
            <a:r>
              <a:t>platy zaměstnanců (40,28 %)</a:t>
            </a:r>
          </a:p>
          <a:p>
            <a:pPr>
              <a:lnSpc>
                <a:spcPct val="200000"/>
              </a:lnSpc>
              <a:defRPr sz="1200"/>
            </a:pPr>
            <a:r>
              <a:t>odvody zaměstnanců (16,71 %)</a:t>
            </a:r>
          </a:p>
          <a:p>
            <a:pPr>
              <a:lnSpc>
                <a:spcPct val="200000"/>
              </a:lnSpc>
              <a:defRPr sz="1200"/>
            </a:pPr>
            <a:r>
              <a:t>odměny a odvody 9 členů Rady, 5 členů Komise</a:t>
            </a:r>
          </a:p>
          <a:p>
            <a:pPr>
              <a:lnSpc>
                <a:spcPct val="200000"/>
              </a:lnSpc>
              <a:defRPr sz="1200"/>
            </a:pPr>
            <a:r>
              <a:t>a DPČ (8,78 %)</a:t>
            </a:r>
          </a:p>
          <a:p>
            <a:pPr>
              <a:lnSpc>
                <a:spcPct val="200000"/>
              </a:lnSpc>
              <a:defRPr sz="1200"/>
            </a:pPr>
            <a:r>
              <a:t>energie a nájem (3,37 %)</a:t>
            </a:r>
          </a:p>
          <a:p>
            <a:pPr>
              <a:lnSpc>
                <a:spcPct val="200000"/>
              </a:lnSpc>
              <a:defRPr sz="1200"/>
            </a:pPr>
            <a:r>
              <a:t>právní, konzultační a expertní analýzy (7,28 %)</a:t>
            </a:r>
          </a:p>
          <a:p>
            <a:pPr>
              <a:lnSpc>
                <a:spcPct val="200000"/>
              </a:lnSpc>
              <a:defRPr sz="1200"/>
            </a:pPr>
            <a:r>
              <a:t>publikační činnost a propagace (3,93 %)</a:t>
            </a:r>
          </a:p>
          <a:p>
            <a:pPr>
              <a:lnSpc>
                <a:spcPct val="200000"/>
              </a:lnSpc>
              <a:defRPr sz="1200"/>
            </a:pPr>
            <a:r>
              <a:t>IT (4,06 %)</a:t>
            </a:r>
          </a:p>
          <a:p>
            <a:pPr>
              <a:lnSpc>
                <a:spcPct val="200000"/>
              </a:lnSpc>
              <a:defRPr sz="1200"/>
            </a:pPr>
            <a:r>
              <a:t>ostatní (15,59 %)</a:t>
            </a:r>
          </a:p>
        </p:txBody>
      </p:sp>
      <p:sp>
        <p:nvSpPr>
          <p:cNvPr id="234" name="Kruh"/>
          <p:cNvSpPr/>
          <p:nvPr/>
        </p:nvSpPr>
        <p:spPr>
          <a:xfrm>
            <a:off x="5181600" y="2390139"/>
            <a:ext cx="127000" cy="127001"/>
          </a:xfrm>
          <a:prstGeom prst="ellipse">
            <a:avLst/>
          </a:prstGeom>
          <a:solidFill>
            <a:srgbClr val="00F9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5" name="Kruh"/>
          <p:cNvSpPr/>
          <p:nvPr/>
        </p:nvSpPr>
        <p:spPr>
          <a:xfrm>
            <a:off x="5181600" y="2741506"/>
            <a:ext cx="127000" cy="127001"/>
          </a:xfrm>
          <a:prstGeom prst="ellipse">
            <a:avLst/>
          </a:prstGeom>
          <a:solidFill>
            <a:srgbClr val="0433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6" name="Kruh"/>
          <p:cNvSpPr/>
          <p:nvPr/>
        </p:nvSpPr>
        <p:spPr>
          <a:xfrm>
            <a:off x="5181600" y="3092873"/>
            <a:ext cx="127000" cy="127001"/>
          </a:xfrm>
          <a:prstGeom prst="ellipse">
            <a:avLst/>
          </a:prstGeom>
          <a:solidFill>
            <a:srgbClr val="FF40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7" name="Kruh"/>
          <p:cNvSpPr/>
          <p:nvPr/>
        </p:nvSpPr>
        <p:spPr>
          <a:xfrm>
            <a:off x="5181600" y="3846406"/>
            <a:ext cx="127000" cy="127001"/>
          </a:xfrm>
          <a:prstGeom prst="ellipse">
            <a:avLst/>
          </a:prstGeom>
          <a:solidFill>
            <a:srgbClr val="FF93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8" name="Kruh"/>
          <p:cNvSpPr/>
          <p:nvPr/>
        </p:nvSpPr>
        <p:spPr>
          <a:xfrm>
            <a:off x="5181600" y="4207298"/>
            <a:ext cx="127000" cy="127001"/>
          </a:xfrm>
          <a:prstGeom prst="ellipse">
            <a:avLst/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9" name="Kruh"/>
          <p:cNvSpPr/>
          <p:nvPr/>
        </p:nvSpPr>
        <p:spPr>
          <a:xfrm>
            <a:off x="5181600" y="4568190"/>
            <a:ext cx="127000" cy="1270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0" name="Kruh"/>
          <p:cNvSpPr/>
          <p:nvPr/>
        </p:nvSpPr>
        <p:spPr>
          <a:xfrm>
            <a:off x="5181600" y="4929082"/>
            <a:ext cx="127000" cy="127001"/>
          </a:xfrm>
          <a:prstGeom prst="ellipse">
            <a:avLst/>
          </a:prstGeom>
          <a:solidFill>
            <a:srgbClr val="C0C0C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1" name="Kruh"/>
          <p:cNvSpPr/>
          <p:nvPr/>
        </p:nvSpPr>
        <p:spPr>
          <a:xfrm>
            <a:off x="5181600" y="5289973"/>
            <a:ext cx="127000" cy="127001"/>
          </a:xfrm>
          <a:prstGeom prst="ellipse">
            <a:avLst/>
          </a:prstGeom>
          <a:solidFill>
            <a:srgbClr val="FFFB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2" name="Provozní náklady…"/>
          <p:cNvSpPr txBox="1"/>
          <p:nvPr/>
        </p:nvSpPr>
        <p:spPr>
          <a:xfrm>
            <a:off x="2006989" y="1121808"/>
            <a:ext cx="2297645" cy="6923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2100"/>
            </a:pPr>
            <a:r>
              <a:t>Provozní náklady</a:t>
            </a:r>
          </a:p>
          <a:p>
            <a:pPr algn="ctr">
              <a:defRPr b="1" sz="2100"/>
            </a:pPr>
            <a:r>
              <a:t>Kanceláře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Nadpis 1"/>
          <p:cNvSpPr txBox="1"/>
          <p:nvPr>
            <p:ph type="title"/>
          </p:nvPr>
        </p:nvSpPr>
        <p:spPr>
          <a:xfrm>
            <a:off x="618214" y="714354"/>
            <a:ext cx="7739999" cy="5072102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9200"/>
              </a:lnSpc>
              <a:defRPr sz="8500"/>
            </a:lvl1pPr>
          </a:lstStyle>
          <a:p>
            <a:pPr/>
            <a:r>
              <a:t>Státní fond kinematografie</a:t>
            </a:r>
          </a:p>
        </p:txBody>
      </p:sp>
      <p:sp>
        <p:nvSpPr>
          <p:cNvPr id="101" name="Zástupný symbol pro číslo snímku 2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Číslo snímku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  <p:pic>
        <p:nvPicPr>
          <p:cNvPr id="104" name="vyvoj_fondu_horizontalni_2023.pdf" descr="vyvoj_fondu_horizontalni_2023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556" y="1111200"/>
            <a:ext cx="8856888" cy="4635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Zástupný symbol pro obsah 2"/>
          <p:cNvSpPr txBox="1"/>
          <p:nvPr>
            <p:ph type="body" idx="1"/>
          </p:nvPr>
        </p:nvSpPr>
        <p:spPr>
          <a:xfrm>
            <a:off x="642909" y="785794"/>
            <a:ext cx="7643867" cy="5357852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buSzTx/>
              <a:buNone/>
              <a:defRPr sz="3600"/>
            </a:lvl1pPr>
          </a:lstStyle>
          <a:p>
            <a:pPr/>
            <a:r>
              <a:t>Organizační struktura SFKMG</a:t>
            </a:r>
          </a:p>
        </p:txBody>
      </p:sp>
      <p:sp>
        <p:nvSpPr>
          <p:cNvPr id="107" name="Zástupný symbol pro číslo snímku 3"/>
          <p:cNvSpPr txBox="1"/>
          <p:nvPr>
            <p:ph type="sldNum" sz="quarter" idx="2"/>
          </p:nvPr>
        </p:nvSpPr>
        <p:spPr>
          <a:xfrm>
            <a:off x="8302652" y="5765451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08" name="Obrázek 5" descr="Obrázek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1030" y="2204864"/>
            <a:ext cx="8541940" cy="3692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Zástupný symbol pro obsah 2"/>
          <p:cNvSpPr txBox="1"/>
          <p:nvPr>
            <p:ph type="body" idx="1"/>
          </p:nvPr>
        </p:nvSpPr>
        <p:spPr>
          <a:xfrm>
            <a:off x="642909" y="785793"/>
            <a:ext cx="7643867" cy="535785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  <a:buSzTx/>
              <a:buNone/>
              <a:defRPr sz="3600"/>
            </a:pPr>
            <a:r>
              <a:t>Kontrolní mechanismy hospodaření</a:t>
            </a:r>
          </a:p>
          <a:p>
            <a:pPr>
              <a:lnSpc>
                <a:spcPct val="110000"/>
              </a:lnSpc>
              <a:spcBef>
                <a:spcPts val="0"/>
              </a:spcBef>
              <a:buSzTx/>
              <a:buNone/>
              <a:defRPr sz="2100"/>
            </a:pPr>
          </a:p>
          <a:p>
            <a:pPr marL="360363" indent="-360363">
              <a:lnSpc>
                <a:spcPct val="110000"/>
              </a:lnSpc>
              <a:spcBef>
                <a:spcPts val="0"/>
              </a:spcBef>
              <a:buFontTx/>
              <a:buAutoNum type="arabicPeriod" startAt="1"/>
              <a:defRPr sz="2100"/>
            </a:pPr>
            <a:r>
              <a:t>vnitřní kontrola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předběžná a průběžná kontrola</a:t>
            </a:r>
            <a:endParaRPr sz="2400"/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následná kontrola na vybraném vzorku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mapa rizik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interní auditor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externí nezávislý auditor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2400"/>
            </a:pPr>
          </a:p>
          <a:p>
            <a:pPr marL="360363" indent="-360363">
              <a:lnSpc>
                <a:spcPct val="110000"/>
              </a:lnSpc>
              <a:spcBef>
                <a:spcPts val="0"/>
              </a:spcBef>
              <a:buFontTx/>
              <a:buAutoNum type="arabicPeriod" startAt="1"/>
              <a:defRPr sz="2100"/>
            </a:pPr>
            <a:r>
              <a:t>externí kontroly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NKÚ, MF, MK, EK ad.</a:t>
            </a:r>
            <a:endParaRPr sz="2400"/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1700"/>
            </a:pPr>
            <a:r>
              <a:t>úč. závěrka + Výroční zpráva –&gt; Vláda –&gt; PS PČR</a:t>
            </a:r>
          </a:p>
        </p:txBody>
      </p:sp>
      <p:sp>
        <p:nvSpPr>
          <p:cNvPr id="111" name="Zástupný symbol pro číslo snímku 3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Zástupný symbol pro obsah 2"/>
          <p:cNvSpPr txBox="1"/>
          <p:nvPr>
            <p:ph type="body" idx="1"/>
          </p:nvPr>
        </p:nvSpPr>
        <p:spPr>
          <a:xfrm>
            <a:off x="642909" y="785793"/>
            <a:ext cx="7643867" cy="5357854"/>
          </a:xfrm>
          <a:prstGeom prst="rect">
            <a:avLst/>
          </a:prstGeom>
        </p:spPr>
        <p:txBody>
          <a:bodyPr/>
          <a:lstStyle/>
          <a:p>
            <a:pPr marL="332613" indent="-332613" defTabSz="886967">
              <a:spcBef>
                <a:spcPts val="1700"/>
              </a:spcBef>
              <a:buSzTx/>
              <a:buNone/>
              <a:defRPr sz="3400"/>
            </a:pPr>
            <a:r>
              <a:t>Hlavní agendy SFKMG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Podpora kinematografie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Filmové pobídky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Autorské honoráře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Koprodukční statut a vydávání certifikátu o původu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Výběr, správa a vymáhání parafiskálních audiovizuálních poplatků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Propagace české kinematografie</a:t>
            </a: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</a:p>
          <a:p>
            <a:pPr marL="260239" indent="-260239" defTabSz="886967">
              <a:spcBef>
                <a:spcPts val="0"/>
              </a:spcBef>
              <a:buChar char="̶"/>
              <a:defRPr sz="2000"/>
            </a:pPr>
            <a:r>
              <a:t>Propagace ČR jako destinace výroby audiovizuálních děl</a:t>
            </a:r>
          </a:p>
        </p:txBody>
      </p:sp>
      <p:sp>
        <p:nvSpPr>
          <p:cNvPr id="114" name="Zástupný symbol pro číslo snímku 3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Zástupný symbol pro obsah 2"/>
          <p:cNvSpPr txBox="1"/>
          <p:nvPr>
            <p:ph type="body" idx="1"/>
          </p:nvPr>
        </p:nvSpPr>
        <p:spPr>
          <a:xfrm>
            <a:off x="642909" y="785793"/>
            <a:ext cx="7643867" cy="535785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  <a:buSzTx/>
              <a:buNone/>
              <a:defRPr sz="3600"/>
            </a:pPr>
            <a:r>
              <a:t>Dvě schémata podpory</a:t>
            </a:r>
          </a:p>
          <a:p>
            <a:pPr>
              <a:lnSpc>
                <a:spcPct val="110000"/>
              </a:lnSpc>
              <a:spcBef>
                <a:spcPts val="0"/>
              </a:spcBef>
              <a:buSzTx/>
              <a:buNone/>
              <a:defRPr sz="2100"/>
            </a:pPr>
          </a:p>
          <a:p>
            <a:pPr marL="360363" indent="-360363">
              <a:lnSpc>
                <a:spcPct val="110000"/>
              </a:lnSpc>
              <a:spcBef>
                <a:spcPts val="0"/>
              </a:spcBef>
              <a:buFontTx/>
              <a:buAutoNum type="arabicPeriod" startAt="1"/>
              <a:defRPr sz="2100"/>
            </a:pPr>
            <a:r>
              <a:t>Podpora české kinematografie</a:t>
            </a:r>
          </a:p>
          <a:p>
            <a:pPr lvl="2" marL="1143000" indent="-228600">
              <a:lnSpc>
                <a:spcPct val="110000"/>
              </a:lnSpc>
              <a:spcBef>
                <a:spcPts val="0"/>
              </a:spcBef>
              <a:buFontTx/>
              <a:buChar char="–"/>
              <a:defRPr sz="1900"/>
            </a:pPr>
            <a:r>
              <a:t>Rada SFKMG + Krátkodobá koncepce</a:t>
            </a:r>
          </a:p>
          <a:p>
            <a:pPr lvl="2" marL="760412" indent="-360363">
              <a:lnSpc>
                <a:spcPct val="110000"/>
              </a:lnSpc>
              <a:spcBef>
                <a:spcPts val="0"/>
              </a:spcBef>
              <a:buFontTx/>
              <a:buAutoNum type="alphaLcPeriod" startAt="1"/>
              <a:defRPr sz="2400"/>
            </a:pPr>
          </a:p>
          <a:p>
            <a:pPr marL="360363" indent="-360363">
              <a:lnSpc>
                <a:spcPct val="110000"/>
              </a:lnSpc>
              <a:spcBef>
                <a:spcPts val="0"/>
              </a:spcBef>
              <a:buFontTx/>
              <a:buAutoNum type="arabicPeriod" startAt="1"/>
              <a:defRPr sz="2100"/>
            </a:pPr>
            <a:r>
              <a:t>Podpora českého filmového průmyslu</a:t>
            </a:r>
          </a:p>
          <a:p>
            <a:pPr lvl="2" marL="1143000" indent="-2286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Tx/>
              <a:buChar char="–"/>
              <a:defRPr sz="2100"/>
            </a:pPr>
            <a:r>
              <a:t>filmové pobídky</a:t>
            </a:r>
          </a:p>
        </p:txBody>
      </p:sp>
      <p:sp>
        <p:nvSpPr>
          <p:cNvPr id="117" name="Zástupný symbol pro číslo snímku 3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Nadpis 1"/>
          <p:cNvSpPr txBox="1"/>
          <p:nvPr>
            <p:ph type="title"/>
          </p:nvPr>
        </p:nvSpPr>
        <p:spPr>
          <a:xfrm>
            <a:off x="618214" y="714354"/>
            <a:ext cx="7739999" cy="5072102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9200"/>
              </a:lnSpc>
              <a:defRPr sz="8500"/>
            </a:lvl1pPr>
          </a:lstStyle>
          <a:p>
            <a:pPr/>
            <a:r>
              <a:t>Podpora kinematografie</a:t>
            </a:r>
          </a:p>
        </p:txBody>
      </p:sp>
      <p:sp>
        <p:nvSpPr>
          <p:cNvPr id="120" name="Zástupný symbol pro číslo snímku 2"/>
          <p:cNvSpPr txBox="1"/>
          <p:nvPr>
            <p:ph type="sldNum" sz="quarter" idx="2"/>
          </p:nvPr>
        </p:nvSpPr>
        <p:spPr>
          <a:xfrm>
            <a:off x="8497905" y="6406786"/>
            <a:ext cx="188896" cy="26425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ady Office">
  <a:themeElements>
    <a:clrScheme name="Motiv sady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ady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iv sady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ady Office">
  <a:themeElements>
    <a:clrScheme name="Motiv sady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ady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iv sady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