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76" r:id="rId4"/>
    <p:sldId id="260" r:id="rId5"/>
    <p:sldId id="277" r:id="rId6"/>
    <p:sldId id="273" r:id="rId7"/>
    <p:sldId id="279" r:id="rId8"/>
    <p:sldId id="280" r:id="rId9"/>
    <p:sldId id="281" r:id="rId10"/>
    <p:sldId id="283" r:id="rId11"/>
    <p:sldId id="282" r:id="rId12"/>
    <p:sldId id="284" r:id="rId1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95418-B13D-4B12-83B4-20ECB7B384DA}" type="datetimeFigureOut">
              <a:rPr lang="cs-CZ" smtClean="0"/>
              <a:t>20. 9. 2017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4880-C25C-46B2-8C98-5DB6549860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4532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95418-B13D-4B12-83B4-20ECB7B384DA}" type="datetimeFigureOut">
              <a:rPr lang="cs-CZ" smtClean="0"/>
              <a:t>20. 9. 2017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4880-C25C-46B2-8C98-5DB6549860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41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95418-B13D-4B12-83B4-20ECB7B384DA}" type="datetimeFigureOut">
              <a:rPr lang="cs-CZ" smtClean="0"/>
              <a:t>20. 9. 2017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4880-C25C-46B2-8C98-5DB6549860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113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95418-B13D-4B12-83B4-20ECB7B384DA}" type="datetimeFigureOut">
              <a:rPr lang="cs-CZ" smtClean="0"/>
              <a:t>20. 9. 2017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4880-C25C-46B2-8C98-5DB6549860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29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95418-B13D-4B12-83B4-20ECB7B384DA}" type="datetimeFigureOut">
              <a:rPr lang="cs-CZ" smtClean="0"/>
              <a:t>20. 9. 2017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4880-C25C-46B2-8C98-5DB6549860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9834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95418-B13D-4B12-83B4-20ECB7B384DA}" type="datetimeFigureOut">
              <a:rPr lang="cs-CZ" smtClean="0"/>
              <a:t>20. 9. 2017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4880-C25C-46B2-8C98-5DB6549860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6239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95418-B13D-4B12-83B4-20ECB7B384DA}" type="datetimeFigureOut">
              <a:rPr lang="cs-CZ" smtClean="0"/>
              <a:t>20. 9. 2017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4880-C25C-46B2-8C98-5DB6549860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0656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95418-B13D-4B12-83B4-20ECB7B384DA}" type="datetimeFigureOut">
              <a:rPr lang="cs-CZ" smtClean="0"/>
              <a:t>20. 9. 2017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4880-C25C-46B2-8C98-5DB6549860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6849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95418-B13D-4B12-83B4-20ECB7B384DA}" type="datetimeFigureOut">
              <a:rPr lang="cs-CZ" smtClean="0"/>
              <a:t>20. 9. 2017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4880-C25C-46B2-8C98-5DB6549860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8426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95418-B13D-4B12-83B4-20ECB7B384DA}" type="datetimeFigureOut">
              <a:rPr lang="cs-CZ" smtClean="0"/>
              <a:t>20. 9. 2017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4880-C25C-46B2-8C98-5DB6549860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3988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95418-B13D-4B12-83B4-20ECB7B384DA}" type="datetimeFigureOut">
              <a:rPr lang="cs-CZ" smtClean="0"/>
              <a:t>20. 9. 2017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4880-C25C-46B2-8C98-5DB6549860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2475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95418-B13D-4B12-83B4-20ECB7B384DA}" type="datetimeFigureOut">
              <a:rPr lang="cs-CZ" smtClean="0"/>
              <a:t>20. 9. 2017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2B4880-C25C-46B2-8C98-5DB6549860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3090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060133" y="4820194"/>
            <a:ext cx="9785983" cy="1451610"/>
          </a:xfrm>
        </p:spPr>
        <p:txBody>
          <a:bodyPr/>
          <a:lstStyle/>
          <a:p>
            <a:r>
              <a:rPr lang="cs-CZ" dirty="0"/>
              <a:t>MUDr. Jaroslav Kratochvíl, MUDr. Eva Smržová</a:t>
            </a:r>
          </a:p>
          <a:p>
            <a:r>
              <a:rPr lang="cs-CZ" sz="2200" dirty="0"/>
              <a:t>Pracovní skupina pro LZS, Společnost urgentní medicíny a medicíny katastrof ČLS JEP</a:t>
            </a:r>
          </a:p>
          <a:p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5953125" y="1008509"/>
            <a:ext cx="496388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cs-CZ" sz="4400" b="1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Priority v letecké záchranné službě pro blízkou budoucnost</a:t>
            </a:r>
            <a:endParaRPr lang="cs-CZ" sz="4400" b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Obrázek 4" descr="legohel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5897" y="617348"/>
            <a:ext cx="5365732" cy="3641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50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1951" y="217170"/>
            <a:ext cx="6141719" cy="1047750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latin typeface="+mn-lt"/>
              </a:rPr>
              <a:t>Aktuální otázky</a:t>
            </a:r>
            <a:endParaRPr lang="cs-CZ" sz="40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61951" y="1143000"/>
            <a:ext cx="7341869" cy="57149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/>
              <a:t> </a:t>
            </a:r>
          </a:p>
          <a:p>
            <a:pPr lvl="0"/>
            <a:r>
              <a:rPr lang="cs-CZ" sz="2500" b="1" dirty="0">
                <a:solidFill>
                  <a:schemeClr val="bg2">
                    <a:lumMod val="50000"/>
                  </a:schemeClr>
                </a:solidFill>
              </a:rPr>
              <a:t>K</a:t>
            </a:r>
            <a:r>
              <a:rPr lang="cs-CZ" sz="2500" b="1" dirty="0" smtClean="0">
                <a:solidFill>
                  <a:schemeClr val="bg2">
                    <a:lumMod val="50000"/>
                  </a:schemeClr>
                </a:solidFill>
              </a:rPr>
              <a:t>do má </a:t>
            </a:r>
            <a:r>
              <a:rPr lang="cs-CZ" sz="2500" b="1" dirty="0">
                <a:solidFill>
                  <a:schemeClr val="bg2">
                    <a:lumMod val="50000"/>
                  </a:schemeClr>
                </a:solidFill>
              </a:rPr>
              <a:t>službu </a:t>
            </a:r>
            <a:r>
              <a:rPr lang="cs-CZ" sz="2500" b="1" dirty="0" smtClean="0">
                <a:solidFill>
                  <a:schemeClr val="bg2">
                    <a:lumMod val="50000"/>
                  </a:schemeClr>
                </a:solidFill>
              </a:rPr>
              <a:t>zajišťovat?</a:t>
            </a:r>
          </a:p>
          <a:p>
            <a:pPr marL="263525" indent="0">
              <a:buNone/>
            </a:pPr>
            <a:r>
              <a:rPr lang="cs-CZ" sz="2500" dirty="0" smtClean="0">
                <a:solidFill>
                  <a:schemeClr val="bg2">
                    <a:lumMod val="50000"/>
                  </a:schemeClr>
                </a:solidFill>
              </a:rPr>
              <a:t>Provozovatel(é</a:t>
            </a:r>
            <a:r>
              <a:rPr lang="cs-CZ" sz="2500" dirty="0">
                <a:solidFill>
                  <a:schemeClr val="bg2">
                    <a:lumMod val="50000"/>
                  </a:schemeClr>
                </a:solidFill>
              </a:rPr>
              <a:t>) – státní? Soukromí? Role PČR a AČR? Rozmístění stanovišť? Role krajských ZZS?</a:t>
            </a:r>
          </a:p>
          <a:p>
            <a:pPr lvl="0"/>
            <a:r>
              <a:rPr lang="cs-CZ" sz="2500" b="1" dirty="0">
                <a:solidFill>
                  <a:schemeClr val="bg2">
                    <a:lumMod val="50000"/>
                  </a:schemeClr>
                </a:solidFill>
              </a:rPr>
              <a:t>P</a:t>
            </a:r>
            <a:r>
              <a:rPr lang="cs-CZ" sz="2500" b="1" dirty="0" smtClean="0">
                <a:solidFill>
                  <a:schemeClr val="bg2">
                    <a:lumMod val="50000"/>
                  </a:schemeClr>
                </a:solidFill>
              </a:rPr>
              <a:t>rovozní doba?</a:t>
            </a:r>
          </a:p>
          <a:p>
            <a:pPr marL="263525" lvl="0" indent="0">
              <a:buNone/>
            </a:pPr>
            <a:r>
              <a:rPr lang="cs-CZ" sz="2500" dirty="0" smtClean="0">
                <a:solidFill>
                  <a:schemeClr val="bg2">
                    <a:lumMod val="50000"/>
                  </a:schemeClr>
                </a:solidFill>
              </a:rPr>
              <a:t>24H</a:t>
            </a:r>
            <a:r>
              <a:rPr lang="cs-CZ" sz="2500" dirty="0">
                <a:solidFill>
                  <a:schemeClr val="bg2">
                    <a:lumMod val="50000"/>
                  </a:schemeClr>
                </a:solidFill>
              </a:rPr>
              <a:t>? VFR den? Jinak? Na všech stanovištích stejně? Primární zásahy noční?</a:t>
            </a:r>
          </a:p>
          <a:p>
            <a:pPr lvl="0"/>
            <a:r>
              <a:rPr lang="cs-CZ" sz="2500" b="1" dirty="0" smtClean="0">
                <a:solidFill>
                  <a:schemeClr val="bg2">
                    <a:lumMod val="50000"/>
                  </a:schemeClr>
                </a:solidFill>
              </a:rPr>
              <a:t>Speciální </a:t>
            </a:r>
            <a:r>
              <a:rPr lang="cs-CZ" sz="2500" b="1" dirty="0">
                <a:solidFill>
                  <a:schemeClr val="bg2">
                    <a:lumMod val="50000"/>
                  </a:schemeClr>
                </a:solidFill>
              </a:rPr>
              <a:t>činnosti (záchrany s lanovými technikami</a:t>
            </a:r>
            <a:r>
              <a:rPr lang="cs-CZ" sz="2500" dirty="0" smtClean="0">
                <a:solidFill>
                  <a:schemeClr val="bg2">
                    <a:lumMod val="50000"/>
                  </a:schemeClr>
                </a:solidFill>
              </a:rPr>
              <a:t>)?</a:t>
            </a:r>
          </a:p>
          <a:p>
            <a:pPr marL="263525" lvl="0" indent="0">
              <a:buNone/>
            </a:pPr>
            <a:r>
              <a:rPr lang="cs-CZ" sz="2500" dirty="0" smtClean="0">
                <a:solidFill>
                  <a:schemeClr val="bg2">
                    <a:lumMod val="50000"/>
                  </a:schemeClr>
                </a:solidFill>
              </a:rPr>
              <a:t>Všude</a:t>
            </a:r>
            <a:r>
              <a:rPr lang="cs-CZ" sz="2500" dirty="0">
                <a:solidFill>
                  <a:schemeClr val="bg2">
                    <a:lumMod val="50000"/>
                  </a:schemeClr>
                </a:solidFill>
              </a:rPr>
              <a:t>? </a:t>
            </a:r>
            <a:r>
              <a:rPr lang="cs-CZ" sz="2500" dirty="0" smtClean="0">
                <a:solidFill>
                  <a:schemeClr val="bg2">
                    <a:lumMod val="50000"/>
                  </a:schemeClr>
                </a:solidFill>
              </a:rPr>
              <a:t>Jen </a:t>
            </a:r>
            <a:r>
              <a:rPr lang="cs-CZ" sz="2500" dirty="0">
                <a:solidFill>
                  <a:schemeClr val="bg2">
                    <a:lumMod val="50000"/>
                  </a:schemeClr>
                </a:solidFill>
              </a:rPr>
              <a:t>někde? </a:t>
            </a:r>
            <a:r>
              <a:rPr lang="cs-CZ" sz="2500" dirty="0" smtClean="0">
                <a:solidFill>
                  <a:schemeClr val="bg2">
                    <a:lumMod val="50000"/>
                  </a:schemeClr>
                </a:solidFill>
              </a:rPr>
              <a:t>Jednotná </a:t>
            </a:r>
            <a:r>
              <a:rPr lang="cs-CZ" sz="2500" dirty="0">
                <a:solidFill>
                  <a:schemeClr val="bg2">
                    <a:lumMod val="50000"/>
                  </a:schemeClr>
                </a:solidFill>
              </a:rPr>
              <a:t>metodika? </a:t>
            </a:r>
          </a:p>
          <a:p>
            <a:pPr lvl="0"/>
            <a:r>
              <a:rPr lang="cs-CZ" sz="2500" b="1" dirty="0" smtClean="0"/>
              <a:t>Vzdělávání </a:t>
            </a:r>
            <a:r>
              <a:rPr lang="cs-CZ" sz="2500" b="1" dirty="0"/>
              <a:t>a výcvik posádek</a:t>
            </a:r>
            <a:r>
              <a:rPr lang="cs-CZ" sz="2500" dirty="0"/>
              <a:t> – piloti, zdravotníci, spolupráce</a:t>
            </a:r>
          </a:p>
          <a:p>
            <a:pPr marL="0" indent="0">
              <a:buNone/>
            </a:pPr>
            <a:endParaRPr lang="cs-CZ" sz="4000" dirty="0" smtClean="0"/>
          </a:p>
        </p:txBody>
      </p:sp>
      <p:pic>
        <p:nvPicPr>
          <p:cNvPr id="11268" name="Picture 4" descr="http://newsimg.bbc.co.uk/media/images/45163000/jpg/_45163141_copter_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3126" y="686001"/>
            <a:ext cx="4050838" cy="2607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http://www.alfahelicopter.cz/themes/alfa/img/gallery/MP_0923_Alfa2013_Jihlav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3126" y="3703320"/>
            <a:ext cx="4050838" cy="2606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326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1951" y="217170"/>
            <a:ext cx="6141719" cy="1047750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latin typeface="+mn-lt"/>
              </a:rPr>
              <a:t>Aktuální otázky</a:t>
            </a:r>
            <a:endParaRPr lang="cs-CZ" sz="40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61951" y="1264921"/>
            <a:ext cx="11399519" cy="539877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dirty="0"/>
              <a:t> </a:t>
            </a:r>
          </a:p>
          <a:p>
            <a:pPr lvl="0"/>
            <a:r>
              <a:rPr lang="cs-CZ" sz="3900" b="1" dirty="0"/>
              <a:t>K</a:t>
            </a:r>
            <a:r>
              <a:rPr lang="cs-CZ" sz="3900" b="1" dirty="0" smtClean="0"/>
              <a:t>do má </a:t>
            </a:r>
            <a:r>
              <a:rPr lang="cs-CZ" sz="3900" b="1" dirty="0"/>
              <a:t>službu </a:t>
            </a:r>
            <a:r>
              <a:rPr lang="cs-CZ" sz="3900" b="1" dirty="0" smtClean="0"/>
              <a:t>zajišťovat?</a:t>
            </a:r>
          </a:p>
          <a:p>
            <a:pPr marL="263525" indent="0">
              <a:buNone/>
            </a:pPr>
            <a:r>
              <a:rPr lang="cs-CZ" sz="3900" dirty="0" smtClean="0"/>
              <a:t>Provozovatel(é</a:t>
            </a:r>
            <a:r>
              <a:rPr lang="cs-CZ" sz="3900" dirty="0"/>
              <a:t>) – státní? Soukromí? Role PČR a AČR? </a:t>
            </a:r>
            <a:r>
              <a:rPr lang="cs-CZ" sz="3900" dirty="0" smtClean="0"/>
              <a:t>Počet a rozmístění </a:t>
            </a:r>
            <a:r>
              <a:rPr lang="cs-CZ" sz="3900" dirty="0"/>
              <a:t>stanovišť? Role krajských ZZS?</a:t>
            </a:r>
          </a:p>
          <a:p>
            <a:pPr lvl="0"/>
            <a:r>
              <a:rPr lang="cs-CZ" sz="3900" b="1" dirty="0"/>
              <a:t>P</a:t>
            </a:r>
            <a:r>
              <a:rPr lang="cs-CZ" sz="3900" b="1" dirty="0" smtClean="0"/>
              <a:t>rovozní doba?</a:t>
            </a:r>
          </a:p>
          <a:p>
            <a:pPr marL="263525" lvl="0" indent="0">
              <a:buNone/>
            </a:pPr>
            <a:r>
              <a:rPr lang="cs-CZ" sz="3900" dirty="0" smtClean="0"/>
              <a:t>24H</a:t>
            </a:r>
            <a:r>
              <a:rPr lang="cs-CZ" sz="3900" dirty="0"/>
              <a:t>? VFR den? Jinak? Na všech stanovištích stejně? Primární zásahy noční?</a:t>
            </a:r>
          </a:p>
          <a:p>
            <a:pPr lvl="0"/>
            <a:r>
              <a:rPr lang="cs-CZ" sz="3900" b="1" dirty="0" smtClean="0"/>
              <a:t>Speciální </a:t>
            </a:r>
            <a:r>
              <a:rPr lang="cs-CZ" sz="3900" b="1" dirty="0"/>
              <a:t>činnosti (záchrany s lanovými technikami</a:t>
            </a:r>
            <a:r>
              <a:rPr lang="cs-CZ" sz="3900" dirty="0" smtClean="0"/>
              <a:t>)?</a:t>
            </a:r>
          </a:p>
          <a:p>
            <a:pPr marL="263525" lvl="0" indent="0">
              <a:buNone/>
            </a:pPr>
            <a:r>
              <a:rPr lang="cs-CZ" sz="3900" dirty="0" smtClean="0"/>
              <a:t>Všude</a:t>
            </a:r>
            <a:r>
              <a:rPr lang="cs-CZ" sz="3900" dirty="0"/>
              <a:t>? </a:t>
            </a:r>
            <a:r>
              <a:rPr lang="cs-CZ" sz="3900" dirty="0" smtClean="0"/>
              <a:t>Jen </a:t>
            </a:r>
            <a:r>
              <a:rPr lang="cs-CZ" sz="3900" dirty="0"/>
              <a:t>někde? </a:t>
            </a:r>
            <a:r>
              <a:rPr lang="cs-CZ" sz="3900" dirty="0" smtClean="0"/>
              <a:t>Jednotná </a:t>
            </a:r>
            <a:r>
              <a:rPr lang="cs-CZ" sz="3900" dirty="0"/>
              <a:t>metodika? </a:t>
            </a:r>
          </a:p>
          <a:p>
            <a:pPr lvl="0"/>
            <a:r>
              <a:rPr lang="cs-CZ" sz="3900" b="1" dirty="0" smtClean="0"/>
              <a:t>Vzdělávání </a:t>
            </a:r>
            <a:r>
              <a:rPr lang="cs-CZ" sz="3900" b="1" dirty="0"/>
              <a:t>a výcvik posádek</a:t>
            </a:r>
            <a:r>
              <a:rPr lang="cs-CZ" sz="3900" dirty="0"/>
              <a:t> – piloti, zdravotníci, spolupráce</a:t>
            </a:r>
          </a:p>
          <a:p>
            <a:pPr marL="0" indent="0">
              <a:buNone/>
            </a:pPr>
            <a:endParaRPr lang="cs-CZ" sz="3900" dirty="0" smtClean="0"/>
          </a:p>
          <a:p>
            <a:pPr marL="0" indent="0">
              <a:buNone/>
            </a:pPr>
            <a:r>
              <a:rPr lang="cs-CZ" sz="3900" dirty="0" smtClean="0"/>
              <a:t>K</a:t>
            </a:r>
            <a:r>
              <a:rPr lang="cs-CZ" sz="3900" dirty="0"/>
              <a:t> těmto otázkám se musí vyjádřit ministerstvo/a, resp. vláda ČR; </a:t>
            </a:r>
            <a:endParaRPr lang="cs-CZ" sz="3900" dirty="0" smtClean="0"/>
          </a:p>
          <a:p>
            <a:pPr marL="0" indent="0">
              <a:buNone/>
            </a:pPr>
            <a:r>
              <a:rPr lang="cs-CZ" sz="3900" dirty="0" smtClean="0"/>
              <a:t>PS </a:t>
            </a:r>
            <a:r>
              <a:rPr lang="cs-CZ" sz="3900" dirty="0"/>
              <a:t>LZS (resp. SUMMK a AZZS) připraveni odborně spolupracovat, dodat podklady pro fundované </a:t>
            </a:r>
            <a:r>
              <a:rPr lang="cs-CZ" sz="3900" dirty="0" smtClean="0"/>
              <a:t>rozhodování.</a:t>
            </a:r>
            <a:endParaRPr lang="cs-CZ" sz="3900" dirty="0"/>
          </a:p>
        </p:txBody>
      </p:sp>
    </p:spTree>
    <p:extLst>
      <p:ext uri="{BB962C8B-B14F-4D97-AF65-F5344CB8AC3E}">
        <p14:creationId xmlns:p14="http://schemas.microsoft.com/office/powerpoint/2010/main" val="65389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01090" y="2317115"/>
            <a:ext cx="7781977" cy="1603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6600" b="1" dirty="0" smtClean="0"/>
              <a:t>Děkuji za pozornost!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</p:txBody>
      </p:sp>
      <p:sp>
        <p:nvSpPr>
          <p:cNvPr id="4" name="Obdélník 3"/>
          <p:cNvSpPr/>
          <p:nvPr/>
        </p:nvSpPr>
        <p:spPr>
          <a:xfrm>
            <a:off x="7429500" y="5600700"/>
            <a:ext cx="33775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dirty="0"/>
              <a:t>kratochvilj@zzsjck.cz</a:t>
            </a:r>
          </a:p>
        </p:txBody>
      </p:sp>
    </p:spTree>
    <p:extLst>
      <p:ext uri="{BB962C8B-B14F-4D97-AF65-F5344CB8AC3E}">
        <p14:creationId xmlns:p14="http://schemas.microsoft.com/office/powerpoint/2010/main" val="205909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001211"/>
            <a:ext cx="6213534" cy="689477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Konflikt zájmů:</a:t>
            </a:r>
            <a:endParaRPr lang="cs-CZ" b="1" dirty="0"/>
          </a:p>
        </p:txBody>
      </p:sp>
      <p:pic>
        <p:nvPicPr>
          <p:cNvPr id="3074" name="Picture 2" descr="Nula, 0, Číslo, Hodnocení, Podnikání, Symbol, Iko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0851" y="1001211"/>
            <a:ext cx="5088889" cy="5271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1327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délník 10"/>
          <p:cNvSpPr/>
          <p:nvPr/>
        </p:nvSpPr>
        <p:spPr>
          <a:xfrm>
            <a:off x="6452235" y="1876425"/>
            <a:ext cx="4400550" cy="42672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Obdélník 11"/>
          <p:cNvSpPr/>
          <p:nvPr/>
        </p:nvSpPr>
        <p:spPr>
          <a:xfrm>
            <a:off x="6461760" y="1876425"/>
            <a:ext cx="4391025" cy="11811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/>
        </p:nvSpPr>
        <p:spPr>
          <a:xfrm>
            <a:off x="1268730" y="1866900"/>
            <a:ext cx="4648200" cy="42672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1268730" y="1866900"/>
            <a:ext cx="4648200" cy="11811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72742" y="1793875"/>
            <a:ext cx="4410838" cy="1325563"/>
          </a:xfrm>
        </p:spPr>
        <p:txBody>
          <a:bodyPr>
            <a:normAutofit/>
          </a:bodyPr>
          <a:lstStyle/>
          <a:p>
            <a:r>
              <a:rPr lang="cs-CZ" b="1" dirty="0" smtClean="0"/>
              <a:t>2009 – 2016</a:t>
            </a:r>
            <a:r>
              <a:rPr lang="cs-CZ" sz="4900" b="1" dirty="0" smtClean="0"/>
              <a:t/>
            </a:r>
            <a:br>
              <a:rPr lang="cs-CZ" sz="4900" b="1" dirty="0" smtClean="0"/>
            </a:br>
            <a:r>
              <a:rPr lang="cs-CZ" sz="2500" b="1" dirty="0" smtClean="0"/>
              <a:t>4 provozovatelé</a:t>
            </a:r>
            <a:endParaRPr lang="cs-CZ" sz="25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72743" y="3254375"/>
            <a:ext cx="4949952" cy="2879725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1x </a:t>
            </a:r>
            <a:r>
              <a:rPr lang="cs-CZ" b="1" dirty="0" smtClean="0">
                <a:solidFill>
                  <a:srgbClr val="0070C0"/>
                </a:solidFill>
              </a:rPr>
              <a:t>PČR</a:t>
            </a:r>
            <a:r>
              <a:rPr lang="cs-CZ" dirty="0" smtClean="0"/>
              <a:t> – Ruzyně </a:t>
            </a:r>
          </a:p>
          <a:p>
            <a:pPr marL="0" indent="0">
              <a:buNone/>
            </a:pPr>
            <a:r>
              <a:rPr lang="cs-CZ" dirty="0" smtClean="0"/>
              <a:t>1x </a:t>
            </a:r>
            <a:r>
              <a:rPr lang="cs-CZ" b="1" dirty="0" smtClean="0">
                <a:solidFill>
                  <a:srgbClr val="00B050"/>
                </a:solidFill>
              </a:rPr>
              <a:t>AČR</a:t>
            </a:r>
            <a:r>
              <a:rPr lang="cs-CZ" dirty="0" smtClean="0"/>
              <a:t> – Líně </a:t>
            </a:r>
          </a:p>
          <a:p>
            <a:pPr marL="0" indent="0">
              <a:buNone/>
            </a:pPr>
            <a:r>
              <a:rPr lang="cs-CZ" dirty="0" smtClean="0"/>
              <a:t>4x </a:t>
            </a:r>
            <a:r>
              <a:rPr lang="cs-CZ" b="1" dirty="0" smtClean="0">
                <a:solidFill>
                  <a:srgbClr val="FFC000"/>
                </a:solidFill>
              </a:rPr>
              <a:t>DSA</a:t>
            </a:r>
            <a:r>
              <a:rPr lang="cs-CZ" dirty="0" smtClean="0"/>
              <a:t> – HK, LBC, ÚL, Ostrava</a:t>
            </a:r>
          </a:p>
          <a:p>
            <a:pPr marL="0" indent="0">
              <a:buNone/>
            </a:pPr>
            <a:r>
              <a:rPr lang="cs-CZ" dirty="0" smtClean="0"/>
              <a:t>4x </a:t>
            </a:r>
            <a:r>
              <a:rPr lang="cs-CZ" b="1" dirty="0" err="1" smtClean="0">
                <a:solidFill>
                  <a:srgbClr val="C00000"/>
                </a:solidFill>
              </a:rPr>
              <a:t>Alfahelicopter</a:t>
            </a:r>
            <a:r>
              <a:rPr lang="cs-CZ" dirty="0" smtClean="0"/>
              <a:t> – Brno, 	Olomouc, Jihlava, ČB</a:t>
            </a:r>
            <a:endParaRPr lang="cs-CZ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6546723" y="1793240"/>
            <a:ext cx="317906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b="1" dirty="0" smtClean="0"/>
              <a:t>2017 - 2020?</a:t>
            </a:r>
          </a:p>
          <a:p>
            <a:r>
              <a:rPr lang="cs-CZ" sz="2400" b="1" dirty="0" smtClean="0"/>
              <a:t>5 provozovatelů (2 nově)</a:t>
            </a:r>
            <a:endParaRPr lang="cs-CZ" sz="2400" b="1" dirty="0"/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6546723" y="3269615"/>
            <a:ext cx="4306062" cy="27311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cs-CZ" dirty="0"/>
              <a:t>2</a:t>
            </a:r>
            <a:r>
              <a:rPr lang="cs-CZ" dirty="0" smtClean="0"/>
              <a:t>x </a:t>
            </a:r>
            <a:r>
              <a:rPr lang="cs-CZ" b="1" dirty="0" smtClean="0">
                <a:solidFill>
                  <a:srgbClr val="0070C0"/>
                </a:solidFill>
              </a:rPr>
              <a:t>PČR</a:t>
            </a:r>
            <a:r>
              <a:rPr lang="cs-CZ" dirty="0" smtClean="0"/>
              <a:t> – Ruzyně, Brno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cs-CZ" dirty="0"/>
              <a:t>2</a:t>
            </a:r>
            <a:r>
              <a:rPr lang="cs-CZ" dirty="0" smtClean="0"/>
              <a:t>x </a:t>
            </a:r>
            <a:r>
              <a:rPr lang="cs-CZ" b="1" dirty="0" smtClean="0">
                <a:solidFill>
                  <a:srgbClr val="00B050"/>
                </a:solidFill>
              </a:rPr>
              <a:t>AČR</a:t>
            </a:r>
            <a:r>
              <a:rPr lang="cs-CZ" dirty="0" smtClean="0"/>
              <a:t> – Líně, Bechyně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cs-CZ" dirty="0" smtClean="0"/>
              <a:t>3x </a:t>
            </a:r>
            <a:r>
              <a:rPr lang="cs-CZ" b="1" dirty="0" smtClean="0">
                <a:solidFill>
                  <a:srgbClr val="FFC000"/>
                </a:solidFill>
              </a:rPr>
              <a:t>DSA (CZ) </a:t>
            </a:r>
            <a:r>
              <a:rPr lang="cs-CZ" dirty="0" smtClean="0"/>
              <a:t>– HK, LBC, ÚL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cs-CZ" dirty="0" smtClean="0"/>
              <a:t>2x </a:t>
            </a:r>
            <a:r>
              <a:rPr lang="cs-CZ" b="1" dirty="0" smtClean="0">
                <a:solidFill>
                  <a:srgbClr val="C00000"/>
                </a:solidFill>
              </a:rPr>
              <a:t>HAT (A)</a:t>
            </a:r>
            <a:r>
              <a:rPr lang="cs-CZ" dirty="0" smtClean="0"/>
              <a:t> – Ostrava, Jihlava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cs-CZ" dirty="0" smtClean="0"/>
              <a:t>1x </a:t>
            </a:r>
            <a:r>
              <a:rPr lang="cs-CZ" b="1" dirty="0" smtClean="0">
                <a:solidFill>
                  <a:srgbClr val="FF0000"/>
                </a:solidFill>
              </a:rPr>
              <a:t>ATE (SK) </a:t>
            </a:r>
            <a:r>
              <a:rPr lang="cs-CZ" dirty="0" smtClean="0"/>
              <a:t>– Olomouc</a:t>
            </a:r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b="1" dirty="0" smtClean="0">
                <a:latin typeface="+mn-lt"/>
              </a:rPr>
              <a:t>Letecká záchranná služba v ČR</a:t>
            </a:r>
            <a:endParaRPr lang="cs-CZ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0960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9" grpId="0" animBg="1"/>
      <p:bldP spid="10" grpId="0" animBg="1"/>
      <p:bldP spid="2" grpId="0"/>
      <p:bldP spid="3" grpId="0" uiExpand="1" build="p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iki.rvp.cz/@api/deki/files/107/=800px-Czechia_-_outline_map.svg.png?size=webvi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650" y="776357"/>
            <a:ext cx="9178338" cy="5373500"/>
          </a:xfrm>
          <a:prstGeom prst="rect">
            <a:avLst/>
          </a:prstGeom>
          <a:noFill/>
          <a:effectLst>
            <a:glow>
              <a:schemeClr val="accent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ál 3"/>
          <p:cNvSpPr/>
          <p:nvPr/>
        </p:nvSpPr>
        <p:spPr>
          <a:xfrm>
            <a:off x="3446374" y="3505651"/>
            <a:ext cx="2130959" cy="2103352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vál 9"/>
          <p:cNvSpPr/>
          <p:nvPr/>
        </p:nvSpPr>
        <p:spPr>
          <a:xfrm>
            <a:off x="8428029" y="2411431"/>
            <a:ext cx="2130959" cy="2103352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Ovál 10"/>
          <p:cNvSpPr/>
          <p:nvPr/>
        </p:nvSpPr>
        <p:spPr>
          <a:xfrm>
            <a:off x="7200654" y="2820659"/>
            <a:ext cx="2130959" cy="2103352"/>
          </a:xfrm>
          <a:prstGeom prst="ellipse">
            <a:avLst/>
          </a:prstGeom>
          <a:noFill/>
          <a:ln w="3810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Ovál 11"/>
          <p:cNvSpPr/>
          <p:nvPr/>
        </p:nvSpPr>
        <p:spPr>
          <a:xfrm>
            <a:off x="6297070" y="3659081"/>
            <a:ext cx="2130959" cy="2103352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Ovál 12"/>
          <p:cNvSpPr/>
          <p:nvPr/>
        </p:nvSpPr>
        <p:spPr>
          <a:xfrm>
            <a:off x="5144837" y="3147690"/>
            <a:ext cx="2130959" cy="2103352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Ovál 13"/>
          <p:cNvSpPr/>
          <p:nvPr/>
        </p:nvSpPr>
        <p:spPr>
          <a:xfrm>
            <a:off x="5356937" y="1564369"/>
            <a:ext cx="2130959" cy="2103352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Ovál 14"/>
          <p:cNvSpPr/>
          <p:nvPr/>
        </p:nvSpPr>
        <p:spPr>
          <a:xfrm>
            <a:off x="4289860" y="607861"/>
            <a:ext cx="2130959" cy="2103352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Ovál 15"/>
          <p:cNvSpPr/>
          <p:nvPr/>
        </p:nvSpPr>
        <p:spPr>
          <a:xfrm>
            <a:off x="2985979" y="543058"/>
            <a:ext cx="2130959" cy="2103352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Ovál 16"/>
          <p:cNvSpPr/>
          <p:nvPr/>
        </p:nvSpPr>
        <p:spPr>
          <a:xfrm>
            <a:off x="2110294" y="2422214"/>
            <a:ext cx="2130959" cy="2103352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Ovál 17"/>
          <p:cNvSpPr/>
          <p:nvPr/>
        </p:nvSpPr>
        <p:spPr>
          <a:xfrm>
            <a:off x="3530135" y="1965593"/>
            <a:ext cx="2130959" cy="2103352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456701" y="3737701"/>
            <a:ext cx="1566711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cs-CZ" i="1" dirty="0" smtClean="0"/>
              <a:t>Kryštof 07 Líně</a:t>
            </a:r>
          </a:p>
          <a:p>
            <a:r>
              <a:rPr lang="cs-CZ" dirty="0" smtClean="0"/>
              <a:t>beze změn</a:t>
            </a:r>
          </a:p>
          <a:p>
            <a:r>
              <a:rPr lang="cs-CZ" dirty="0" smtClean="0"/>
              <a:t>AČR, 24hod</a:t>
            </a:r>
          </a:p>
        </p:txBody>
      </p:sp>
      <p:sp>
        <p:nvSpPr>
          <p:cNvPr id="19" name="TextovéPole 18"/>
          <p:cNvSpPr txBox="1"/>
          <p:nvPr/>
        </p:nvSpPr>
        <p:spPr>
          <a:xfrm>
            <a:off x="579169" y="5448896"/>
            <a:ext cx="3061928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cs-CZ" i="1" dirty="0" smtClean="0"/>
              <a:t>Kryštof 13 Bechyně</a:t>
            </a:r>
          </a:p>
          <a:p>
            <a:r>
              <a:rPr lang="cs-CZ" dirty="0" smtClean="0">
                <a:solidFill>
                  <a:srgbClr val="00B050"/>
                </a:solidFill>
              </a:rPr>
              <a:t>AČR</a:t>
            </a:r>
          </a:p>
          <a:p>
            <a:r>
              <a:rPr lang="cs-CZ" u="sng" dirty="0" smtClean="0"/>
              <a:t>přesun základny 35km severně</a:t>
            </a:r>
          </a:p>
          <a:p>
            <a:r>
              <a:rPr lang="cs-CZ" u="sng" dirty="0" smtClean="0"/>
              <a:t>od 7/17 24hod</a:t>
            </a:r>
          </a:p>
        </p:txBody>
      </p:sp>
      <p:sp>
        <p:nvSpPr>
          <p:cNvPr id="20" name="TextovéPole 19"/>
          <p:cNvSpPr txBox="1"/>
          <p:nvPr/>
        </p:nvSpPr>
        <p:spPr>
          <a:xfrm>
            <a:off x="4839032" y="5635115"/>
            <a:ext cx="1798313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cs-CZ" i="1" dirty="0" smtClean="0"/>
              <a:t>Kryštof 12 Jihlava</a:t>
            </a:r>
          </a:p>
          <a:p>
            <a:r>
              <a:rPr lang="cs-CZ" dirty="0" smtClean="0">
                <a:solidFill>
                  <a:srgbClr val="C00000"/>
                </a:solidFill>
              </a:rPr>
              <a:t>HAT (A)</a:t>
            </a:r>
          </a:p>
          <a:p>
            <a:r>
              <a:rPr lang="cs-CZ" dirty="0" smtClean="0"/>
              <a:t>„den“</a:t>
            </a:r>
          </a:p>
        </p:txBody>
      </p:sp>
      <p:sp>
        <p:nvSpPr>
          <p:cNvPr id="21" name="TextovéPole 20"/>
          <p:cNvSpPr txBox="1"/>
          <p:nvPr/>
        </p:nvSpPr>
        <p:spPr>
          <a:xfrm>
            <a:off x="7022524" y="5712261"/>
            <a:ext cx="1627625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cs-CZ" i="1" dirty="0" smtClean="0"/>
              <a:t>Kryštof 04 Brno</a:t>
            </a:r>
          </a:p>
          <a:p>
            <a:r>
              <a:rPr lang="cs-CZ" dirty="0" smtClean="0">
                <a:solidFill>
                  <a:srgbClr val="0070C0"/>
                </a:solidFill>
              </a:rPr>
              <a:t>PČR</a:t>
            </a:r>
          </a:p>
          <a:p>
            <a:r>
              <a:rPr lang="cs-CZ" dirty="0" smtClean="0"/>
              <a:t>24h</a:t>
            </a:r>
          </a:p>
        </p:txBody>
      </p:sp>
      <p:sp>
        <p:nvSpPr>
          <p:cNvPr id="22" name="TextovéPole 21"/>
          <p:cNvSpPr txBox="1"/>
          <p:nvPr/>
        </p:nvSpPr>
        <p:spPr>
          <a:xfrm>
            <a:off x="577624" y="367769"/>
            <a:ext cx="2450671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cs-CZ" i="1" dirty="0" smtClean="0"/>
              <a:t>Kryštof 15 Ústí n. Labem</a:t>
            </a:r>
          </a:p>
          <a:p>
            <a:r>
              <a:rPr lang="cs-CZ" dirty="0" smtClean="0"/>
              <a:t>DSA (CZ) „den“</a:t>
            </a:r>
          </a:p>
          <a:p>
            <a:r>
              <a:rPr lang="cs-CZ" dirty="0" smtClean="0"/>
              <a:t>od 5.6.2017</a:t>
            </a:r>
          </a:p>
        </p:txBody>
      </p:sp>
      <p:sp>
        <p:nvSpPr>
          <p:cNvPr id="23" name="TextovéPole 22"/>
          <p:cNvSpPr txBox="1"/>
          <p:nvPr/>
        </p:nvSpPr>
        <p:spPr>
          <a:xfrm>
            <a:off x="5817386" y="180326"/>
            <a:ext cx="1857047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cs-CZ" i="1" dirty="0" smtClean="0"/>
              <a:t>Kryštof 18 Liberec</a:t>
            </a:r>
          </a:p>
          <a:p>
            <a:r>
              <a:rPr lang="cs-CZ" dirty="0" smtClean="0"/>
              <a:t>bez změn</a:t>
            </a:r>
          </a:p>
          <a:p>
            <a:r>
              <a:rPr lang="cs-CZ" dirty="0" smtClean="0"/>
              <a:t>DSA (CZ) „den“</a:t>
            </a:r>
          </a:p>
        </p:txBody>
      </p:sp>
      <p:sp>
        <p:nvSpPr>
          <p:cNvPr id="24" name="TextovéPole 23"/>
          <p:cNvSpPr txBox="1"/>
          <p:nvPr/>
        </p:nvSpPr>
        <p:spPr>
          <a:xfrm>
            <a:off x="6887814" y="1257745"/>
            <a:ext cx="2590709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cs-CZ" i="1" dirty="0" smtClean="0"/>
              <a:t>Kryštof 06 Hradec Králové</a:t>
            </a:r>
          </a:p>
          <a:p>
            <a:r>
              <a:rPr lang="cs-CZ" dirty="0" smtClean="0"/>
              <a:t>bez změn</a:t>
            </a:r>
          </a:p>
          <a:p>
            <a:r>
              <a:rPr lang="cs-CZ" dirty="0" smtClean="0"/>
              <a:t>DSA (CZ) „den“</a:t>
            </a:r>
          </a:p>
        </p:txBody>
      </p:sp>
      <p:sp>
        <p:nvSpPr>
          <p:cNvPr id="25" name="TextovéPole 24"/>
          <p:cNvSpPr txBox="1"/>
          <p:nvPr/>
        </p:nvSpPr>
        <p:spPr>
          <a:xfrm>
            <a:off x="9814548" y="1833117"/>
            <a:ext cx="1896673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cs-CZ" i="1" dirty="0" smtClean="0"/>
              <a:t>Kryštof 05 Ostrava</a:t>
            </a:r>
          </a:p>
          <a:p>
            <a:r>
              <a:rPr lang="cs-CZ" dirty="0" smtClean="0">
                <a:solidFill>
                  <a:srgbClr val="C00000"/>
                </a:solidFill>
              </a:rPr>
              <a:t>HAT (A)</a:t>
            </a:r>
          </a:p>
          <a:p>
            <a:r>
              <a:rPr lang="cs-CZ" dirty="0" smtClean="0"/>
              <a:t>24hod</a:t>
            </a:r>
          </a:p>
        </p:txBody>
      </p:sp>
      <p:sp>
        <p:nvSpPr>
          <p:cNvPr id="26" name="TextovéPole 25"/>
          <p:cNvSpPr txBox="1"/>
          <p:nvPr/>
        </p:nvSpPr>
        <p:spPr>
          <a:xfrm>
            <a:off x="9649247" y="4839103"/>
            <a:ext cx="2031582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cs-CZ" i="1" dirty="0" smtClean="0"/>
              <a:t>Kryštof 09 Olomouc</a:t>
            </a:r>
          </a:p>
          <a:p>
            <a:r>
              <a:rPr lang="cs-CZ" dirty="0" smtClean="0">
                <a:solidFill>
                  <a:srgbClr val="FF0000"/>
                </a:solidFill>
              </a:rPr>
              <a:t>ATE (SK)</a:t>
            </a:r>
          </a:p>
          <a:p>
            <a:r>
              <a:rPr lang="cs-CZ" dirty="0" smtClean="0"/>
              <a:t>„den“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236513" y="1692715"/>
            <a:ext cx="185640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cs-CZ" i="1" dirty="0" smtClean="0"/>
              <a:t>Kryštof 01 Ruzyně</a:t>
            </a:r>
          </a:p>
          <a:p>
            <a:r>
              <a:rPr lang="cs-CZ" dirty="0" smtClean="0"/>
              <a:t>bez změn</a:t>
            </a:r>
          </a:p>
          <a:p>
            <a:r>
              <a:rPr lang="cs-CZ" dirty="0" smtClean="0"/>
              <a:t>PČR, 24h</a:t>
            </a:r>
          </a:p>
        </p:txBody>
      </p:sp>
    </p:spTree>
    <p:extLst>
      <p:ext uri="{BB962C8B-B14F-4D97-AF65-F5344CB8AC3E}">
        <p14:creationId xmlns:p14="http://schemas.microsoft.com/office/powerpoint/2010/main" val="440470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délník 12"/>
          <p:cNvSpPr/>
          <p:nvPr/>
        </p:nvSpPr>
        <p:spPr>
          <a:xfrm>
            <a:off x="9585198" y="1895475"/>
            <a:ext cx="2420112" cy="42672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Obdélník 13"/>
          <p:cNvSpPr/>
          <p:nvPr/>
        </p:nvSpPr>
        <p:spPr>
          <a:xfrm>
            <a:off x="9585198" y="1885950"/>
            <a:ext cx="2420112" cy="11811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Obdélník 10"/>
          <p:cNvSpPr/>
          <p:nvPr/>
        </p:nvSpPr>
        <p:spPr>
          <a:xfrm>
            <a:off x="5023485" y="1876425"/>
            <a:ext cx="4400550" cy="42672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Obdélník 11"/>
          <p:cNvSpPr/>
          <p:nvPr/>
        </p:nvSpPr>
        <p:spPr>
          <a:xfrm>
            <a:off x="5033010" y="1876425"/>
            <a:ext cx="4391025" cy="11811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/>
        </p:nvSpPr>
        <p:spPr>
          <a:xfrm>
            <a:off x="228600" y="1866900"/>
            <a:ext cx="4648200" cy="42672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228600" y="1866900"/>
            <a:ext cx="4648200" cy="11811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32612" y="1793875"/>
            <a:ext cx="3153537" cy="1325563"/>
          </a:xfrm>
        </p:spPr>
        <p:txBody>
          <a:bodyPr>
            <a:normAutofit fontScale="90000"/>
          </a:bodyPr>
          <a:lstStyle/>
          <a:p>
            <a:r>
              <a:rPr lang="cs-CZ" sz="4900" b="1" dirty="0" smtClean="0"/>
              <a:t>2009 – 2016</a:t>
            </a:r>
            <a:br>
              <a:rPr lang="cs-CZ" sz="4900" b="1" dirty="0" smtClean="0"/>
            </a:br>
            <a:r>
              <a:rPr lang="cs-CZ" sz="2700" b="1" dirty="0" smtClean="0"/>
              <a:t>4 provozovatelé</a:t>
            </a:r>
            <a:endParaRPr lang="cs-CZ" sz="27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32613" y="3254375"/>
            <a:ext cx="4949952" cy="2879725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1x </a:t>
            </a:r>
            <a:r>
              <a:rPr lang="cs-CZ" b="1" dirty="0" smtClean="0">
                <a:solidFill>
                  <a:srgbClr val="0070C0"/>
                </a:solidFill>
              </a:rPr>
              <a:t>PČR</a:t>
            </a:r>
            <a:r>
              <a:rPr lang="cs-CZ" dirty="0" smtClean="0"/>
              <a:t> – Ruzyně </a:t>
            </a:r>
          </a:p>
          <a:p>
            <a:pPr marL="0" indent="0">
              <a:buNone/>
            </a:pPr>
            <a:r>
              <a:rPr lang="cs-CZ" dirty="0" smtClean="0"/>
              <a:t>1x </a:t>
            </a:r>
            <a:r>
              <a:rPr lang="cs-CZ" b="1" dirty="0" smtClean="0">
                <a:solidFill>
                  <a:srgbClr val="00B050"/>
                </a:solidFill>
              </a:rPr>
              <a:t>AČR</a:t>
            </a:r>
            <a:r>
              <a:rPr lang="cs-CZ" dirty="0" smtClean="0"/>
              <a:t> – Líně </a:t>
            </a:r>
          </a:p>
          <a:p>
            <a:pPr marL="0" indent="0">
              <a:buNone/>
            </a:pPr>
            <a:r>
              <a:rPr lang="cs-CZ" dirty="0" smtClean="0"/>
              <a:t>4x </a:t>
            </a:r>
            <a:r>
              <a:rPr lang="cs-CZ" b="1" dirty="0" smtClean="0">
                <a:solidFill>
                  <a:srgbClr val="FFC000"/>
                </a:solidFill>
              </a:rPr>
              <a:t>DSA</a:t>
            </a:r>
            <a:r>
              <a:rPr lang="cs-CZ" dirty="0" smtClean="0"/>
              <a:t> – HK, LBC, ÚL, Ostrava</a:t>
            </a:r>
          </a:p>
          <a:p>
            <a:pPr marL="0" indent="0">
              <a:buNone/>
            </a:pPr>
            <a:r>
              <a:rPr lang="cs-CZ" dirty="0" smtClean="0"/>
              <a:t>4x </a:t>
            </a:r>
            <a:r>
              <a:rPr lang="cs-CZ" b="1" dirty="0" err="1" smtClean="0">
                <a:solidFill>
                  <a:srgbClr val="C00000"/>
                </a:solidFill>
              </a:rPr>
              <a:t>Alfahelicopter</a:t>
            </a:r>
            <a:r>
              <a:rPr lang="cs-CZ" dirty="0" smtClean="0"/>
              <a:t> – Brno, 	Olomouc, Jihlava, ČB</a:t>
            </a:r>
            <a:endParaRPr lang="cs-CZ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5117973" y="1793240"/>
            <a:ext cx="317906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b="1" dirty="0" smtClean="0"/>
              <a:t>2017 - 2020?</a:t>
            </a:r>
          </a:p>
          <a:p>
            <a:r>
              <a:rPr lang="cs-CZ" sz="2400" b="1" dirty="0" smtClean="0"/>
              <a:t>5 provozovatelů (2 nově)</a:t>
            </a:r>
            <a:endParaRPr lang="cs-CZ" sz="2400" b="1" dirty="0"/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5117973" y="3269615"/>
            <a:ext cx="4306062" cy="27311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cs-CZ" dirty="0"/>
              <a:t>2</a:t>
            </a:r>
            <a:r>
              <a:rPr lang="cs-CZ" dirty="0" smtClean="0"/>
              <a:t>x </a:t>
            </a:r>
            <a:r>
              <a:rPr lang="cs-CZ" b="1" dirty="0" smtClean="0">
                <a:solidFill>
                  <a:srgbClr val="0070C0"/>
                </a:solidFill>
              </a:rPr>
              <a:t>PČR</a:t>
            </a:r>
            <a:r>
              <a:rPr lang="cs-CZ" dirty="0" smtClean="0"/>
              <a:t> – Ruzyně, Brno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cs-CZ" dirty="0"/>
              <a:t>2</a:t>
            </a:r>
            <a:r>
              <a:rPr lang="cs-CZ" dirty="0" smtClean="0"/>
              <a:t>x </a:t>
            </a:r>
            <a:r>
              <a:rPr lang="cs-CZ" b="1" dirty="0" smtClean="0">
                <a:solidFill>
                  <a:srgbClr val="00B050"/>
                </a:solidFill>
              </a:rPr>
              <a:t>AČR</a:t>
            </a:r>
            <a:r>
              <a:rPr lang="cs-CZ" dirty="0" smtClean="0"/>
              <a:t> – Líně, Bechyně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cs-CZ" dirty="0" smtClean="0"/>
              <a:t>3x </a:t>
            </a:r>
            <a:r>
              <a:rPr lang="cs-CZ" b="1" dirty="0" smtClean="0">
                <a:solidFill>
                  <a:srgbClr val="FFC000"/>
                </a:solidFill>
              </a:rPr>
              <a:t>DSA (CZ) </a:t>
            </a:r>
            <a:r>
              <a:rPr lang="cs-CZ" dirty="0" smtClean="0"/>
              <a:t>– HK, LBC, ÚL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cs-CZ" dirty="0" smtClean="0"/>
              <a:t>2x </a:t>
            </a:r>
            <a:r>
              <a:rPr lang="cs-CZ" b="1" dirty="0" smtClean="0">
                <a:solidFill>
                  <a:srgbClr val="C00000"/>
                </a:solidFill>
              </a:rPr>
              <a:t>HAT (A)</a:t>
            </a:r>
            <a:r>
              <a:rPr lang="cs-CZ" dirty="0" smtClean="0"/>
              <a:t> – Ostrava, Jihlava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cs-CZ" dirty="0" smtClean="0"/>
              <a:t>1x </a:t>
            </a:r>
            <a:r>
              <a:rPr lang="cs-CZ" b="1" dirty="0" smtClean="0">
                <a:solidFill>
                  <a:srgbClr val="FF0000"/>
                </a:solidFill>
              </a:rPr>
              <a:t>ATE (SK) </a:t>
            </a:r>
            <a:r>
              <a:rPr lang="cs-CZ" dirty="0" smtClean="0"/>
              <a:t>– Olomouc</a:t>
            </a:r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b="1" dirty="0" smtClean="0">
                <a:latin typeface="+mn-lt"/>
              </a:rPr>
              <a:t>Letecká záchranná služba v ČR</a:t>
            </a:r>
            <a:endParaRPr lang="cs-CZ" b="1" dirty="0">
              <a:latin typeface="+mn-lt"/>
            </a:endParaRPr>
          </a:p>
        </p:txBody>
      </p:sp>
      <p:sp>
        <p:nvSpPr>
          <p:cNvPr id="7" name="Nadpis 1"/>
          <p:cNvSpPr txBox="1">
            <a:spLocks/>
          </p:cNvSpPr>
          <p:nvPr/>
        </p:nvSpPr>
        <p:spPr>
          <a:xfrm>
            <a:off x="9709023" y="1793240"/>
            <a:ext cx="21915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800" b="1" dirty="0" smtClean="0"/>
              <a:t>2021 - ?</a:t>
            </a:r>
          </a:p>
          <a:p>
            <a:pPr algn="ctr"/>
            <a:r>
              <a:rPr lang="cs-CZ" sz="2400" b="1" dirty="0" smtClean="0"/>
              <a:t>?</a:t>
            </a:r>
            <a:endParaRPr lang="cs-CZ" sz="2400" b="1" dirty="0"/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9916287" y="3310890"/>
            <a:ext cx="1610487" cy="27311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cs-CZ" sz="16800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23720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85826" y="295275"/>
            <a:ext cx="10182224" cy="1428750"/>
          </a:xfrm>
        </p:spPr>
        <p:txBody>
          <a:bodyPr>
            <a:normAutofit/>
          </a:bodyPr>
          <a:lstStyle/>
          <a:p>
            <a:pPr algn="ctr"/>
            <a:r>
              <a:rPr lang="cs-CZ" sz="4000" b="1" dirty="0">
                <a:latin typeface="+mn-lt"/>
              </a:rPr>
              <a:t>Hlavní priority v LZS z </a:t>
            </a:r>
            <a:r>
              <a:rPr lang="cs-CZ" sz="4000" b="1" dirty="0" smtClean="0">
                <a:latin typeface="+mn-lt"/>
              </a:rPr>
              <a:t>pohledu odborné zdravotnické veřejnosti</a:t>
            </a:r>
            <a:endParaRPr lang="cs-CZ" sz="40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19138" y="2025650"/>
            <a:ext cx="10515600" cy="4351338"/>
          </a:xfrm>
        </p:spPr>
        <p:txBody>
          <a:bodyPr>
            <a:normAutofit/>
          </a:bodyPr>
          <a:lstStyle/>
          <a:p>
            <a:pPr lvl="0" algn="ctr"/>
            <a:r>
              <a:rPr lang="cs-CZ" dirty="0" smtClean="0"/>
              <a:t>zachování </a:t>
            </a:r>
            <a:r>
              <a:rPr lang="cs-CZ" dirty="0"/>
              <a:t>kvality služby na úrovni alespoň z roku 2016</a:t>
            </a:r>
          </a:p>
          <a:p>
            <a:pPr lvl="0" algn="ctr"/>
            <a:r>
              <a:rPr lang="cs-CZ" dirty="0"/>
              <a:t>sledování a řízení kvality, systematizace – organizační a řídící role MZ</a:t>
            </a:r>
          </a:p>
          <a:p>
            <a:pPr lvl="0" algn="ctr"/>
            <a:r>
              <a:rPr lang="cs-CZ" dirty="0"/>
              <a:t>stabilita a předvídatelnost, zajištění hladké návaznosti služby i po skončení stávajících kontraktů s provozovateli po roce 2020</a:t>
            </a:r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b="1" dirty="0" smtClean="0"/>
              <a:t>Cíl</a:t>
            </a:r>
            <a:r>
              <a:rPr lang="cs-CZ" b="1" dirty="0"/>
              <a:t>: </a:t>
            </a:r>
            <a:r>
              <a:rPr lang="cs-CZ" dirty="0"/>
              <a:t>racionalizace, zvýšení efektivity, kvality a bezpečnosti </a:t>
            </a:r>
            <a:r>
              <a:rPr lang="cs-CZ" dirty="0" smtClean="0"/>
              <a:t>služby</a:t>
            </a:r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sz="2600" i="1" dirty="0" smtClean="0"/>
              <a:t>PS </a:t>
            </a:r>
            <a:r>
              <a:rPr lang="cs-CZ" sz="2600" i="1" dirty="0"/>
              <a:t>pro LZS </a:t>
            </a:r>
            <a:r>
              <a:rPr lang="cs-CZ" sz="2600" i="1" dirty="0" smtClean="0"/>
              <a:t>při SUMMK </a:t>
            </a:r>
            <a:r>
              <a:rPr lang="cs-CZ" sz="2600" i="1" dirty="0"/>
              <a:t>deklaruje připravenost ke spolupráci se všemi zainteresovanými autoritami v odborných tématech.</a:t>
            </a:r>
          </a:p>
          <a:p>
            <a:pPr algn="ctr"/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1408245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1951" y="217170"/>
            <a:ext cx="6141719" cy="1047750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latin typeface="+mn-lt"/>
              </a:rPr>
              <a:t>Aktuální otázky</a:t>
            </a:r>
            <a:endParaRPr lang="cs-CZ" sz="40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61951" y="1143000"/>
            <a:ext cx="7341869" cy="57149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/>
              <a:t> </a:t>
            </a:r>
          </a:p>
          <a:p>
            <a:pPr lvl="0"/>
            <a:r>
              <a:rPr lang="cs-CZ" sz="2500" b="1" dirty="0"/>
              <a:t>K</a:t>
            </a:r>
            <a:r>
              <a:rPr lang="cs-CZ" sz="2500" b="1" dirty="0" smtClean="0"/>
              <a:t>do má </a:t>
            </a:r>
            <a:r>
              <a:rPr lang="cs-CZ" sz="2500" b="1" dirty="0"/>
              <a:t>službu </a:t>
            </a:r>
            <a:r>
              <a:rPr lang="cs-CZ" sz="2500" b="1" dirty="0" smtClean="0"/>
              <a:t>zajišťovat?</a:t>
            </a:r>
          </a:p>
          <a:p>
            <a:pPr marL="263525" indent="0">
              <a:buNone/>
            </a:pPr>
            <a:r>
              <a:rPr lang="cs-CZ" sz="2500" dirty="0" smtClean="0"/>
              <a:t>Provozovatel(é</a:t>
            </a:r>
            <a:r>
              <a:rPr lang="cs-CZ" sz="2500" dirty="0"/>
              <a:t>) – státní? Soukromí? Role PČR a AČR? </a:t>
            </a:r>
            <a:r>
              <a:rPr lang="cs-CZ" sz="2500" dirty="0" smtClean="0"/>
              <a:t>Počet a rozmístění </a:t>
            </a:r>
            <a:r>
              <a:rPr lang="cs-CZ" sz="2500" dirty="0"/>
              <a:t>stanovišť? Role </a:t>
            </a:r>
            <a:r>
              <a:rPr lang="cs-CZ" sz="2500" dirty="0" smtClean="0"/>
              <a:t>krajů a krajských </a:t>
            </a:r>
            <a:r>
              <a:rPr lang="cs-CZ" sz="2500" dirty="0"/>
              <a:t>ZZS</a:t>
            </a:r>
            <a:r>
              <a:rPr lang="cs-CZ" sz="2500" dirty="0" smtClean="0"/>
              <a:t>?</a:t>
            </a:r>
            <a:endParaRPr lang="cs-CZ" sz="2500" dirty="0"/>
          </a:p>
        </p:txBody>
      </p:sp>
      <p:pic>
        <p:nvPicPr>
          <p:cNvPr id="17" name="Obrázek 16" descr="W-3A_Sokół.JPG"/>
          <p:cNvPicPr>
            <a:picLocks noChangeAspect="1"/>
          </p:cNvPicPr>
          <p:nvPr/>
        </p:nvPicPr>
        <p:blipFill rotWithShape="1">
          <a:blip r:embed="rId2" cstate="print"/>
          <a:srcRect l="5496" r="11674"/>
          <a:stretch/>
        </p:blipFill>
        <p:spPr>
          <a:xfrm>
            <a:off x="9319719" y="994878"/>
            <a:ext cx="2811474" cy="1955931"/>
          </a:xfrm>
          <a:prstGeom prst="rect">
            <a:avLst/>
          </a:prstGeom>
        </p:spPr>
      </p:pic>
      <p:pic>
        <p:nvPicPr>
          <p:cNvPr id="16" name="Picture 3" descr="letecka-zachranna-sluzba-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24352" y="149879"/>
            <a:ext cx="2310544" cy="1732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" name="Skupina 18"/>
          <p:cNvGrpSpPr/>
          <p:nvPr/>
        </p:nvGrpSpPr>
        <p:grpSpPr>
          <a:xfrm>
            <a:off x="7703820" y="2815274"/>
            <a:ext cx="3507588" cy="2253219"/>
            <a:chOff x="1380650" y="543058"/>
            <a:chExt cx="9178338" cy="5730766"/>
          </a:xfrm>
        </p:grpSpPr>
        <p:grpSp>
          <p:nvGrpSpPr>
            <p:cNvPr id="20" name="Skupina 19"/>
            <p:cNvGrpSpPr/>
            <p:nvPr/>
          </p:nvGrpSpPr>
          <p:grpSpPr>
            <a:xfrm>
              <a:off x="1380650" y="543058"/>
              <a:ext cx="9178338" cy="5606799"/>
              <a:chOff x="1380650" y="543058"/>
              <a:chExt cx="9178338" cy="5606799"/>
            </a:xfrm>
          </p:grpSpPr>
          <p:pic>
            <p:nvPicPr>
              <p:cNvPr id="27" name="Picture 2" descr="http://wiki.rvp.cz/@api/deki/files/107/=800px-Czechia_-_outline_map.svg.png?size=webview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80650" y="776357"/>
                <a:ext cx="9178338" cy="5373500"/>
              </a:xfrm>
              <a:prstGeom prst="rect">
                <a:avLst/>
              </a:prstGeom>
              <a:noFill/>
              <a:effectLst>
                <a:glow>
                  <a:schemeClr val="accent1"/>
                </a:glo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8" name="Ovál 27"/>
              <p:cNvSpPr/>
              <p:nvPr/>
            </p:nvSpPr>
            <p:spPr>
              <a:xfrm>
                <a:off x="3446374" y="3505651"/>
                <a:ext cx="2130959" cy="2103352"/>
              </a:xfrm>
              <a:prstGeom prst="ellipse">
                <a:avLst/>
              </a:prstGeom>
              <a:noFill/>
              <a:ln w="381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29" name="Ovál 28"/>
              <p:cNvSpPr/>
              <p:nvPr/>
            </p:nvSpPr>
            <p:spPr>
              <a:xfrm>
                <a:off x="8428029" y="2411431"/>
                <a:ext cx="2130959" cy="2103352"/>
              </a:xfrm>
              <a:prstGeom prst="ellipse">
                <a:avLst/>
              </a:prstGeom>
              <a:no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30" name="Ovál 29"/>
              <p:cNvSpPr/>
              <p:nvPr/>
            </p:nvSpPr>
            <p:spPr>
              <a:xfrm>
                <a:off x="7200654" y="2820659"/>
                <a:ext cx="2130959" cy="2103352"/>
              </a:xfrm>
              <a:prstGeom prst="ellipse">
                <a:avLst/>
              </a:prstGeom>
              <a:noFill/>
              <a:ln w="38100">
                <a:solidFill>
                  <a:srgbClr val="FF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31" name="Ovál 30"/>
              <p:cNvSpPr/>
              <p:nvPr/>
            </p:nvSpPr>
            <p:spPr>
              <a:xfrm>
                <a:off x="6297070" y="3659081"/>
                <a:ext cx="2130959" cy="2103352"/>
              </a:xfrm>
              <a:prstGeom prst="ellipse">
                <a:avLst/>
              </a:pr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32" name="Ovál 31"/>
              <p:cNvSpPr/>
              <p:nvPr/>
            </p:nvSpPr>
            <p:spPr>
              <a:xfrm>
                <a:off x="5144837" y="3147690"/>
                <a:ext cx="2130959" cy="2103352"/>
              </a:xfrm>
              <a:prstGeom prst="ellipse">
                <a:avLst/>
              </a:prstGeom>
              <a:no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33" name="Ovál 32"/>
              <p:cNvSpPr/>
              <p:nvPr/>
            </p:nvSpPr>
            <p:spPr>
              <a:xfrm>
                <a:off x="5356937" y="1564369"/>
                <a:ext cx="2130959" cy="2103352"/>
              </a:xfrm>
              <a:prstGeom prst="ellipse">
                <a:avLst/>
              </a:prstGeom>
              <a:noFill/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34" name="Ovál 33"/>
              <p:cNvSpPr/>
              <p:nvPr/>
            </p:nvSpPr>
            <p:spPr>
              <a:xfrm>
                <a:off x="4289860" y="607861"/>
                <a:ext cx="2130959" cy="2103352"/>
              </a:xfrm>
              <a:prstGeom prst="ellipse">
                <a:avLst/>
              </a:prstGeom>
              <a:noFill/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35" name="Ovál 34"/>
              <p:cNvSpPr/>
              <p:nvPr/>
            </p:nvSpPr>
            <p:spPr>
              <a:xfrm>
                <a:off x="2985979" y="543058"/>
                <a:ext cx="2130959" cy="2103352"/>
              </a:xfrm>
              <a:prstGeom prst="ellipse">
                <a:avLst/>
              </a:prstGeom>
              <a:noFill/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36" name="Ovál 35"/>
              <p:cNvSpPr/>
              <p:nvPr/>
            </p:nvSpPr>
            <p:spPr>
              <a:xfrm>
                <a:off x="2110294" y="2422214"/>
                <a:ext cx="2130959" cy="2103352"/>
              </a:xfrm>
              <a:prstGeom prst="ellipse">
                <a:avLst/>
              </a:prstGeom>
              <a:noFill/>
              <a:ln w="381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37" name="Ovál 36"/>
              <p:cNvSpPr/>
              <p:nvPr/>
            </p:nvSpPr>
            <p:spPr>
              <a:xfrm>
                <a:off x="3530135" y="1965593"/>
                <a:ext cx="2130959" cy="2103352"/>
              </a:xfrm>
              <a:prstGeom prst="ellipse">
                <a:avLst/>
              </a:pr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  <p:sp>
          <p:nvSpPr>
            <p:cNvPr id="21" name="Obdélník 20"/>
            <p:cNvSpPr/>
            <p:nvPr/>
          </p:nvSpPr>
          <p:spPr>
            <a:xfrm>
              <a:off x="8915400" y="1440180"/>
              <a:ext cx="594360" cy="5254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2" name="Obdélník 21"/>
            <p:cNvSpPr/>
            <p:nvPr/>
          </p:nvSpPr>
          <p:spPr>
            <a:xfrm>
              <a:off x="9067800" y="1592580"/>
              <a:ext cx="594360" cy="5254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3" name="Obdélník 22"/>
            <p:cNvSpPr/>
            <p:nvPr/>
          </p:nvSpPr>
          <p:spPr>
            <a:xfrm>
              <a:off x="9331613" y="5508090"/>
              <a:ext cx="594360" cy="5254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4" name="Obdélník 23"/>
            <p:cNvSpPr/>
            <p:nvPr/>
          </p:nvSpPr>
          <p:spPr>
            <a:xfrm>
              <a:off x="5826459" y="5748411"/>
              <a:ext cx="594360" cy="5254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5" name="Obdélník 24"/>
            <p:cNvSpPr/>
            <p:nvPr/>
          </p:nvSpPr>
          <p:spPr>
            <a:xfrm>
              <a:off x="1886135" y="1177473"/>
              <a:ext cx="594360" cy="5254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6" name="Obdélník 25"/>
            <p:cNvSpPr/>
            <p:nvPr/>
          </p:nvSpPr>
          <p:spPr>
            <a:xfrm>
              <a:off x="1688290" y="5485704"/>
              <a:ext cx="1409240" cy="5254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pic>
        <p:nvPicPr>
          <p:cNvPr id="18" name="Obrázek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9969" y="4909786"/>
            <a:ext cx="2498623" cy="1873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2522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1951" y="217170"/>
            <a:ext cx="6141719" cy="1047750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latin typeface="+mn-lt"/>
              </a:rPr>
              <a:t>Aktuální otázky</a:t>
            </a:r>
            <a:endParaRPr lang="cs-CZ" sz="40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61951" y="1143001"/>
            <a:ext cx="7341869" cy="55092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/>
              <a:t> </a:t>
            </a:r>
          </a:p>
          <a:p>
            <a:pPr lvl="0"/>
            <a:r>
              <a:rPr lang="cs-CZ" sz="2500" b="1" dirty="0">
                <a:solidFill>
                  <a:schemeClr val="bg2">
                    <a:lumMod val="50000"/>
                  </a:schemeClr>
                </a:solidFill>
              </a:rPr>
              <a:t>K</a:t>
            </a:r>
            <a:r>
              <a:rPr lang="cs-CZ" sz="2500" b="1" dirty="0" smtClean="0">
                <a:solidFill>
                  <a:schemeClr val="bg2">
                    <a:lumMod val="50000"/>
                  </a:schemeClr>
                </a:solidFill>
              </a:rPr>
              <a:t>do má </a:t>
            </a:r>
            <a:r>
              <a:rPr lang="cs-CZ" sz="2500" b="1" dirty="0">
                <a:solidFill>
                  <a:schemeClr val="bg2">
                    <a:lumMod val="50000"/>
                  </a:schemeClr>
                </a:solidFill>
              </a:rPr>
              <a:t>službu </a:t>
            </a:r>
            <a:r>
              <a:rPr lang="cs-CZ" sz="2500" b="1" dirty="0" smtClean="0">
                <a:solidFill>
                  <a:schemeClr val="bg2">
                    <a:lumMod val="50000"/>
                  </a:schemeClr>
                </a:solidFill>
              </a:rPr>
              <a:t>zajišťovat?</a:t>
            </a:r>
          </a:p>
          <a:p>
            <a:pPr marL="263525" indent="0">
              <a:buNone/>
            </a:pPr>
            <a:r>
              <a:rPr lang="cs-CZ" sz="2500" dirty="0" smtClean="0">
                <a:solidFill>
                  <a:schemeClr val="bg2">
                    <a:lumMod val="50000"/>
                  </a:schemeClr>
                </a:solidFill>
              </a:rPr>
              <a:t>Provozovatel(é</a:t>
            </a:r>
            <a:r>
              <a:rPr lang="cs-CZ" sz="2500" dirty="0">
                <a:solidFill>
                  <a:schemeClr val="bg2">
                    <a:lumMod val="50000"/>
                  </a:schemeClr>
                </a:solidFill>
              </a:rPr>
              <a:t>) – státní? Soukromí? Role PČR a AČR? Rozmístění stanovišť? Role krajských ZZS?</a:t>
            </a:r>
          </a:p>
          <a:p>
            <a:pPr lvl="0"/>
            <a:r>
              <a:rPr lang="cs-CZ" sz="2500" b="1" dirty="0"/>
              <a:t>P</a:t>
            </a:r>
            <a:r>
              <a:rPr lang="cs-CZ" sz="2500" b="1" dirty="0" smtClean="0"/>
              <a:t>rovozní doba?</a:t>
            </a:r>
          </a:p>
          <a:p>
            <a:pPr marL="263525" lvl="0" indent="0">
              <a:buNone/>
            </a:pPr>
            <a:r>
              <a:rPr lang="cs-CZ" sz="2500" dirty="0" smtClean="0"/>
              <a:t>24H</a:t>
            </a:r>
            <a:r>
              <a:rPr lang="cs-CZ" sz="2500" dirty="0"/>
              <a:t>? VFR den? Jinak? </a:t>
            </a:r>
            <a:endParaRPr lang="cs-CZ" sz="2500" dirty="0" smtClean="0"/>
          </a:p>
          <a:p>
            <a:pPr marL="263525" lvl="0" indent="0">
              <a:buNone/>
            </a:pPr>
            <a:r>
              <a:rPr lang="cs-CZ" sz="2500" dirty="0" smtClean="0"/>
              <a:t>Na </a:t>
            </a:r>
            <a:r>
              <a:rPr lang="cs-CZ" sz="2500" dirty="0"/>
              <a:t>všech stanovištích stejně? </a:t>
            </a:r>
            <a:r>
              <a:rPr lang="cs-CZ" sz="2500" dirty="0" smtClean="0"/>
              <a:t>Využití „nočních“ posádek - primární zásahy?</a:t>
            </a:r>
            <a:endParaRPr lang="cs-CZ" sz="2500" dirty="0"/>
          </a:p>
        </p:txBody>
      </p:sp>
      <p:pic>
        <p:nvPicPr>
          <p:cNvPr id="38" name="Picture 2" descr="http://www.alfahelicopter.cz/files/d475431432a27ba415ef7d89bab2e7a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212" y="3727240"/>
            <a:ext cx="3738866" cy="2104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Vrtulník, Vojenské, Slunce, Západ Slunce, Siluet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212" y="848742"/>
            <a:ext cx="3698875" cy="2639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5227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1951" y="217170"/>
            <a:ext cx="6141719" cy="1047750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latin typeface="+mn-lt"/>
              </a:rPr>
              <a:t>Aktuální otázky</a:t>
            </a:r>
            <a:endParaRPr lang="cs-CZ" sz="40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61951" y="1143000"/>
            <a:ext cx="7341869" cy="57149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/>
              <a:t> </a:t>
            </a:r>
          </a:p>
          <a:p>
            <a:pPr lvl="0"/>
            <a:r>
              <a:rPr lang="cs-CZ" sz="2500" b="1" dirty="0">
                <a:solidFill>
                  <a:schemeClr val="bg2">
                    <a:lumMod val="50000"/>
                  </a:schemeClr>
                </a:solidFill>
              </a:rPr>
              <a:t>K</a:t>
            </a:r>
            <a:r>
              <a:rPr lang="cs-CZ" sz="2500" b="1" dirty="0" smtClean="0">
                <a:solidFill>
                  <a:schemeClr val="bg2">
                    <a:lumMod val="50000"/>
                  </a:schemeClr>
                </a:solidFill>
              </a:rPr>
              <a:t>do má </a:t>
            </a:r>
            <a:r>
              <a:rPr lang="cs-CZ" sz="2500" b="1" dirty="0">
                <a:solidFill>
                  <a:schemeClr val="bg2">
                    <a:lumMod val="50000"/>
                  </a:schemeClr>
                </a:solidFill>
              </a:rPr>
              <a:t>službu </a:t>
            </a:r>
            <a:r>
              <a:rPr lang="cs-CZ" sz="2500" b="1" dirty="0" smtClean="0">
                <a:solidFill>
                  <a:schemeClr val="bg2">
                    <a:lumMod val="50000"/>
                  </a:schemeClr>
                </a:solidFill>
              </a:rPr>
              <a:t>zajišťovat?</a:t>
            </a:r>
          </a:p>
          <a:p>
            <a:pPr marL="263525" indent="0">
              <a:buNone/>
            </a:pPr>
            <a:r>
              <a:rPr lang="cs-CZ" sz="2500" dirty="0" smtClean="0">
                <a:solidFill>
                  <a:schemeClr val="bg2">
                    <a:lumMod val="50000"/>
                  </a:schemeClr>
                </a:solidFill>
              </a:rPr>
              <a:t>Provozovatel(é</a:t>
            </a:r>
            <a:r>
              <a:rPr lang="cs-CZ" sz="2500" dirty="0">
                <a:solidFill>
                  <a:schemeClr val="bg2">
                    <a:lumMod val="50000"/>
                  </a:schemeClr>
                </a:solidFill>
              </a:rPr>
              <a:t>) – státní? Soukromí? Role PČR a AČR? Rozmístění stanovišť? Role krajských ZZS?</a:t>
            </a:r>
          </a:p>
          <a:p>
            <a:pPr lvl="0"/>
            <a:r>
              <a:rPr lang="cs-CZ" sz="2500" b="1" dirty="0">
                <a:solidFill>
                  <a:schemeClr val="bg2">
                    <a:lumMod val="50000"/>
                  </a:schemeClr>
                </a:solidFill>
              </a:rPr>
              <a:t>P</a:t>
            </a:r>
            <a:r>
              <a:rPr lang="cs-CZ" sz="2500" b="1" dirty="0" smtClean="0">
                <a:solidFill>
                  <a:schemeClr val="bg2">
                    <a:lumMod val="50000"/>
                  </a:schemeClr>
                </a:solidFill>
              </a:rPr>
              <a:t>rovozní doba?</a:t>
            </a:r>
          </a:p>
          <a:p>
            <a:pPr marL="263525" lvl="0" indent="0">
              <a:buNone/>
            </a:pPr>
            <a:r>
              <a:rPr lang="cs-CZ" sz="2500" dirty="0" smtClean="0">
                <a:solidFill>
                  <a:schemeClr val="bg2">
                    <a:lumMod val="50000"/>
                  </a:schemeClr>
                </a:solidFill>
              </a:rPr>
              <a:t>24H</a:t>
            </a:r>
            <a:r>
              <a:rPr lang="cs-CZ" sz="2500" dirty="0">
                <a:solidFill>
                  <a:schemeClr val="bg2">
                    <a:lumMod val="50000"/>
                  </a:schemeClr>
                </a:solidFill>
              </a:rPr>
              <a:t>? VFR den? Jinak? Na všech stanovištích stejně? Primární zásahy noční?</a:t>
            </a:r>
          </a:p>
          <a:p>
            <a:pPr lvl="0"/>
            <a:r>
              <a:rPr lang="cs-CZ" sz="2500" b="1" dirty="0" smtClean="0"/>
              <a:t>Speciální </a:t>
            </a:r>
            <a:r>
              <a:rPr lang="cs-CZ" sz="2500" b="1" dirty="0"/>
              <a:t>činnosti (záchrany s lanovými technikami</a:t>
            </a:r>
            <a:r>
              <a:rPr lang="cs-CZ" sz="2500" dirty="0" smtClean="0"/>
              <a:t>)?</a:t>
            </a:r>
          </a:p>
          <a:p>
            <a:pPr marL="263525" lvl="0" indent="0">
              <a:buNone/>
            </a:pPr>
            <a:r>
              <a:rPr lang="cs-CZ" sz="2500" dirty="0" smtClean="0"/>
              <a:t>Všude</a:t>
            </a:r>
            <a:r>
              <a:rPr lang="cs-CZ" sz="2500" dirty="0"/>
              <a:t>? </a:t>
            </a:r>
            <a:r>
              <a:rPr lang="cs-CZ" sz="2500" dirty="0" smtClean="0"/>
              <a:t>Jen </a:t>
            </a:r>
            <a:r>
              <a:rPr lang="cs-CZ" sz="2500" dirty="0"/>
              <a:t>někde? </a:t>
            </a:r>
            <a:r>
              <a:rPr lang="cs-CZ" sz="2500" dirty="0" smtClean="0"/>
              <a:t>Jednotná </a:t>
            </a:r>
            <a:r>
              <a:rPr lang="cs-CZ" sz="2500" dirty="0"/>
              <a:t>metodika? </a:t>
            </a:r>
          </a:p>
        </p:txBody>
      </p:sp>
      <p:pic>
        <p:nvPicPr>
          <p:cNvPr id="38" name="Zástupný symbol pro obsah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700" y="411480"/>
            <a:ext cx="3983991" cy="2987993"/>
          </a:xfrm>
          <a:prstGeom prst="rect">
            <a:avLst/>
          </a:prstGeom>
        </p:spPr>
      </p:pic>
      <p:pic>
        <p:nvPicPr>
          <p:cNvPr id="5122" name="Picture 2" descr="http://www.dsa.cz/foto/stroje/EC135T2/EC%20135T2_z%C3%A1chrana%20z%20lanovky_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4700" y="3704429"/>
            <a:ext cx="4008308" cy="2673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0322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1359</TotalTime>
  <Words>374</Words>
  <Application>Microsoft Office PowerPoint</Application>
  <PresentationFormat>Širokoúhlá obrazovka</PresentationFormat>
  <Paragraphs>118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Motiv Office</vt:lpstr>
      <vt:lpstr>Prezentace aplikace PowerPoint</vt:lpstr>
      <vt:lpstr>Konflikt zájmů:</vt:lpstr>
      <vt:lpstr>2009 – 2016 4 provozovatelé</vt:lpstr>
      <vt:lpstr>Prezentace aplikace PowerPoint</vt:lpstr>
      <vt:lpstr>2009 – 2016 4 provozovatelé</vt:lpstr>
      <vt:lpstr>Hlavní priority v LZS z pohledu odborné zdravotnické veřejnosti</vt:lpstr>
      <vt:lpstr>Aktuální otázky</vt:lpstr>
      <vt:lpstr>Aktuální otázky</vt:lpstr>
      <vt:lpstr>Aktuální otázky</vt:lpstr>
      <vt:lpstr>Aktuální otázky</vt:lpstr>
      <vt:lpstr>Aktuální otázky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Kratochvíl Jaroslav</dc:creator>
  <cp:lastModifiedBy>KohoutovaR</cp:lastModifiedBy>
  <cp:revision>38</cp:revision>
  <dcterms:created xsi:type="dcterms:W3CDTF">2017-05-24T06:37:55Z</dcterms:created>
  <dcterms:modified xsi:type="dcterms:W3CDTF">2017-09-20T09:20:20Z</dcterms:modified>
</cp:coreProperties>
</file>