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0.xml" ContentType="application/vnd.openxmlformats-officedocument.themeOverr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16.xml" ContentType="application/vnd.openxmlformats-officedocument.themeOverr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7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8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11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12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3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14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5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9.xml" ContentType="application/vnd.openxmlformats-officedocument.drawingml.chart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20.xml" ContentType="application/vnd.openxmlformats-officedocument.drawingml.chart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2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21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22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2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5122" r:id="rId2"/>
    <p:sldId id="5241" r:id="rId3"/>
    <p:sldId id="5060" r:id="rId4"/>
    <p:sldId id="5242" r:id="rId5"/>
    <p:sldId id="5243" r:id="rId6"/>
    <p:sldId id="5102" r:id="rId7"/>
    <p:sldId id="5104" r:id="rId8"/>
    <p:sldId id="5011" r:id="rId9"/>
    <p:sldId id="278" r:id="rId10"/>
    <p:sldId id="5117" r:id="rId11"/>
    <p:sldId id="259" r:id="rId12"/>
    <p:sldId id="5150" r:id="rId13"/>
    <p:sldId id="5129" r:id="rId14"/>
    <p:sldId id="5118" r:id="rId15"/>
    <p:sldId id="5067" r:id="rId16"/>
    <p:sldId id="5245" r:id="rId17"/>
    <p:sldId id="5219" r:id="rId18"/>
    <p:sldId id="5237" r:id="rId19"/>
    <p:sldId id="5143" r:id="rId20"/>
    <p:sldId id="5238" r:id="rId21"/>
    <p:sldId id="1054" r:id="rId22"/>
    <p:sldId id="4994" r:id="rId23"/>
    <p:sldId id="5105" r:id="rId24"/>
    <p:sldId id="5106" r:id="rId25"/>
    <p:sldId id="5030" r:id="rId26"/>
    <p:sldId id="5244" r:id="rId27"/>
    <p:sldId id="5076" r:id="rId28"/>
    <p:sldId id="5239" r:id="rId29"/>
    <p:sldId id="5216" r:id="rId30"/>
    <p:sldId id="5097" r:id="rId31"/>
    <p:sldId id="5086" r:id="rId32"/>
    <p:sldId id="5098" r:id="rId33"/>
    <p:sldId id="5240" r:id="rId34"/>
    <p:sldId id="5217" r:id="rId35"/>
    <p:sldId id="5036" r:id="rId36"/>
    <p:sldId id="5093" r:id="rId37"/>
  </p:sldIdLst>
  <p:sldSz cx="12192000" cy="6858000"/>
  <p:notesSz cx="6858000" cy="9144000"/>
  <p:custDataLst>
    <p:tags r:id="rId4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853A"/>
    <a:srgbClr val="00968E"/>
    <a:srgbClr val="EC5575"/>
    <a:srgbClr val="EB5575"/>
    <a:srgbClr val="2C2F79"/>
    <a:srgbClr val="DA2B46"/>
    <a:srgbClr val="004E8F"/>
    <a:srgbClr val="0E0EFF"/>
    <a:srgbClr val="808080"/>
    <a:srgbClr val="93A8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7" autoAdjust="0"/>
    <p:restoredTop sz="89523" autoAdjust="0"/>
  </p:normalViewPr>
  <p:slideViewPr>
    <p:cSldViewPr snapToGrid="0">
      <p:cViewPr varScale="1">
        <p:scale>
          <a:sx n="73" d="100"/>
          <a:sy n="73" d="100"/>
        </p:scale>
        <p:origin x="85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128" d="100"/>
          <a:sy n="128" d="100"/>
        </p:scale>
        <p:origin x="3752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176151761517614"/>
          <c:y val="6.4308681672025719E-2"/>
          <c:w val="0.82926829268292679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339966"/>
              </a:solidFill>
              <a:prstDash val="solid"/>
            </a:ln>
          </c:spPr>
          <c:marker>
            <c:symbol val="none"/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Sheet1!$B$2:$AG$2</c:f>
              <c:numCache>
                <c:formatCode>General</c:formatCode>
                <c:ptCount val="32"/>
                <c:pt idx="0">
                  <c:v>1077.292299</c:v>
                </c:pt>
                <c:pt idx="1">
                  <c:v>1150.3119999999999</c:v>
                </c:pt>
                <c:pt idx="2">
                  <c:v>1222.566</c:v>
                </c:pt>
                <c:pt idx="3">
                  <c:v>1300.8820000000001</c:v>
                </c:pt>
                <c:pt idx="4">
                  <c:v>1388.039</c:v>
                </c:pt>
                <c:pt idx="5">
                  <c:v>1472.7280000000001</c:v>
                </c:pt>
                <c:pt idx="6">
                  <c:v>1571.9380000000001</c:v>
                </c:pt>
                <c:pt idx="7">
                  <c:v>1666.3720000000001</c:v>
                </c:pt>
                <c:pt idx="8">
                  <c:v>1762.127</c:v>
                </c:pt>
                <c:pt idx="9">
                  <c:v>1860.9939999999999</c:v>
                </c:pt>
                <c:pt idx="10">
                  <c:v>1957.624</c:v>
                </c:pt>
                <c:pt idx="11">
                  <c:v>2067.4789999999998</c:v>
                </c:pt>
                <c:pt idx="12">
                  <c:v>2175.6979999999999</c:v>
                </c:pt>
                <c:pt idx="13">
                  <c:v>2287.5219999999999</c:v>
                </c:pt>
                <c:pt idx="14">
                  <c:v>2404.7310000000002</c:v>
                </c:pt>
                <c:pt idx="15">
                  <c:v>2520.3989999999999</c:v>
                </c:pt>
                <c:pt idx="16">
                  <c:v>2631.4340000000002</c:v>
                </c:pt>
                <c:pt idx="17">
                  <c:v>2748.5279999999998</c:v>
                </c:pt>
                <c:pt idx="18">
                  <c:v>2848.9430000000002</c:v>
                </c:pt>
                <c:pt idx="19">
                  <c:v>2960.0459999999998</c:v>
                </c:pt>
                <c:pt idx="20">
                  <c:v>3091.9690000000001</c:v>
                </c:pt>
                <c:pt idx="21">
                  <c:v>3230.59537</c:v>
                </c:pt>
                <c:pt idx="22">
                  <c:v>3358.6296900000002</c:v>
                </c:pt>
                <c:pt idx="23">
                  <c:v>3493.5478699999999</c:v>
                </c:pt>
                <c:pt idx="24">
                  <c:v>3626.34555</c:v>
                </c:pt>
                <c:pt idx="25">
                  <c:v>3756.4751900000001</c:v>
                </c:pt>
                <c:pt idx="26">
                  <c:v>3883.8899200000001</c:v>
                </c:pt>
                <c:pt idx="27">
                  <c:v>3999.9807000000001</c:v>
                </c:pt>
                <c:pt idx="28">
                  <c:v>4095.9193300000002</c:v>
                </c:pt>
                <c:pt idx="29">
                  <c:v>4224.9724500000002</c:v>
                </c:pt>
                <c:pt idx="30" formatCode="#,##0">
                  <c:v>4301</c:v>
                </c:pt>
                <c:pt idx="31" formatCode="#,##0">
                  <c:v>4469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0AB-415C-AEE8-30452D889D99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Sheet1!$B$1:$AG$1</c:f>
              <c:numCache>
                <c:formatCode>General</c:formatCode>
                <c:ptCount val="3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</c:numCache>
            </c:numRef>
          </c:cat>
          <c:val>
            <c:numRef>
              <c:f>Sheet1!$B$3:$AG$3</c:f>
              <c:numCache>
                <c:formatCode>General</c:formatCode>
                <c:ptCount val="3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0AB-415C-AEE8-30452D889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04271776"/>
        <c:axId val="1"/>
      </c:lineChart>
      <c:catAx>
        <c:axId val="120427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ax val="5000"/>
          <c:min val="0"/>
        </c:scaling>
        <c:delete val="0"/>
        <c:axPos val="l"/>
        <c:numFmt formatCode="#,##0" sourceLinked="0"/>
        <c:majorTickMark val="in"/>
        <c:minorTickMark val="in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1204271776"/>
        <c:crosses val="autoZero"/>
        <c:crossBetween val="midCat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0">
                  <c:v>12.5</c:v>
                </c:pt>
                <c:pt idx="1">
                  <c:v>19.69697</c:v>
                </c:pt>
                <c:pt idx="2">
                  <c:v>25</c:v>
                </c:pt>
                <c:pt idx="3">
                  <c:v>22.105263000000001</c:v>
                </c:pt>
                <c:pt idx="4">
                  <c:v>15.929204</c:v>
                </c:pt>
                <c:pt idx="5">
                  <c:v>13.043478</c:v>
                </c:pt>
                <c:pt idx="6">
                  <c:v>17.073170999999999</c:v>
                </c:pt>
                <c:pt idx="7">
                  <c:v>17.5</c:v>
                </c:pt>
                <c:pt idx="8">
                  <c:v>24.096385999999999</c:v>
                </c:pt>
                <c:pt idx="9">
                  <c:v>16.582915</c:v>
                </c:pt>
                <c:pt idx="10">
                  <c:v>15.340909</c:v>
                </c:pt>
                <c:pt idx="11">
                  <c:v>17.374517000000001</c:v>
                </c:pt>
                <c:pt idx="12">
                  <c:v>16.956522</c:v>
                </c:pt>
                <c:pt idx="13">
                  <c:v>19.771863</c:v>
                </c:pt>
                <c:pt idx="14">
                  <c:v>17.921147000000001</c:v>
                </c:pt>
                <c:pt idx="15">
                  <c:v>22.875817000000001</c:v>
                </c:pt>
                <c:pt idx="16">
                  <c:v>22.163588000000001</c:v>
                </c:pt>
                <c:pt idx="17">
                  <c:v>20.627803</c:v>
                </c:pt>
                <c:pt idx="18">
                  <c:v>24.050633000000001</c:v>
                </c:pt>
                <c:pt idx="19">
                  <c:v>25.269977999999998</c:v>
                </c:pt>
                <c:pt idx="20">
                  <c:v>24.833703</c:v>
                </c:pt>
                <c:pt idx="21">
                  <c:v>29.571984</c:v>
                </c:pt>
                <c:pt idx="22">
                  <c:v>31.766916999999999</c:v>
                </c:pt>
                <c:pt idx="23">
                  <c:v>31.259968000000001</c:v>
                </c:pt>
                <c:pt idx="24">
                  <c:v>35.406699000000003</c:v>
                </c:pt>
                <c:pt idx="25">
                  <c:v>37.025796999999997</c:v>
                </c:pt>
                <c:pt idx="26">
                  <c:v>34.944750999999997</c:v>
                </c:pt>
                <c:pt idx="27">
                  <c:v>37.159253999999997</c:v>
                </c:pt>
                <c:pt idx="28">
                  <c:v>35.279187999999998</c:v>
                </c:pt>
                <c:pt idx="29">
                  <c:v>40.613931999999998</c:v>
                </c:pt>
                <c:pt idx="30">
                  <c:v>41.439476999999997</c:v>
                </c:pt>
                <c:pt idx="31">
                  <c:v>41.323210000000003</c:v>
                </c:pt>
                <c:pt idx="32">
                  <c:v>43.670265000000001</c:v>
                </c:pt>
                <c:pt idx="33">
                  <c:v>47.211154999999998</c:v>
                </c:pt>
                <c:pt idx="34">
                  <c:v>51.638618000000001</c:v>
                </c:pt>
                <c:pt idx="35">
                  <c:v>51.895535000000002</c:v>
                </c:pt>
                <c:pt idx="36">
                  <c:v>51.399490999999998</c:v>
                </c:pt>
                <c:pt idx="37">
                  <c:v>50.530611999999998</c:v>
                </c:pt>
                <c:pt idx="38">
                  <c:v>50.646388000000002</c:v>
                </c:pt>
                <c:pt idx="39">
                  <c:v>53.230769000000002</c:v>
                </c:pt>
                <c:pt idx="40">
                  <c:v>50.792453000000002</c:v>
                </c:pt>
                <c:pt idx="41">
                  <c:v>49.585405999999999</c:v>
                </c:pt>
                <c:pt idx="42">
                  <c:v>49.838397000000001</c:v>
                </c:pt>
                <c:pt idx="43">
                  <c:v>48.393574299999997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27-4DB5-80F6-11F298DB2AAB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0">
                  <c:v>50</c:v>
                </c:pt>
                <c:pt idx="1">
                  <c:v>34.848484999999997</c:v>
                </c:pt>
                <c:pt idx="2">
                  <c:v>43.421053000000001</c:v>
                </c:pt>
                <c:pt idx="3">
                  <c:v>27.368421000000001</c:v>
                </c:pt>
                <c:pt idx="4">
                  <c:v>38.938052999999996</c:v>
                </c:pt>
                <c:pt idx="5">
                  <c:v>44.202899000000002</c:v>
                </c:pt>
                <c:pt idx="6">
                  <c:v>44.512194999999998</c:v>
                </c:pt>
                <c:pt idx="7">
                  <c:v>45.625</c:v>
                </c:pt>
                <c:pt idx="8">
                  <c:v>47.590361000000001</c:v>
                </c:pt>
                <c:pt idx="9">
                  <c:v>40.703518000000003</c:v>
                </c:pt>
                <c:pt idx="10">
                  <c:v>50.568182</c:v>
                </c:pt>
                <c:pt idx="11">
                  <c:v>40.926640999999996</c:v>
                </c:pt>
                <c:pt idx="12">
                  <c:v>44.347825999999998</c:v>
                </c:pt>
                <c:pt idx="13">
                  <c:v>41.825094999999997</c:v>
                </c:pt>
                <c:pt idx="14">
                  <c:v>40.860214999999997</c:v>
                </c:pt>
                <c:pt idx="15">
                  <c:v>40.196078</c:v>
                </c:pt>
                <c:pt idx="16">
                  <c:v>41.424802</c:v>
                </c:pt>
                <c:pt idx="17">
                  <c:v>47.309417000000003</c:v>
                </c:pt>
                <c:pt idx="18">
                  <c:v>41.265822999999997</c:v>
                </c:pt>
                <c:pt idx="19">
                  <c:v>40.604751999999998</c:v>
                </c:pt>
                <c:pt idx="20">
                  <c:v>40.354767000000002</c:v>
                </c:pt>
                <c:pt idx="21">
                  <c:v>40.661479</c:v>
                </c:pt>
                <c:pt idx="22">
                  <c:v>39.849623999999999</c:v>
                </c:pt>
                <c:pt idx="23">
                  <c:v>37.320574000000001</c:v>
                </c:pt>
                <c:pt idx="24">
                  <c:v>35.885167000000003</c:v>
                </c:pt>
                <c:pt idx="25">
                  <c:v>34.446131000000001</c:v>
                </c:pt>
                <c:pt idx="26">
                  <c:v>35.220993999999997</c:v>
                </c:pt>
                <c:pt idx="27">
                  <c:v>32.568148999999998</c:v>
                </c:pt>
                <c:pt idx="28">
                  <c:v>35.786802000000002</c:v>
                </c:pt>
                <c:pt idx="29">
                  <c:v>33.530106000000004</c:v>
                </c:pt>
                <c:pt idx="30">
                  <c:v>32.388221999999999</c:v>
                </c:pt>
                <c:pt idx="31">
                  <c:v>33.188720000000004</c:v>
                </c:pt>
                <c:pt idx="32">
                  <c:v>34.151128999999997</c:v>
                </c:pt>
                <c:pt idx="33">
                  <c:v>32.768923999999998</c:v>
                </c:pt>
                <c:pt idx="34">
                  <c:v>28.520814999999999</c:v>
                </c:pt>
                <c:pt idx="35">
                  <c:v>30.581296999999999</c:v>
                </c:pt>
                <c:pt idx="36">
                  <c:v>28.498728</c:v>
                </c:pt>
                <c:pt idx="37">
                  <c:v>28.081633</c:v>
                </c:pt>
                <c:pt idx="38">
                  <c:v>26.159696</c:v>
                </c:pt>
                <c:pt idx="39">
                  <c:v>26.384615</c:v>
                </c:pt>
                <c:pt idx="40">
                  <c:v>26.867925</c:v>
                </c:pt>
                <c:pt idx="41">
                  <c:v>29.574349999999999</c:v>
                </c:pt>
                <c:pt idx="42">
                  <c:v>28.312864000000001</c:v>
                </c:pt>
                <c:pt idx="43">
                  <c:v>26.974564900000001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27-4DB5-80F6-11F298DB2AAB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0">
                  <c:v>20</c:v>
                </c:pt>
                <c:pt idx="1">
                  <c:v>25.757576</c:v>
                </c:pt>
                <c:pt idx="2">
                  <c:v>14.473684</c:v>
                </c:pt>
                <c:pt idx="3">
                  <c:v>29.473683999999999</c:v>
                </c:pt>
                <c:pt idx="4">
                  <c:v>28.318584000000001</c:v>
                </c:pt>
                <c:pt idx="5">
                  <c:v>24.637681000000001</c:v>
                </c:pt>
                <c:pt idx="6">
                  <c:v>22.560976</c:v>
                </c:pt>
                <c:pt idx="7">
                  <c:v>23.125</c:v>
                </c:pt>
                <c:pt idx="8">
                  <c:v>20.481928</c:v>
                </c:pt>
                <c:pt idx="9">
                  <c:v>28.643215999999999</c:v>
                </c:pt>
                <c:pt idx="10">
                  <c:v>23.295455</c:v>
                </c:pt>
                <c:pt idx="11">
                  <c:v>24.710425000000001</c:v>
                </c:pt>
                <c:pt idx="12">
                  <c:v>20</c:v>
                </c:pt>
                <c:pt idx="13">
                  <c:v>22.813687999999999</c:v>
                </c:pt>
                <c:pt idx="14">
                  <c:v>23.655913999999999</c:v>
                </c:pt>
                <c:pt idx="15">
                  <c:v>15.686275</c:v>
                </c:pt>
                <c:pt idx="16">
                  <c:v>18.997361000000001</c:v>
                </c:pt>
                <c:pt idx="17">
                  <c:v>13.901344999999999</c:v>
                </c:pt>
                <c:pt idx="18">
                  <c:v>13.924051</c:v>
                </c:pt>
                <c:pt idx="19">
                  <c:v>8.4233261000000006</c:v>
                </c:pt>
                <c:pt idx="20">
                  <c:v>9.7560976000000004</c:v>
                </c:pt>
                <c:pt idx="21">
                  <c:v>9.1439689000000008</c:v>
                </c:pt>
                <c:pt idx="22">
                  <c:v>9.2105262999999997</c:v>
                </c:pt>
                <c:pt idx="23">
                  <c:v>11.961722</c:v>
                </c:pt>
                <c:pt idx="24">
                  <c:v>9.8883572999999991</c:v>
                </c:pt>
                <c:pt idx="25">
                  <c:v>9.5599392999999999</c:v>
                </c:pt>
                <c:pt idx="26">
                  <c:v>8.9779005999999999</c:v>
                </c:pt>
                <c:pt idx="27">
                  <c:v>11.477762</c:v>
                </c:pt>
                <c:pt idx="28">
                  <c:v>13.451777</c:v>
                </c:pt>
                <c:pt idx="29">
                  <c:v>10.861865</c:v>
                </c:pt>
                <c:pt idx="30">
                  <c:v>12.868048</c:v>
                </c:pt>
                <c:pt idx="31">
                  <c:v>12.581345000000001</c:v>
                </c:pt>
                <c:pt idx="32">
                  <c:v>12.070658</c:v>
                </c:pt>
                <c:pt idx="33">
                  <c:v>10.856574</c:v>
                </c:pt>
                <c:pt idx="34">
                  <c:v>10.717449</c:v>
                </c:pt>
                <c:pt idx="35">
                  <c:v>8.4245997999999993</c:v>
                </c:pt>
                <c:pt idx="36">
                  <c:v>10.43257</c:v>
                </c:pt>
                <c:pt idx="37">
                  <c:v>9.3877550999999997</c:v>
                </c:pt>
                <c:pt idx="38">
                  <c:v>10.114068</c:v>
                </c:pt>
                <c:pt idx="39">
                  <c:v>7.6153845999999996</c:v>
                </c:pt>
                <c:pt idx="40">
                  <c:v>8.0754716999999996</c:v>
                </c:pt>
                <c:pt idx="41">
                  <c:v>8.0154782000000004</c:v>
                </c:pt>
                <c:pt idx="42">
                  <c:v>7.9508726999999997</c:v>
                </c:pt>
                <c:pt idx="43">
                  <c:v>7.6974564900000004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27-4DB5-80F6-11F298DB2AAB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0">
                  <c:v>5</c:v>
                </c:pt>
                <c:pt idx="1">
                  <c:v>12.121212</c:v>
                </c:pt>
                <c:pt idx="2">
                  <c:v>3.9473684000000002</c:v>
                </c:pt>
                <c:pt idx="3">
                  <c:v>2.1052632</c:v>
                </c:pt>
                <c:pt idx="4">
                  <c:v>7.9646017999999996</c:v>
                </c:pt>
                <c:pt idx="5">
                  <c:v>12.318841000000001</c:v>
                </c:pt>
                <c:pt idx="6">
                  <c:v>10.365854000000001</c:v>
                </c:pt>
                <c:pt idx="7">
                  <c:v>8.125</c:v>
                </c:pt>
                <c:pt idx="8">
                  <c:v>6.0240964000000004</c:v>
                </c:pt>
                <c:pt idx="9">
                  <c:v>9.0452261000000007</c:v>
                </c:pt>
                <c:pt idx="10">
                  <c:v>5.1136363999999999</c:v>
                </c:pt>
                <c:pt idx="11">
                  <c:v>9.6525096999999995</c:v>
                </c:pt>
                <c:pt idx="12">
                  <c:v>9.5652173999999999</c:v>
                </c:pt>
                <c:pt idx="13">
                  <c:v>9.8859315999999993</c:v>
                </c:pt>
                <c:pt idx="14">
                  <c:v>8.9605735000000006</c:v>
                </c:pt>
                <c:pt idx="15">
                  <c:v>9.8039216000000007</c:v>
                </c:pt>
                <c:pt idx="16">
                  <c:v>9.4986806999999995</c:v>
                </c:pt>
                <c:pt idx="17">
                  <c:v>7.8475336000000002</c:v>
                </c:pt>
                <c:pt idx="18">
                  <c:v>6.3291139000000003</c:v>
                </c:pt>
                <c:pt idx="19">
                  <c:v>8.4233261000000006</c:v>
                </c:pt>
                <c:pt idx="20">
                  <c:v>8.2039910999999996</c:v>
                </c:pt>
                <c:pt idx="21">
                  <c:v>6.2256809000000004</c:v>
                </c:pt>
                <c:pt idx="22">
                  <c:v>7.1428570999999996</c:v>
                </c:pt>
                <c:pt idx="23">
                  <c:v>7.6555023999999996</c:v>
                </c:pt>
                <c:pt idx="24">
                  <c:v>8.2934608999999995</c:v>
                </c:pt>
                <c:pt idx="25">
                  <c:v>9.4081942000000005</c:v>
                </c:pt>
                <c:pt idx="26">
                  <c:v>8.7016574999999996</c:v>
                </c:pt>
                <c:pt idx="27">
                  <c:v>7.4605452000000003</c:v>
                </c:pt>
                <c:pt idx="28">
                  <c:v>8.1218274000000008</c:v>
                </c:pt>
                <c:pt idx="29">
                  <c:v>8.3825266000000003</c:v>
                </c:pt>
                <c:pt idx="30">
                  <c:v>7.7426389999999996</c:v>
                </c:pt>
                <c:pt idx="31">
                  <c:v>9.9783080000000002</c:v>
                </c:pt>
                <c:pt idx="32">
                  <c:v>7.3601570000000001</c:v>
                </c:pt>
                <c:pt idx="33">
                  <c:v>6.7729084000000004</c:v>
                </c:pt>
                <c:pt idx="34">
                  <c:v>6.8201948999999997</c:v>
                </c:pt>
                <c:pt idx="35">
                  <c:v>6.2342038999999998</c:v>
                </c:pt>
                <c:pt idx="36">
                  <c:v>6.5309584000000003</c:v>
                </c:pt>
                <c:pt idx="37">
                  <c:v>7.2653061000000001</c:v>
                </c:pt>
                <c:pt idx="38">
                  <c:v>6.4638783000000002</c:v>
                </c:pt>
                <c:pt idx="39">
                  <c:v>5.3846154000000004</c:v>
                </c:pt>
                <c:pt idx="40">
                  <c:v>5.8113207999999998</c:v>
                </c:pt>
                <c:pt idx="41">
                  <c:v>7.7943614999999999</c:v>
                </c:pt>
                <c:pt idx="42">
                  <c:v>8.2740788999999992</c:v>
                </c:pt>
                <c:pt idx="43">
                  <c:v>6.96117805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27-4DB5-80F6-11F298DB2AAB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0">
                  <c:v>7.5</c:v>
                </c:pt>
                <c:pt idx="1">
                  <c:v>1.5151515</c:v>
                </c:pt>
                <c:pt idx="2">
                  <c:v>5.2631579000000004</c:v>
                </c:pt>
                <c:pt idx="3">
                  <c:v>8.4210525999999994</c:v>
                </c:pt>
                <c:pt idx="4">
                  <c:v>4.4247788000000003</c:v>
                </c:pt>
                <c:pt idx="5">
                  <c:v>5.0724638000000004</c:v>
                </c:pt>
                <c:pt idx="6">
                  <c:v>4.8780488000000002</c:v>
                </c:pt>
                <c:pt idx="7">
                  <c:v>3.75</c:v>
                </c:pt>
                <c:pt idx="8">
                  <c:v>1.2048193</c:v>
                </c:pt>
                <c:pt idx="9">
                  <c:v>2.5125628</c:v>
                </c:pt>
                <c:pt idx="10">
                  <c:v>3.4090908999999998</c:v>
                </c:pt>
                <c:pt idx="11">
                  <c:v>4.6332046</c:v>
                </c:pt>
                <c:pt idx="12">
                  <c:v>3.9130435000000001</c:v>
                </c:pt>
                <c:pt idx="13">
                  <c:v>3.8022814</c:v>
                </c:pt>
                <c:pt idx="14">
                  <c:v>5.0179210999999997</c:v>
                </c:pt>
                <c:pt idx="15">
                  <c:v>6.5359477000000004</c:v>
                </c:pt>
                <c:pt idx="16">
                  <c:v>2.6385223999999998</c:v>
                </c:pt>
                <c:pt idx="17">
                  <c:v>4.2600897</c:v>
                </c:pt>
                <c:pt idx="18">
                  <c:v>4.8101266000000003</c:v>
                </c:pt>
                <c:pt idx="19">
                  <c:v>6.0475161999999996</c:v>
                </c:pt>
                <c:pt idx="20">
                  <c:v>5.5432373000000004</c:v>
                </c:pt>
                <c:pt idx="21">
                  <c:v>6.8093385</c:v>
                </c:pt>
                <c:pt idx="22">
                  <c:v>6.2030075</c:v>
                </c:pt>
                <c:pt idx="23">
                  <c:v>3.3492823</c:v>
                </c:pt>
                <c:pt idx="24">
                  <c:v>3.9872407999999999</c:v>
                </c:pt>
                <c:pt idx="25">
                  <c:v>4.2488618999999996</c:v>
                </c:pt>
                <c:pt idx="26">
                  <c:v>6.9060772999999998</c:v>
                </c:pt>
                <c:pt idx="27">
                  <c:v>6.7431850999999998</c:v>
                </c:pt>
                <c:pt idx="28">
                  <c:v>5.0761421000000002</c:v>
                </c:pt>
                <c:pt idx="29">
                  <c:v>3.3057851</c:v>
                </c:pt>
                <c:pt idx="30">
                  <c:v>3.3805888999999998</c:v>
                </c:pt>
                <c:pt idx="31">
                  <c:v>1.8438178000000001</c:v>
                </c:pt>
                <c:pt idx="32">
                  <c:v>1.2757605000000001</c:v>
                </c:pt>
                <c:pt idx="33">
                  <c:v>1.5936254999999999</c:v>
                </c:pt>
                <c:pt idx="34">
                  <c:v>1.4171833</c:v>
                </c:pt>
                <c:pt idx="35">
                  <c:v>1.347936</c:v>
                </c:pt>
                <c:pt idx="36">
                  <c:v>0.93299410000000005</c:v>
                </c:pt>
                <c:pt idx="37">
                  <c:v>1.2244898</c:v>
                </c:pt>
                <c:pt idx="38">
                  <c:v>1.8250951</c:v>
                </c:pt>
                <c:pt idx="39">
                  <c:v>2.7692307999999999</c:v>
                </c:pt>
                <c:pt idx="40">
                  <c:v>3.4716980999999998</c:v>
                </c:pt>
                <c:pt idx="41">
                  <c:v>0.88446659999999999</c:v>
                </c:pt>
                <c:pt idx="42">
                  <c:v>0.58177120000000004</c:v>
                </c:pt>
                <c:pt idx="43">
                  <c:v>1.80722892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27-4DB5-80F6-11F298DB2AA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0">
                  <c:v>5</c:v>
                </c:pt>
                <c:pt idx="1">
                  <c:v>6.0606061000000002</c:v>
                </c:pt>
                <c:pt idx="2">
                  <c:v>7.8947368000000004</c:v>
                </c:pt>
                <c:pt idx="3">
                  <c:v>10.526316</c:v>
                </c:pt>
                <c:pt idx="4">
                  <c:v>4.4247788000000003</c:v>
                </c:pt>
                <c:pt idx="5">
                  <c:v>0.72463770000000005</c:v>
                </c:pt>
                <c:pt idx="6">
                  <c:v>0.60975610000000002</c:v>
                </c:pt>
                <c:pt idx="7">
                  <c:v>1.875</c:v>
                </c:pt>
                <c:pt idx="8">
                  <c:v>0.60240959999999999</c:v>
                </c:pt>
                <c:pt idx="9">
                  <c:v>2.5125628</c:v>
                </c:pt>
                <c:pt idx="10">
                  <c:v>2.2727273000000001</c:v>
                </c:pt>
                <c:pt idx="11">
                  <c:v>2.7027027000000001</c:v>
                </c:pt>
                <c:pt idx="12">
                  <c:v>5.2173913000000001</c:v>
                </c:pt>
                <c:pt idx="13">
                  <c:v>1.9011407</c:v>
                </c:pt>
                <c:pt idx="14">
                  <c:v>3.5842293999999999</c:v>
                </c:pt>
                <c:pt idx="15">
                  <c:v>4.9019608000000003</c:v>
                </c:pt>
                <c:pt idx="16">
                  <c:v>5.2770448999999999</c:v>
                </c:pt>
                <c:pt idx="17">
                  <c:v>6.0538116999999998</c:v>
                </c:pt>
                <c:pt idx="18">
                  <c:v>9.6202532000000005</c:v>
                </c:pt>
                <c:pt idx="19">
                  <c:v>11.231102</c:v>
                </c:pt>
                <c:pt idx="20">
                  <c:v>11.308204</c:v>
                </c:pt>
                <c:pt idx="21">
                  <c:v>7.5875485999999999</c:v>
                </c:pt>
                <c:pt idx="22">
                  <c:v>5.8270676999999997</c:v>
                </c:pt>
                <c:pt idx="23">
                  <c:v>8.4529505999999994</c:v>
                </c:pt>
                <c:pt idx="24">
                  <c:v>6.5390750000000004</c:v>
                </c:pt>
                <c:pt idx="25">
                  <c:v>5.3110774000000003</c:v>
                </c:pt>
                <c:pt idx="26">
                  <c:v>5.2486188</c:v>
                </c:pt>
                <c:pt idx="27">
                  <c:v>4.5911046999999998</c:v>
                </c:pt>
                <c:pt idx="28">
                  <c:v>2.2842639999999999</c:v>
                </c:pt>
                <c:pt idx="29">
                  <c:v>3.3057851</c:v>
                </c:pt>
                <c:pt idx="30">
                  <c:v>2.1810250999999998</c:v>
                </c:pt>
                <c:pt idx="31">
                  <c:v>1.0845986999999999</c:v>
                </c:pt>
                <c:pt idx="32">
                  <c:v>1.4720314000000001</c:v>
                </c:pt>
                <c:pt idx="33">
                  <c:v>0.79681270000000004</c:v>
                </c:pt>
                <c:pt idx="34">
                  <c:v>0.88573959999999996</c:v>
                </c:pt>
                <c:pt idx="35">
                  <c:v>1.5164280000000001</c:v>
                </c:pt>
                <c:pt idx="36">
                  <c:v>2.2052586999999999</c:v>
                </c:pt>
                <c:pt idx="37">
                  <c:v>3.5102041000000002</c:v>
                </c:pt>
                <c:pt idx="38">
                  <c:v>4.7908745000000001</c:v>
                </c:pt>
                <c:pt idx="39">
                  <c:v>4.6153845999999996</c:v>
                </c:pt>
                <c:pt idx="40">
                  <c:v>4.9811321</c:v>
                </c:pt>
                <c:pt idx="41">
                  <c:v>4.145937</c:v>
                </c:pt>
                <c:pt idx="42">
                  <c:v>5.0420167999999999</c:v>
                </c:pt>
                <c:pt idx="43">
                  <c:v>8.1659973200000007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327-4DB5-80F6-11F298DB2A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0">
                  <c:v>13.333333</c:v>
                </c:pt>
                <c:pt idx="1">
                  <c:v>7.6923076999999997</c:v>
                </c:pt>
                <c:pt idx="2">
                  <c:v>22.881356</c:v>
                </c:pt>
                <c:pt idx="3">
                  <c:v>15.172414</c:v>
                </c:pt>
                <c:pt idx="4">
                  <c:v>23.036649000000001</c:v>
                </c:pt>
                <c:pt idx="5">
                  <c:v>16.509433999999999</c:v>
                </c:pt>
                <c:pt idx="6">
                  <c:v>17.326733000000001</c:v>
                </c:pt>
                <c:pt idx="7">
                  <c:v>17.842324000000001</c:v>
                </c:pt>
                <c:pt idx="8">
                  <c:v>16.883116999999999</c:v>
                </c:pt>
                <c:pt idx="9">
                  <c:v>17.241378999999998</c:v>
                </c:pt>
                <c:pt idx="10">
                  <c:v>15.972222</c:v>
                </c:pt>
                <c:pt idx="11">
                  <c:v>16.722408000000001</c:v>
                </c:pt>
                <c:pt idx="12">
                  <c:v>18.934911</c:v>
                </c:pt>
                <c:pt idx="13">
                  <c:v>14.4</c:v>
                </c:pt>
                <c:pt idx="14">
                  <c:v>17.066666999999999</c:v>
                </c:pt>
                <c:pt idx="15">
                  <c:v>15.326632999999999</c:v>
                </c:pt>
                <c:pt idx="16">
                  <c:v>15.077605</c:v>
                </c:pt>
                <c:pt idx="17">
                  <c:v>11.013216</c:v>
                </c:pt>
                <c:pt idx="18">
                  <c:v>12.553191</c:v>
                </c:pt>
                <c:pt idx="19">
                  <c:v>12.423624999999999</c:v>
                </c:pt>
                <c:pt idx="20">
                  <c:v>9.9650350000000003</c:v>
                </c:pt>
                <c:pt idx="21">
                  <c:v>12.033898000000001</c:v>
                </c:pt>
                <c:pt idx="22">
                  <c:v>11.181101999999999</c:v>
                </c:pt>
                <c:pt idx="23">
                  <c:v>11.246200999999999</c:v>
                </c:pt>
                <c:pt idx="24">
                  <c:v>9.7872339999999998</c:v>
                </c:pt>
                <c:pt idx="25">
                  <c:v>9.5360824999999991</c:v>
                </c:pt>
                <c:pt idx="26">
                  <c:v>10.705596</c:v>
                </c:pt>
                <c:pt idx="27">
                  <c:v>11.751412</c:v>
                </c:pt>
                <c:pt idx="28">
                  <c:v>13.851350999999999</c:v>
                </c:pt>
                <c:pt idx="29">
                  <c:v>12.127045000000001</c:v>
                </c:pt>
                <c:pt idx="30">
                  <c:v>13.576779</c:v>
                </c:pt>
                <c:pt idx="31">
                  <c:v>14.985590999999999</c:v>
                </c:pt>
                <c:pt idx="32">
                  <c:v>13.321491999999999</c:v>
                </c:pt>
                <c:pt idx="33">
                  <c:v>11.928934</c:v>
                </c:pt>
                <c:pt idx="34">
                  <c:v>13.869863</c:v>
                </c:pt>
                <c:pt idx="35">
                  <c:v>12.695796</c:v>
                </c:pt>
                <c:pt idx="36">
                  <c:v>14.527844999999999</c:v>
                </c:pt>
                <c:pt idx="37">
                  <c:v>14.877300999999999</c:v>
                </c:pt>
                <c:pt idx="38">
                  <c:v>14.807162999999999</c:v>
                </c:pt>
                <c:pt idx="39">
                  <c:v>16.221765999999999</c:v>
                </c:pt>
                <c:pt idx="40">
                  <c:v>14.451261000000001</c:v>
                </c:pt>
                <c:pt idx="41">
                  <c:v>14.821536999999999</c:v>
                </c:pt>
                <c:pt idx="42">
                  <c:v>14.690382</c:v>
                </c:pt>
                <c:pt idx="43">
                  <c:v>14.7612156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9-4EAA-8B87-86A75BAD52D6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0">
                  <c:v>28.888888999999999</c:v>
                </c:pt>
                <c:pt idx="1">
                  <c:v>15.384615</c:v>
                </c:pt>
                <c:pt idx="2">
                  <c:v>11.864407</c:v>
                </c:pt>
                <c:pt idx="3">
                  <c:v>18.62069</c:v>
                </c:pt>
                <c:pt idx="4">
                  <c:v>12.565445</c:v>
                </c:pt>
                <c:pt idx="5">
                  <c:v>14.622642000000001</c:v>
                </c:pt>
                <c:pt idx="6">
                  <c:v>15.841583999999999</c:v>
                </c:pt>
                <c:pt idx="7">
                  <c:v>17.427385999999998</c:v>
                </c:pt>
                <c:pt idx="8">
                  <c:v>15.151515</c:v>
                </c:pt>
                <c:pt idx="9">
                  <c:v>17.586207000000002</c:v>
                </c:pt>
                <c:pt idx="10">
                  <c:v>16.666667</c:v>
                </c:pt>
                <c:pt idx="11">
                  <c:v>15.384615</c:v>
                </c:pt>
                <c:pt idx="12">
                  <c:v>13.905324999999999</c:v>
                </c:pt>
                <c:pt idx="13">
                  <c:v>13.333333</c:v>
                </c:pt>
                <c:pt idx="14">
                  <c:v>13.333333</c:v>
                </c:pt>
                <c:pt idx="15">
                  <c:v>11.306533</c:v>
                </c:pt>
                <c:pt idx="16">
                  <c:v>11.308204</c:v>
                </c:pt>
                <c:pt idx="17">
                  <c:v>11.453744</c:v>
                </c:pt>
                <c:pt idx="18">
                  <c:v>9.7872339999999998</c:v>
                </c:pt>
                <c:pt idx="19">
                  <c:v>9.7759674000000008</c:v>
                </c:pt>
                <c:pt idx="20">
                  <c:v>5.7692307999999999</c:v>
                </c:pt>
                <c:pt idx="21">
                  <c:v>6.9491525000000003</c:v>
                </c:pt>
                <c:pt idx="22">
                  <c:v>7.5590551000000001</c:v>
                </c:pt>
                <c:pt idx="23">
                  <c:v>7.1428570999999996</c:v>
                </c:pt>
                <c:pt idx="24">
                  <c:v>8.0851064000000008</c:v>
                </c:pt>
                <c:pt idx="25">
                  <c:v>8.1185566999999992</c:v>
                </c:pt>
                <c:pt idx="26">
                  <c:v>5.7177616000000002</c:v>
                </c:pt>
                <c:pt idx="27">
                  <c:v>4.9717513999999996</c:v>
                </c:pt>
                <c:pt idx="28">
                  <c:v>4.6171170999999998</c:v>
                </c:pt>
                <c:pt idx="29">
                  <c:v>6.5447546000000001</c:v>
                </c:pt>
                <c:pt idx="30">
                  <c:v>6.6479400999999996</c:v>
                </c:pt>
                <c:pt idx="31">
                  <c:v>6.4361191</c:v>
                </c:pt>
                <c:pt idx="32">
                  <c:v>7.4600355</c:v>
                </c:pt>
                <c:pt idx="33">
                  <c:v>9.9830795000000006</c:v>
                </c:pt>
                <c:pt idx="34">
                  <c:v>8.5616438000000006</c:v>
                </c:pt>
                <c:pt idx="35">
                  <c:v>10.552350000000001</c:v>
                </c:pt>
                <c:pt idx="36">
                  <c:v>9.1202582999999997</c:v>
                </c:pt>
                <c:pt idx="37">
                  <c:v>8.5889571</c:v>
                </c:pt>
                <c:pt idx="38">
                  <c:v>9.2975206999999997</c:v>
                </c:pt>
                <c:pt idx="39">
                  <c:v>8.8295688000000006</c:v>
                </c:pt>
                <c:pt idx="40">
                  <c:v>8.7934560000000008</c:v>
                </c:pt>
                <c:pt idx="41">
                  <c:v>7.5015124000000002</c:v>
                </c:pt>
                <c:pt idx="42">
                  <c:v>9.4202899000000002</c:v>
                </c:pt>
                <c:pt idx="43">
                  <c:v>8.0318379199999992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49-4EAA-8B87-86A75BAD52D6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0">
                  <c:v>17.777778000000001</c:v>
                </c:pt>
                <c:pt idx="1">
                  <c:v>27.472526999999999</c:v>
                </c:pt>
                <c:pt idx="2">
                  <c:v>28.813559000000001</c:v>
                </c:pt>
                <c:pt idx="3">
                  <c:v>38.620690000000003</c:v>
                </c:pt>
                <c:pt idx="4">
                  <c:v>17.801047000000001</c:v>
                </c:pt>
                <c:pt idx="5">
                  <c:v>16.981131999999999</c:v>
                </c:pt>
                <c:pt idx="6">
                  <c:v>18.316832000000002</c:v>
                </c:pt>
                <c:pt idx="7">
                  <c:v>19.087136999999998</c:v>
                </c:pt>
                <c:pt idx="8">
                  <c:v>22.077922000000001</c:v>
                </c:pt>
                <c:pt idx="9">
                  <c:v>18.275862</c:v>
                </c:pt>
                <c:pt idx="10">
                  <c:v>25.347221999999999</c:v>
                </c:pt>
                <c:pt idx="11">
                  <c:v>21.739129999999999</c:v>
                </c:pt>
                <c:pt idx="12">
                  <c:v>22.189349</c:v>
                </c:pt>
                <c:pt idx="13">
                  <c:v>20.533332999999999</c:v>
                </c:pt>
                <c:pt idx="14">
                  <c:v>20.266667000000002</c:v>
                </c:pt>
                <c:pt idx="15">
                  <c:v>20.351759000000001</c:v>
                </c:pt>
                <c:pt idx="16">
                  <c:v>21.951219999999999</c:v>
                </c:pt>
                <c:pt idx="17">
                  <c:v>25.110132</c:v>
                </c:pt>
                <c:pt idx="18">
                  <c:v>22.765957</c:v>
                </c:pt>
                <c:pt idx="19">
                  <c:v>21.995926999999998</c:v>
                </c:pt>
                <c:pt idx="20">
                  <c:v>23.951049000000001</c:v>
                </c:pt>
                <c:pt idx="21">
                  <c:v>23.050847000000001</c:v>
                </c:pt>
                <c:pt idx="22">
                  <c:v>20.944882</c:v>
                </c:pt>
                <c:pt idx="23">
                  <c:v>21.12462</c:v>
                </c:pt>
                <c:pt idx="24">
                  <c:v>20.283688000000001</c:v>
                </c:pt>
                <c:pt idx="25">
                  <c:v>19.974226999999999</c:v>
                </c:pt>
                <c:pt idx="26">
                  <c:v>21.532847</c:v>
                </c:pt>
                <c:pt idx="27">
                  <c:v>18.531072999999999</c:v>
                </c:pt>
                <c:pt idx="28">
                  <c:v>19.481981999999999</c:v>
                </c:pt>
                <c:pt idx="29">
                  <c:v>19.538017</c:v>
                </c:pt>
                <c:pt idx="30">
                  <c:v>20.692883999999999</c:v>
                </c:pt>
                <c:pt idx="31">
                  <c:v>24.399616000000002</c:v>
                </c:pt>
                <c:pt idx="32">
                  <c:v>22.557725999999999</c:v>
                </c:pt>
                <c:pt idx="33">
                  <c:v>20.389171000000001</c:v>
                </c:pt>
                <c:pt idx="34">
                  <c:v>22.859589</c:v>
                </c:pt>
                <c:pt idx="35">
                  <c:v>22.176421999999999</c:v>
                </c:pt>
                <c:pt idx="36">
                  <c:v>19.612590999999998</c:v>
                </c:pt>
                <c:pt idx="37">
                  <c:v>22.699387000000002</c:v>
                </c:pt>
                <c:pt idx="38">
                  <c:v>19.146006</c:v>
                </c:pt>
                <c:pt idx="39">
                  <c:v>19.301848</c:v>
                </c:pt>
                <c:pt idx="40">
                  <c:v>17.382413</c:v>
                </c:pt>
                <c:pt idx="41">
                  <c:v>20.084693999999999</c:v>
                </c:pt>
                <c:pt idx="42">
                  <c:v>18.642951</c:v>
                </c:pt>
                <c:pt idx="43">
                  <c:v>16.931982600000001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49-4EAA-8B87-86A75BAD52D6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23.036649000000001</c:v>
                </c:pt>
                <c:pt idx="5">
                  <c:v>21.698112999999999</c:v>
                </c:pt>
                <c:pt idx="6">
                  <c:v>23.267327000000002</c:v>
                </c:pt>
                <c:pt idx="7">
                  <c:v>23.236515000000001</c:v>
                </c:pt>
                <c:pt idx="8">
                  <c:v>22.943722999999999</c:v>
                </c:pt>
                <c:pt idx="9">
                  <c:v>20.689654999999998</c:v>
                </c:pt>
                <c:pt idx="10">
                  <c:v>20.833333</c:v>
                </c:pt>
                <c:pt idx="11">
                  <c:v>21.070233999999999</c:v>
                </c:pt>
                <c:pt idx="12">
                  <c:v>27.514793000000001</c:v>
                </c:pt>
                <c:pt idx="13">
                  <c:v>31.733332999999998</c:v>
                </c:pt>
                <c:pt idx="14">
                  <c:v>25.066666999999999</c:v>
                </c:pt>
                <c:pt idx="15">
                  <c:v>28.643215999999999</c:v>
                </c:pt>
                <c:pt idx="16">
                  <c:v>29.046562999999999</c:v>
                </c:pt>
                <c:pt idx="17">
                  <c:v>25.770924999999998</c:v>
                </c:pt>
                <c:pt idx="18">
                  <c:v>27.446808999999998</c:v>
                </c:pt>
                <c:pt idx="19">
                  <c:v>30.549897999999999</c:v>
                </c:pt>
                <c:pt idx="20">
                  <c:v>25.874126</c:v>
                </c:pt>
                <c:pt idx="21">
                  <c:v>29.152542</c:v>
                </c:pt>
                <c:pt idx="22">
                  <c:v>27.244094</c:v>
                </c:pt>
                <c:pt idx="23">
                  <c:v>31.458967000000001</c:v>
                </c:pt>
                <c:pt idx="24">
                  <c:v>32.624113000000001</c:v>
                </c:pt>
                <c:pt idx="25">
                  <c:v>35.180411999999997</c:v>
                </c:pt>
                <c:pt idx="26">
                  <c:v>34.793187000000003</c:v>
                </c:pt>
                <c:pt idx="27">
                  <c:v>32.316383999999999</c:v>
                </c:pt>
                <c:pt idx="28">
                  <c:v>36.824323999999997</c:v>
                </c:pt>
                <c:pt idx="29">
                  <c:v>40.712223000000002</c:v>
                </c:pt>
                <c:pt idx="30">
                  <c:v>41.104869000000001</c:v>
                </c:pt>
                <c:pt idx="31">
                  <c:v>40.634005999999999</c:v>
                </c:pt>
                <c:pt idx="32">
                  <c:v>45.559502999999999</c:v>
                </c:pt>
                <c:pt idx="33">
                  <c:v>47.377327000000001</c:v>
                </c:pt>
                <c:pt idx="34">
                  <c:v>42.294521000000003</c:v>
                </c:pt>
                <c:pt idx="35">
                  <c:v>44.435284000000003</c:v>
                </c:pt>
                <c:pt idx="36">
                  <c:v>45.682001999999997</c:v>
                </c:pt>
                <c:pt idx="37">
                  <c:v>43.558281999999998</c:v>
                </c:pt>
                <c:pt idx="38">
                  <c:v>46.212121000000003</c:v>
                </c:pt>
                <c:pt idx="39">
                  <c:v>42.915810999999998</c:v>
                </c:pt>
                <c:pt idx="40">
                  <c:v>43.149284000000002</c:v>
                </c:pt>
                <c:pt idx="41">
                  <c:v>46.460979999999999</c:v>
                </c:pt>
                <c:pt idx="42">
                  <c:v>45.191040999999998</c:v>
                </c:pt>
                <c:pt idx="43">
                  <c:v>46.309696099999996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649-4EAA-8B87-86A75BAD52D6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0">
                  <c:v>33.333333000000003</c:v>
                </c:pt>
                <c:pt idx="1">
                  <c:v>43.956043999999999</c:v>
                </c:pt>
                <c:pt idx="2">
                  <c:v>29.661017000000001</c:v>
                </c:pt>
                <c:pt idx="3">
                  <c:v>24.827586</c:v>
                </c:pt>
                <c:pt idx="4">
                  <c:v>19.895288000000001</c:v>
                </c:pt>
                <c:pt idx="5">
                  <c:v>24.528302</c:v>
                </c:pt>
                <c:pt idx="6">
                  <c:v>24.257425999999999</c:v>
                </c:pt>
                <c:pt idx="7">
                  <c:v>20.746887999999998</c:v>
                </c:pt>
                <c:pt idx="8">
                  <c:v>20.779221</c:v>
                </c:pt>
                <c:pt idx="9">
                  <c:v>24.827586</c:v>
                </c:pt>
                <c:pt idx="10">
                  <c:v>19.791667</c:v>
                </c:pt>
                <c:pt idx="11">
                  <c:v>22.742474999999999</c:v>
                </c:pt>
                <c:pt idx="12">
                  <c:v>16.863904999999999</c:v>
                </c:pt>
                <c:pt idx="13">
                  <c:v>18.666667</c:v>
                </c:pt>
                <c:pt idx="14">
                  <c:v>22.133333</c:v>
                </c:pt>
                <c:pt idx="15">
                  <c:v>22.361809000000001</c:v>
                </c:pt>
                <c:pt idx="16">
                  <c:v>19.955653999999999</c:v>
                </c:pt>
                <c:pt idx="17">
                  <c:v>24.008811000000001</c:v>
                </c:pt>
                <c:pt idx="18">
                  <c:v>23.404254999999999</c:v>
                </c:pt>
                <c:pt idx="19">
                  <c:v>21.792261</c:v>
                </c:pt>
                <c:pt idx="20">
                  <c:v>28.846153999999999</c:v>
                </c:pt>
                <c:pt idx="21">
                  <c:v>23.728814</c:v>
                </c:pt>
                <c:pt idx="22">
                  <c:v>28.818898000000001</c:v>
                </c:pt>
                <c:pt idx="23">
                  <c:v>25.531915000000001</c:v>
                </c:pt>
                <c:pt idx="24">
                  <c:v>24.680851000000001</c:v>
                </c:pt>
                <c:pt idx="25">
                  <c:v>22.680412</c:v>
                </c:pt>
                <c:pt idx="26">
                  <c:v>22.384428</c:v>
                </c:pt>
                <c:pt idx="27">
                  <c:v>26.327684000000001</c:v>
                </c:pt>
                <c:pt idx="28">
                  <c:v>21.509008999999999</c:v>
                </c:pt>
                <c:pt idx="29">
                  <c:v>17.805582000000001</c:v>
                </c:pt>
                <c:pt idx="30">
                  <c:v>14.794007000000001</c:v>
                </c:pt>
                <c:pt idx="31">
                  <c:v>10.758886</c:v>
                </c:pt>
                <c:pt idx="32">
                  <c:v>9.1474244999999996</c:v>
                </c:pt>
                <c:pt idx="33">
                  <c:v>8.8832486999999993</c:v>
                </c:pt>
                <c:pt idx="34">
                  <c:v>9.6746575000000004</c:v>
                </c:pt>
                <c:pt idx="35">
                  <c:v>7.3371804999999997</c:v>
                </c:pt>
                <c:pt idx="36">
                  <c:v>8.4745763000000007</c:v>
                </c:pt>
                <c:pt idx="37">
                  <c:v>7.0552146999999996</c:v>
                </c:pt>
                <c:pt idx="38">
                  <c:v>6.6115702000000001</c:v>
                </c:pt>
                <c:pt idx="39">
                  <c:v>8.8980151000000003</c:v>
                </c:pt>
                <c:pt idx="40">
                  <c:v>11.31561</c:v>
                </c:pt>
                <c:pt idx="41">
                  <c:v>4.8396853999999996</c:v>
                </c:pt>
                <c:pt idx="42">
                  <c:v>5.9288537999999997</c:v>
                </c:pt>
                <c:pt idx="43">
                  <c:v>4.7033285100000004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49-4EAA-8B87-86A75BAD52D6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0">
                  <c:v>6.6666667000000004</c:v>
                </c:pt>
                <c:pt idx="1">
                  <c:v>5.4945054999999998</c:v>
                </c:pt>
                <c:pt idx="2">
                  <c:v>6.7796609999999999</c:v>
                </c:pt>
                <c:pt idx="3">
                  <c:v>2.7586206999999998</c:v>
                </c:pt>
                <c:pt idx="4">
                  <c:v>3.6649215000000002</c:v>
                </c:pt>
                <c:pt idx="5">
                  <c:v>5.6603773999999998</c:v>
                </c:pt>
                <c:pt idx="6">
                  <c:v>0.99009899999999995</c:v>
                </c:pt>
                <c:pt idx="7">
                  <c:v>1.659751</c:v>
                </c:pt>
                <c:pt idx="8">
                  <c:v>2.1645021999999998</c:v>
                </c:pt>
                <c:pt idx="9">
                  <c:v>1.3793103</c:v>
                </c:pt>
                <c:pt idx="10">
                  <c:v>1.3888889</c:v>
                </c:pt>
                <c:pt idx="11">
                  <c:v>2.3411371000000001</c:v>
                </c:pt>
                <c:pt idx="12">
                  <c:v>0.59171600000000002</c:v>
                </c:pt>
                <c:pt idx="13">
                  <c:v>1.3333333000000001</c:v>
                </c:pt>
                <c:pt idx="14">
                  <c:v>2.1333332999999999</c:v>
                </c:pt>
                <c:pt idx="15">
                  <c:v>2.0100503000000001</c:v>
                </c:pt>
                <c:pt idx="16">
                  <c:v>2.6607539</c:v>
                </c:pt>
                <c:pt idx="17">
                  <c:v>2.6431718000000002</c:v>
                </c:pt>
                <c:pt idx="18">
                  <c:v>4.0425532000000004</c:v>
                </c:pt>
                <c:pt idx="19">
                  <c:v>3.4623217999999998</c:v>
                </c:pt>
                <c:pt idx="20">
                  <c:v>5.5944056</c:v>
                </c:pt>
                <c:pt idx="21">
                  <c:v>5.0847458000000003</c:v>
                </c:pt>
                <c:pt idx="22">
                  <c:v>4.2519685000000003</c:v>
                </c:pt>
                <c:pt idx="23">
                  <c:v>3.4954407000000001</c:v>
                </c:pt>
                <c:pt idx="24">
                  <c:v>4.5390071000000001</c:v>
                </c:pt>
                <c:pt idx="25">
                  <c:v>4.5103093000000003</c:v>
                </c:pt>
                <c:pt idx="26">
                  <c:v>4.8661799999999999</c:v>
                </c:pt>
                <c:pt idx="27">
                  <c:v>6.1016949</c:v>
                </c:pt>
                <c:pt idx="28">
                  <c:v>3.7162161999999999</c:v>
                </c:pt>
                <c:pt idx="29">
                  <c:v>3.2723773</c:v>
                </c:pt>
                <c:pt idx="30">
                  <c:v>3.1835206</c:v>
                </c:pt>
                <c:pt idx="31">
                  <c:v>2.7857829000000001</c:v>
                </c:pt>
                <c:pt idx="32">
                  <c:v>1.9538188000000001</c:v>
                </c:pt>
                <c:pt idx="33">
                  <c:v>1.4382402999999999</c:v>
                </c:pt>
                <c:pt idx="34">
                  <c:v>2.7397260000000001</c:v>
                </c:pt>
                <c:pt idx="35">
                  <c:v>2.8029677999999998</c:v>
                </c:pt>
                <c:pt idx="36">
                  <c:v>2.5827279999999999</c:v>
                </c:pt>
                <c:pt idx="37">
                  <c:v>3.2208589000000001</c:v>
                </c:pt>
                <c:pt idx="38">
                  <c:v>3.9256198000000002</c:v>
                </c:pt>
                <c:pt idx="39">
                  <c:v>3.8329911000000001</c:v>
                </c:pt>
                <c:pt idx="40">
                  <c:v>4.9079755</c:v>
                </c:pt>
                <c:pt idx="41">
                  <c:v>6.2915910000000004</c:v>
                </c:pt>
                <c:pt idx="42">
                  <c:v>6.1264821999999999</c:v>
                </c:pt>
                <c:pt idx="43">
                  <c:v>9.2619392200000004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649-4EAA-8B87-86A75BAD52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první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Sheet1!$B$2:$AT$2</c:f>
              <c:numCache>
                <c:formatCode>General</c:formatCode>
                <c:ptCount val="45"/>
                <c:pt idx="0">
                  <c:v>53.381324999999997</c:v>
                </c:pt>
                <c:pt idx="1">
                  <c:v>51.475254</c:v>
                </c:pt>
                <c:pt idx="2">
                  <c:v>52.027647999999999</c:v>
                </c:pt>
                <c:pt idx="3">
                  <c:v>53.058359000000003</c:v>
                </c:pt>
                <c:pt idx="4">
                  <c:v>54.324286000000001</c:v>
                </c:pt>
                <c:pt idx="5">
                  <c:v>53.443471000000002</c:v>
                </c:pt>
                <c:pt idx="6">
                  <c:v>53.774135000000001</c:v>
                </c:pt>
                <c:pt idx="7">
                  <c:v>54.461530000000003</c:v>
                </c:pt>
                <c:pt idx="8">
                  <c:v>52.841614999999997</c:v>
                </c:pt>
                <c:pt idx="9">
                  <c:v>52.135903999999996</c:v>
                </c:pt>
                <c:pt idx="10">
                  <c:v>54.460242000000001</c:v>
                </c:pt>
                <c:pt idx="11">
                  <c:v>53.261961999999997</c:v>
                </c:pt>
                <c:pt idx="12">
                  <c:v>54.235289000000002</c:v>
                </c:pt>
                <c:pt idx="13">
                  <c:v>53.287064999999998</c:v>
                </c:pt>
                <c:pt idx="14">
                  <c:v>55.205893000000003</c:v>
                </c:pt>
                <c:pt idx="15">
                  <c:v>53.354360999999997</c:v>
                </c:pt>
                <c:pt idx="16">
                  <c:v>53.965851000000001</c:v>
                </c:pt>
                <c:pt idx="17">
                  <c:v>54.120668999999999</c:v>
                </c:pt>
                <c:pt idx="18">
                  <c:v>52.997073999999998</c:v>
                </c:pt>
                <c:pt idx="19">
                  <c:v>57.012106000000003</c:v>
                </c:pt>
                <c:pt idx="20">
                  <c:v>52.932740000000003</c:v>
                </c:pt>
                <c:pt idx="21">
                  <c:v>53.861395999999999</c:v>
                </c:pt>
                <c:pt idx="22">
                  <c:v>52.728910999999997</c:v>
                </c:pt>
                <c:pt idx="23">
                  <c:v>53.443644999999997</c:v>
                </c:pt>
                <c:pt idx="24">
                  <c:v>52.356216000000003</c:v>
                </c:pt>
                <c:pt idx="25">
                  <c:v>52.250937</c:v>
                </c:pt>
                <c:pt idx="26">
                  <c:v>51.971980000000002</c:v>
                </c:pt>
                <c:pt idx="27">
                  <c:v>54.306277999999999</c:v>
                </c:pt>
                <c:pt idx="28">
                  <c:v>53.312009000000003</c:v>
                </c:pt>
                <c:pt idx="29">
                  <c:v>52.461145000000002</c:v>
                </c:pt>
                <c:pt idx="30">
                  <c:v>53.571313000000004</c:v>
                </c:pt>
                <c:pt idx="31">
                  <c:v>53.098404000000002</c:v>
                </c:pt>
                <c:pt idx="32">
                  <c:v>52.366241000000002</c:v>
                </c:pt>
                <c:pt idx="33">
                  <c:v>52.741939000000002</c:v>
                </c:pt>
                <c:pt idx="34">
                  <c:v>51.663994000000002</c:v>
                </c:pt>
                <c:pt idx="35">
                  <c:v>51.459251999999999</c:v>
                </c:pt>
                <c:pt idx="36">
                  <c:v>50.57694</c:v>
                </c:pt>
                <c:pt idx="37">
                  <c:v>49.853758999999997</c:v>
                </c:pt>
                <c:pt idx="38">
                  <c:v>50.412872999999998</c:v>
                </c:pt>
                <c:pt idx="39">
                  <c:v>51.631362000000003</c:v>
                </c:pt>
                <c:pt idx="40">
                  <c:v>49.794485999999999</c:v>
                </c:pt>
                <c:pt idx="41">
                  <c:v>47.372447999999999</c:v>
                </c:pt>
                <c:pt idx="42">
                  <c:v>49.787596999999998</c:v>
                </c:pt>
                <c:pt idx="43">
                  <c:v>45.186261299999998</c:v>
                </c:pt>
                <c:pt idx="44">
                  <c:v>46.262920000000001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55B-4D39-AEC0-EC47271A88B5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další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Sheet1!$B$3:$AT$3</c:f>
              <c:numCache>
                <c:formatCode>General</c:formatCode>
                <c:ptCount val="45"/>
                <c:pt idx="0">
                  <c:v>0.27410180000000001</c:v>
                </c:pt>
                <c:pt idx="1">
                  <c:v>0.43821159999999998</c:v>
                </c:pt>
                <c:pt idx="2">
                  <c:v>0.88215319999999997</c:v>
                </c:pt>
                <c:pt idx="3">
                  <c:v>1.1416641999999999</c:v>
                </c:pt>
                <c:pt idx="4">
                  <c:v>1.4066110000000001</c:v>
                </c:pt>
                <c:pt idx="5">
                  <c:v>1.8505625000000001</c:v>
                </c:pt>
                <c:pt idx="6">
                  <c:v>2.0529652999999999</c:v>
                </c:pt>
                <c:pt idx="7">
                  <c:v>1.9547315000000001</c:v>
                </c:pt>
                <c:pt idx="8">
                  <c:v>2.3306787999999998</c:v>
                </c:pt>
                <c:pt idx="9">
                  <c:v>2.2331530000000002</c:v>
                </c:pt>
                <c:pt idx="10">
                  <c:v>2.8022480999999999</c:v>
                </c:pt>
                <c:pt idx="11">
                  <c:v>2.7809001000000002</c:v>
                </c:pt>
                <c:pt idx="12">
                  <c:v>2.8854717999999999</c:v>
                </c:pt>
                <c:pt idx="13">
                  <c:v>3.2616855999999999</c:v>
                </c:pt>
                <c:pt idx="14">
                  <c:v>3.6377104</c:v>
                </c:pt>
                <c:pt idx="15">
                  <c:v>3.6344932999999999</c:v>
                </c:pt>
                <c:pt idx="16">
                  <c:v>3.8526294000000001</c:v>
                </c:pt>
                <c:pt idx="17">
                  <c:v>4.3633217000000002</c:v>
                </c:pt>
                <c:pt idx="18">
                  <c:v>4.3946432</c:v>
                </c:pt>
                <c:pt idx="19">
                  <c:v>4.5563152000000002</c:v>
                </c:pt>
                <c:pt idx="20">
                  <c:v>4.7653052999999996</c:v>
                </c:pt>
                <c:pt idx="21">
                  <c:v>5.5561259999999999</c:v>
                </c:pt>
                <c:pt idx="22">
                  <c:v>5.7377456999999996</c:v>
                </c:pt>
                <c:pt idx="23">
                  <c:v>6.1815509000000004</c:v>
                </c:pt>
                <c:pt idx="24">
                  <c:v>6.4357163999999996</c:v>
                </c:pt>
                <c:pt idx="25">
                  <c:v>6.9112403000000002</c:v>
                </c:pt>
                <c:pt idx="26">
                  <c:v>7.6066118999999999</c:v>
                </c:pt>
                <c:pt idx="27">
                  <c:v>8.0533575000000006</c:v>
                </c:pt>
                <c:pt idx="28">
                  <c:v>8.6475673999999998</c:v>
                </c:pt>
                <c:pt idx="29">
                  <c:v>8.6493681000000002</c:v>
                </c:pt>
                <c:pt idx="30">
                  <c:v>10.065206999999999</c:v>
                </c:pt>
                <c:pt idx="31">
                  <c:v>10.239996</c:v>
                </c:pt>
                <c:pt idx="32">
                  <c:v>9.9223256000000006</c:v>
                </c:pt>
                <c:pt idx="33">
                  <c:v>10.706224000000001</c:v>
                </c:pt>
                <c:pt idx="34">
                  <c:v>11.260712</c:v>
                </c:pt>
                <c:pt idx="35">
                  <c:v>11.113981000000001</c:v>
                </c:pt>
                <c:pt idx="36">
                  <c:v>11.5406</c:v>
                </c:pt>
                <c:pt idx="37">
                  <c:v>11.772214</c:v>
                </c:pt>
                <c:pt idx="38">
                  <c:v>12.368463999999999</c:v>
                </c:pt>
                <c:pt idx="39">
                  <c:v>13.743123000000001</c:v>
                </c:pt>
                <c:pt idx="40">
                  <c:v>13.796652</c:v>
                </c:pt>
                <c:pt idx="41">
                  <c:v>13.805201</c:v>
                </c:pt>
                <c:pt idx="42">
                  <c:v>15.493015</c:v>
                </c:pt>
                <c:pt idx="43">
                  <c:v>14.186710400000001</c:v>
                </c:pt>
                <c:pt idx="44">
                  <c:v>13.16084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55B-4D39-AEC0-EC47271A88B5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elkem</c:v>
                </c:pt>
              </c:strCache>
            </c:strRef>
          </c:tx>
          <c:spPr>
            <a:ln w="1905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Sheet1!$B$4:$AT$4</c:f>
              <c:numCache>
                <c:formatCode>General</c:formatCode>
                <c:ptCount val="45"/>
                <c:pt idx="0">
                  <c:v>53.655425999999999</c:v>
                </c:pt>
                <c:pt idx="1">
                  <c:v>51.913465000000002</c:v>
                </c:pt>
                <c:pt idx="2">
                  <c:v>52.909801999999999</c:v>
                </c:pt>
                <c:pt idx="3">
                  <c:v>54.200023000000002</c:v>
                </c:pt>
                <c:pt idx="4">
                  <c:v>55.730896999999999</c:v>
                </c:pt>
                <c:pt idx="5">
                  <c:v>55.294032999999999</c:v>
                </c:pt>
                <c:pt idx="6">
                  <c:v>55.827100000000002</c:v>
                </c:pt>
                <c:pt idx="7">
                  <c:v>56.416260999999999</c:v>
                </c:pt>
                <c:pt idx="8">
                  <c:v>55.172294000000001</c:v>
                </c:pt>
                <c:pt idx="9">
                  <c:v>54.369056999999998</c:v>
                </c:pt>
                <c:pt idx="10">
                  <c:v>57.26249</c:v>
                </c:pt>
                <c:pt idx="11">
                  <c:v>56.042862</c:v>
                </c:pt>
                <c:pt idx="12">
                  <c:v>57.120759999999997</c:v>
                </c:pt>
                <c:pt idx="13">
                  <c:v>56.548751000000003</c:v>
                </c:pt>
                <c:pt idx="14">
                  <c:v>58.843603999999999</c:v>
                </c:pt>
                <c:pt idx="15">
                  <c:v>56.988854000000003</c:v>
                </c:pt>
                <c:pt idx="16">
                  <c:v>57.818480999999998</c:v>
                </c:pt>
                <c:pt idx="17">
                  <c:v>58.483989999999999</c:v>
                </c:pt>
                <c:pt idx="18">
                  <c:v>57.391717</c:v>
                </c:pt>
                <c:pt idx="19">
                  <c:v>61.568421000000001</c:v>
                </c:pt>
                <c:pt idx="20">
                  <c:v>57.698045</c:v>
                </c:pt>
                <c:pt idx="21">
                  <c:v>59.417521999999998</c:v>
                </c:pt>
                <c:pt idx="22">
                  <c:v>58.466656999999998</c:v>
                </c:pt>
                <c:pt idx="23">
                  <c:v>59.625196000000003</c:v>
                </c:pt>
                <c:pt idx="24">
                  <c:v>58.791932000000003</c:v>
                </c:pt>
                <c:pt idx="25">
                  <c:v>59.162177</c:v>
                </c:pt>
                <c:pt idx="26">
                  <c:v>59.578592</c:v>
                </c:pt>
                <c:pt idx="27">
                  <c:v>62.359636000000002</c:v>
                </c:pt>
                <c:pt idx="28">
                  <c:v>61.959575999999998</c:v>
                </c:pt>
                <c:pt idx="29">
                  <c:v>61.110512999999997</c:v>
                </c:pt>
                <c:pt idx="30">
                  <c:v>63.636519999999997</c:v>
                </c:pt>
                <c:pt idx="31">
                  <c:v>63.3384</c:v>
                </c:pt>
                <c:pt idx="32">
                  <c:v>62.288567</c:v>
                </c:pt>
                <c:pt idx="33">
                  <c:v>63.448163000000001</c:v>
                </c:pt>
                <c:pt idx="34">
                  <c:v>62.924706</c:v>
                </c:pt>
                <c:pt idx="35">
                  <c:v>62.573233000000002</c:v>
                </c:pt>
                <c:pt idx="36">
                  <c:v>62.117539000000001</c:v>
                </c:pt>
                <c:pt idx="37">
                  <c:v>61.625973999999999</c:v>
                </c:pt>
                <c:pt idx="38">
                  <c:v>62.781337999999998</c:v>
                </c:pt>
                <c:pt idx="39">
                  <c:v>65.374485000000007</c:v>
                </c:pt>
                <c:pt idx="40">
                  <c:v>63.591137000000003</c:v>
                </c:pt>
                <c:pt idx="41">
                  <c:v>61.177649000000002</c:v>
                </c:pt>
                <c:pt idx="42">
                  <c:v>65.280612000000005</c:v>
                </c:pt>
                <c:pt idx="43">
                  <c:v>59.372971700000001</c:v>
                </c:pt>
                <c:pt idx="44">
                  <c:v>59.423760000000001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55B-4D39-AEC0-EC47271A8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5660927"/>
        <c:axId val="1"/>
      </c:line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/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1"/>
        <c:scaling>
          <c:orientation val="minMax"/>
          <c:max val="70"/>
        </c:scaling>
        <c:delete val="0"/>
        <c:axPos val="l"/>
        <c:majorGridlines>
          <c:spPr>
            <a:ln w="12700">
              <a:solidFill>
                <a:srgbClr val="C0C0C0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655660927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00" b="0" i="0" u="none" strike="noStrike" baseline="0">
          <a:solidFill>
            <a:schemeClr val="tx1"/>
          </a:solidFill>
          <a:latin typeface="Calibri" panose="020F0502020204030204" pitchFamily="34" charset="0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0">
                  <c:v>17.763905000000001</c:v>
                </c:pt>
                <c:pt idx="1">
                  <c:v>18.241102999999999</c:v>
                </c:pt>
                <c:pt idx="2">
                  <c:v>17.614879999999999</c:v>
                </c:pt>
                <c:pt idx="3">
                  <c:v>18.017856999999999</c:v>
                </c:pt>
                <c:pt idx="4">
                  <c:v>17.585207</c:v>
                </c:pt>
                <c:pt idx="5">
                  <c:v>18.062308999999999</c:v>
                </c:pt>
                <c:pt idx="6">
                  <c:v>18.781095000000001</c:v>
                </c:pt>
                <c:pt idx="7">
                  <c:v>17.862372000000001</c:v>
                </c:pt>
                <c:pt idx="8">
                  <c:v>16.298905999999999</c:v>
                </c:pt>
                <c:pt idx="9">
                  <c:v>16.767211</c:v>
                </c:pt>
                <c:pt idx="10">
                  <c:v>17.313269999999999</c:v>
                </c:pt>
                <c:pt idx="11">
                  <c:v>15.284698000000001</c:v>
                </c:pt>
                <c:pt idx="12">
                  <c:v>15.827598999999999</c:v>
                </c:pt>
                <c:pt idx="13">
                  <c:v>14.725004</c:v>
                </c:pt>
                <c:pt idx="14">
                  <c:v>13.987284000000001</c:v>
                </c:pt>
                <c:pt idx="15">
                  <c:v>12.107623</c:v>
                </c:pt>
                <c:pt idx="16">
                  <c:v>10.940293</c:v>
                </c:pt>
                <c:pt idx="17">
                  <c:v>10.26484</c:v>
                </c:pt>
                <c:pt idx="18">
                  <c:v>9.1991157999999995</c:v>
                </c:pt>
                <c:pt idx="19">
                  <c:v>8.8375503999999996</c:v>
                </c:pt>
                <c:pt idx="20">
                  <c:v>8.9089270000000003</c:v>
                </c:pt>
                <c:pt idx="21">
                  <c:v>8.9450386999999996</c:v>
                </c:pt>
                <c:pt idx="22">
                  <c:v>7.6867030999999999</c:v>
                </c:pt>
                <c:pt idx="23">
                  <c:v>8.0515599000000009</c:v>
                </c:pt>
                <c:pt idx="24">
                  <c:v>8.4615384999999996</c:v>
                </c:pt>
                <c:pt idx="25">
                  <c:v>8.2987552000000004</c:v>
                </c:pt>
                <c:pt idx="26">
                  <c:v>7.7034096999999999</c:v>
                </c:pt>
                <c:pt idx="27">
                  <c:v>8.7793255000000006</c:v>
                </c:pt>
                <c:pt idx="28">
                  <c:v>8.5777943000000008</c:v>
                </c:pt>
                <c:pt idx="29">
                  <c:v>8.5171790000000005</c:v>
                </c:pt>
                <c:pt idx="30">
                  <c:v>8.8299024999999993</c:v>
                </c:pt>
                <c:pt idx="31">
                  <c:v>8.3727703000000009</c:v>
                </c:pt>
                <c:pt idx="32">
                  <c:v>9.5006310000000003</c:v>
                </c:pt>
                <c:pt idx="33">
                  <c:v>7.7263507000000002</c:v>
                </c:pt>
                <c:pt idx="34">
                  <c:v>7.5258875999999999</c:v>
                </c:pt>
                <c:pt idx="35">
                  <c:v>8.4085778999999992</c:v>
                </c:pt>
                <c:pt idx="36">
                  <c:v>8.9193824999999993</c:v>
                </c:pt>
                <c:pt idx="37">
                  <c:v>8.7676388000000003</c:v>
                </c:pt>
                <c:pt idx="38">
                  <c:v>10.247479</c:v>
                </c:pt>
                <c:pt idx="39">
                  <c:v>9.0460837999999999</c:v>
                </c:pt>
                <c:pt idx="40">
                  <c:v>10.071514000000001</c:v>
                </c:pt>
                <c:pt idx="41">
                  <c:v>9.9397590000000005</c:v>
                </c:pt>
                <c:pt idx="42">
                  <c:v>8.7487072999999995</c:v>
                </c:pt>
                <c:pt idx="43">
                  <c:v>8.2132564800000001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CA-4A3C-85FB-ECD557B0EF03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0">
                  <c:v>20.639424999999999</c:v>
                </c:pt>
                <c:pt idx="1">
                  <c:v>20.551518999999999</c:v>
                </c:pt>
                <c:pt idx="2">
                  <c:v>20.368344</c:v>
                </c:pt>
                <c:pt idx="3">
                  <c:v>20.517856999999999</c:v>
                </c:pt>
                <c:pt idx="4">
                  <c:v>18.582305999999999</c:v>
                </c:pt>
                <c:pt idx="5">
                  <c:v>17.017828000000002</c:v>
                </c:pt>
                <c:pt idx="6">
                  <c:v>17.839375</c:v>
                </c:pt>
                <c:pt idx="7">
                  <c:v>17.770864</c:v>
                </c:pt>
                <c:pt idx="8">
                  <c:v>14.407565</c:v>
                </c:pt>
                <c:pt idx="9">
                  <c:v>15.081618000000001</c:v>
                </c:pt>
                <c:pt idx="10">
                  <c:v>14.086294000000001</c:v>
                </c:pt>
                <c:pt idx="11">
                  <c:v>13.879004</c:v>
                </c:pt>
                <c:pt idx="12">
                  <c:v>13.219848000000001</c:v>
                </c:pt>
                <c:pt idx="13">
                  <c:v>13.266560999999999</c:v>
                </c:pt>
                <c:pt idx="14">
                  <c:v>11.37148</c:v>
                </c:pt>
                <c:pt idx="15">
                  <c:v>10.421525000000001</c:v>
                </c:pt>
                <c:pt idx="16">
                  <c:v>10.314622999999999</c:v>
                </c:pt>
                <c:pt idx="17">
                  <c:v>9.4246575000000004</c:v>
                </c:pt>
                <c:pt idx="18">
                  <c:v>7.6687637999999998</c:v>
                </c:pt>
                <c:pt idx="19">
                  <c:v>6.1972864000000003</c:v>
                </c:pt>
                <c:pt idx="20">
                  <c:v>6.4021641000000002</c:v>
                </c:pt>
                <c:pt idx="21">
                  <c:v>6.2891921999999996</c:v>
                </c:pt>
                <c:pt idx="22">
                  <c:v>6.5755920000000003</c:v>
                </c:pt>
                <c:pt idx="23">
                  <c:v>7.4537642000000002</c:v>
                </c:pt>
                <c:pt idx="24">
                  <c:v>7.1294559</c:v>
                </c:pt>
                <c:pt idx="25">
                  <c:v>5.9788759000000002</c:v>
                </c:pt>
                <c:pt idx="26">
                  <c:v>6.6390041000000002</c:v>
                </c:pt>
                <c:pt idx="27">
                  <c:v>5.6085044000000002</c:v>
                </c:pt>
                <c:pt idx="28">
                  <c:v>5.8670628000000002</c:v>
                </c:pt>
                <c:pt idx="29">
                  <c:v>5.2079566000000002</c:v>
                </c:pt>
                <c:pt idx="30">
                  <c:v>5.6157458</c:v>
                </c:pt>
                <c:pt idx="31">
                  <c:v>5.8791409000000003</c:v>
                </c:pt>
                <c:pt idx="32">
                  <c:v>5.4263566000000001</c:v>
                </c:pt>
                <c:pt idx="33">
                  <c:v>6.9887515999999996</c:v>
                </c:pt>
                <c:pt idx="34">
                  <c:v>7.6553253999999997</c:v>
                </c:pt>
                <c:pt idx="35">
                  <c:v>6.8472536000000002</c:v>
                </c:pt>
                <c:pt idx="36">
                  <c:v>7.3756431999999998</c:v>
                </c:pt>
                <c:pt idx="37">
                  <c:v>7.0743179999999999</c:v>
                </c:pt>
                <c:pt idx="38">
                  <c:v>6.5444545999999999</c:v>
                </c:pt>
                <c:pt idx="39">
                  <c:v>7.0358429999999998</c:v>
                </c:pt>
                <c:pt idx="40">
                  <c:v>6.8931266999999998</c:v>
                </c:pt>
                <c:pt idx="41">
                  <c:v>6.4382529999999996</c:v>
                </c:pt>
                <c:pt idx="42">
                  <c:v>6.4736298000000003</c:v>
                </c:pt>
                <c:pt idx="43">
                  <c:v>5.2284890900000001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CA-4A3C-85FB-ECD557B0EF03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0">
                  <c:v>37.570942000000002</c:v>
                </c:pt>
                <c:pt idx="1">
                  <c:v>38.326811999999997</c:v>
                </c:pt>
                <c:pt idx="2">
                  <c:v>40.244346999999998</c:v>
                </c:pt>
                <c:pt idx="3">
                  <c:v>38.821429000000002</c:v>
                </c:pt>
                <c:pt idx="4">
                  <c:v>23.404641000000002</c:v>
                </c:pt>
                <c:pt idx="5">
                  <c:v>23.860976000000001</c:v>
                </c:pt>
                <c:pt idx="6">
                  <c:v>23.933902</c:v>
                </c:pt>
                <c:pt idx="7">
                  <c:v>24.633967999999999</c:v>
                </c:pt>
                <c:pt idx="8">
                  <c:v>25.477471000000001</c:v>
                </c:pt>
                <c:pt idx="9">
                  <c:v>23.403123000000001</c:v>
                </c:pt>
                <c:pt idx="10">
                  <c:v>24.746193000000002</c:v>
                </c:pt>
                <c:pt idx="11">
                  <c:v>24.697509</c:v>
                </c:pt>
                <c:pt idx="12">
                  <c:v>23.505976</c:v>
                </c:pt>
                <c:pt idx="13">
                  <c:v>22.720084</c:v>
                </c:pt>
                <c:pt idx="14">
                  <c:v>22.470480999999999</c:v>
                </c:pt>
                <c:pt idx="15">
                  <c:v>22.905830000000002</c:v>
                </c:pt>
                <c:pt idx="16">
                  <c:v>25.044691</c:v>
                </c:pt>
                <c:pt idx="17">
                  <c:v>24.401826</c:v>
                </c:pt>
                <c:pt idx="18">
                  <c:v>25.981976</c:v>
                </c:pt>
                <c:pt idx="19">
                  <c:v>26.475981000000001</c:v>
                </c:pt>
                <c:pt idx="20">
                  <c:v>25.716861999999999</c:v>
                </c:pt>
                <c:pt idx="21">
                  <c:v>25.525635999999999</c:v>
                </c:pt>
                <c:pt idx="22">
                  <c:v>24.826958000000001</c:v>
                </c:pt>
                <c:pt idx="23">
                  <c:v>26.284327000000001</c:v>
                </c:pt>
                <c:pt idx="24">
                  <c:v>23.489681000000001</c:v>
                </c:pt>
                <c:pt idx="25">
                  <c:v>23.632591000000001</c:v>
                </c:pt>
                <c:pt idx="26">
                  <c:v>22.569006000000002</c:v>
                </c:pt>
                <c:pt idx="27">
                  <c:v>20.252932999999999</c:v>
                </c:pt>
                <c:pt idx="28">
                  <c:v>20.813219</c:v>
                </c:pt>
                <c:pt idx="29">
                  <c:v>21.24774</c:v>
                </c:pt>
                <c:pt idx="30">
                  <c:v>23.510293000000001</c:v>
                </c:pt>
                <c:pt idx="31">
                  <c:v>24.444849000000001</c:v>
                </c:pt>
                <c:pt idx="32">
                  <c:v>24.121147000000001</c:v>
                </c:pt>
                <c:pt idx="33">
                  <c:v>23.603172000000001</c:v>
                </c:pt>
                <c:pt idx="34">
                  <c:v>22.189349</c:v>
                </c:pt>
                <c:pt idx="35">
                  <c:v>22.535741000000002</c:v>
                </c:pt>
                <c:pt idx="36">
                  <c:v>22.317515</c:v>
                </c:pt>
                <c:pt idx="37">
                  <c:v>22.182501999999999</c:v>
                </c:pt>
                <c:pt idx="38">
                  <c:v>19.945004999999998</c:v>
                </c:pt>
                <c:pt idx="39">
                  <c:v>19.590366</c:v>
                </c:pt>
                <c:pt idx="40">
                  <c:v>18.533968999999999</c:v>
                </c:pt>
                <c:pt idx="41">
                  <c:v>19.239457999999999</c:v>
                </c:pt>
                <c:pt idx="42">
                  <c:v>18.986556</c:v>
                </c:pt>
                <c:pt idx="43">
                  <c:v>17.517496900000001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CA-4A3C-85FB-ECD557B0EF03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0">
                  <c:v>0.60537269999999999</c:v>
                </c:pt>
                <c:pt idx="1">
                  <c:v>0.65213339999999997</c:v>
                </c:pt>
                <c:pt idx="2">
                  <c:v>0.71115969999999995</c:v>
                </c:pt>
                <c:pt idx="3">
                  <c:v>1.0892857</c:v>
                </c:pt>
                <c:pt idx="4">
                  <c:v>21.754895000000001</c:v>
                </c:pt>
                <c:pt idx="5">
                  <c:v>23.896992999999998</c:v>
                </c:pt>
                <c:pt idx="6">
                  <c:v>23.827292</c:v>
                </c:pt>
                <c:pt idx="7">
                  <c:v>25.183015999999999</c:v>
                </c:pt>
                <c:pt idx="8">
                  <c:v>26.831077000000001</c:v>
                </c:pt>
                <c:pt idx="9">
                  <c:v>26.596876999999999</c:v>
                </c:pt>
                <c:pt idx="10">
                  <c:v>28.462654000000001</c:v>
                </c:pt>
                <c:pt idx="11">
                  <c:v>27.846975</c:v>
                </c:pt>
                <c:pt idx="12">
                  <c:v>29.500181000000001</c:v>
                </c:pt>
                <c:pt idx="13">
                  <c:v>31.312598999999999</c:v>
                </c:pt>
                <c:pt idx="14">
                  <c:v>32.007266000000001</c:v>
                </c:pt>
                <c:pt idx="15">
                  <c:v>30.995515999999999</c:v>
                </c:pt>
                <c:pt idx="16">
                  <c:v>31.283518000000001</c:v>
                </c:pt>
                <c:pt idx="17">
                  <c:v>31.159817</c:v>
                </c:pt>
                <c:pt idx="18">
                  <c:v>29.416765999999999</c:v>
                </c:pt>
                <c:pt idx="19">
                  <c:v>31.774844000000002</c:v>
                </c:pt>
                <c:pt idx="20">
                  <c:v>32.732191</c:v>
                </c:pt>
                <c:pt idx="21">
                  <c:v>33.530062999999998</c:v>
                </c:pt>
                <c:pt idx="22">
                  <c:v>34.134791</c:v>
                </c:pt>
                <c:pt idx="23">
                  <c:v>34.373249000000001</c:v>
                </c:pt>
                <c:pt idx="24">
                  <c:v>36.435271999999998</c:v>
                </c:pt>
                <c:pt idx="25">
                  <c:v>38.042248000000001</c:v>
                </c:pt>
                <c:pt idx="26">
                  <c:v>40.285043999999999</c:v>
                </c:pt>
                <c:pt idx="27">
                  <c:v>36.143695000000001</c:v>
                </c:pt>
                <c:pt idx="28">
                  <c:v>42.424804999999999</c:v>
                </c:pt>
                <c:pt idx="29">
                  <c:v>44.954791999999998</c:v>
                </c:pt>
                <c:pt idx="30">
                  <c:v>48.230407999999997</c:v>
                </c:pt>
                <c:pt idx="31">
                  <c:v>49.417546000000002</c:v>
                </c:pt>
                <c:pt idx="32">
                  <c:v>51.829818000000003</c:v>
                </c:pt>
                <c:pt idx="33">
                  <c:v>52.461736999999999</c:v>
                </c:pt>
                <c:pt idx="34">
                  <c:v>52.847633000000002</c:v>
                </c:pt>
                <c:pt idx="35">
                  <c:v>51.805869000000001</c:v>
                </c:pt>
                <c:pt idx="36">
                  <c:v>52.487136</c:v>
                </c:pt>
                <c:pt idx="37">
                  <c:v>52.19191</c:v>
                </c:pt>
                <c:pt idx="38">
                  <c:v>51.585701</c:v>
                </c:pt>
                <c:pt idx="39">
                  <c:v>51.564574</c:v>
                </c:pt>
                <c:pt idx="40">
                  <c:v>50.238379000000002</c:v>
                </c:pt>
                <c:pt idx="41">
                  <c:v>47.307982000000003</c:v>
                </c:pt>
                <c:pt idx="42">
                  <c:v>48.934849999999997</c:v>
                </c:pt>
                <c:pt idx="43">
                  <c:v>48.847262200000003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CA-4A3C-85FB-ECD557B0EF03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0">
                  <c:v>17.972002</c:v>
                </c:pt>
                <c:pt idx="1">
                  <c:v>16.862307000000001</c:v>
                </c:pt>
                <c:pt idx="2">
                  <c:v>16.520788</c:v>
                </c:pt>
                <c:pt idx="3">
                  <c:v>17.5</c:v>
                </c:pt>
                <c:pt idx="4">
                  <c:v>15.989848</c:v>
                </c:pt>
                <c:pt idx="5">
                  <c:v>14.730776000000001</c:v>
                </c:pt>
                <c:pt idx="6">
                  <c:v>14.01919</c:v>
                </c:pt>
                <c:pt idx="7">
                  <c:v>13.250366</c:v>
                </c:pt>
                <c:pt idx="8">
                  <c:v>15.353236000000001</c:v>
                </c:pt>
                <c:pt idx="9">
                  <c:v>16.554293999999999</c:v>
                </c:pt>
                <c:pt idx="10">
                  <c:v>14.104423000000001</c:v>
                </c:pt>
                <c:pt idx="11">
                  <c:v>16.797153000000002</c:v>
                </c:pt>
                <c:pt idx="12">
                  <c:v>16.388988999999999</c:v>
                </c:pt>
                <c:pt idx="13">
                  <c:v>16.376735</c:v>
                </c:pt>
                <c:pt idx="14">
                  <c:v>17.765668000000002</c:v>
                </c:pt>
                <c:pt idx="15">
                  <c:v>21.614350000000002</c:v>
                </c:pt>
                <c:pt idx="16">
                  <c:v>20.092956999999998</c:v>
                </c:pt>
                <c:pt idx="17">
                  <c:v>21.570775999999999</c:v>
                </c:pt>
                <c:pt idx="18">
                  <c:v>23.907499000000001</c:v>
                </c:pt>
                <c:pt idx="19">
                  <c:v>23.193985999999999</c:v>
                </c:pt>
                <c:pt idx="20">
                  <c:v>22.506762999999999</c:v>
                </c:pt>
                <c:pt idx="21">
                  <c:v>21.836960999999999</c:v>
                </c:pt>
                <c:pt idx="22">
                  <c:v>23.788706999999999</c:v>
                </c:pt>
                <c:pt idx="23">
                  <c:v>20.810759999999998</c:v>
                </c:pt>
                <c:pt idx="24">
                  <c:v>21.294559</c:v>
                </c:pt>
                <c:pt idx="25">
                  <c:v>20.897773999999998</c:v>
                </c:pt>
                <c:pt idx="26">
                  <c:v>18.924769999999999</c:v>
                </c:pt>
                <c:pt idx="27">
                  <c:v>22.708943999999999</c:v>
                </c:pt>
                <c:pt idx="28">
                  <c:v>18.826587</c:v>
                </c:pt>
                <c:pt idx="29">
                  <c:v>16.238697999999999</c:v>
                </c:pt>
                <c:pt idx="30">
                  <c:v>10.816179</c:v>
                </c:pt>
                <c:pt idx="31">
                  <c:v>8.8824172000000008</c:v>
                </c:pt>
                <c:pt idx="32">
                  <c:v>6.6702722000000003</c:v>
                </c:pt>
                <c:pt idx="33">
                  <c:v>7.5972708999999998</c:v>
                </c:pt>
                <c:pt idx="34">
                  <c:v>7.3409763000000003</c:v>
                </c:pt>
                <c:pt idx="35">
                  <c:v>8.4838223999999993</c:v>
                </c:pt>
                <c:pt idx="36">
                  <c:v>7.0135315</c:v>
                </c:pt>
                <c:pt idx="37">
                  <c:v>7.5446849</c:v>
                </c:pt>
                <c:pt idx="38">
                  <c:v>8.3226397999999993</c:v>
                </c:pt>
                <c:pt idx="39">
                  <c:v>9.7098426</c:v>
                </c:pt>
                <c:pt idx="40">
                  <c:v>10.846246000000001</c:v>
                </c:pt>
                <c:pt idx="41">
                  <c:v>8.9796686999999995</c:v>
                </c:pt>
                <c:pt idx="42">
                  <c:v>9.3485005000000001</c:v>
                </c:pt>
                <c:pt idx="43">
                  <c:v>10.9921779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CA-4A3C-85FB-ECD557B0EF0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0">
                  <c:v>5.4483541000000004</c:v>
                </c:pt>
                <c:pt idx="1">
                  <c:v>5.3661263000000003</c:v>
                </c:pt>
                <c:pt idx="2">
                  <c:v>4.5404814</c:v>
                </c:pt>
                <c:pt idx="3">
                  <c:v>4.0535714</c:v>
                </c:pt>
                <c:pt idx="4">
                  <c:v>2.6831037000000002</c:v>
                </c:pt>
                <c:pt idx="5">
                  <c:v>2.4311183000000001</c:v>
                </c:pt>
                <c:pt idx="6">
                  <c:v>1.5991470999999999</c:v>
                </c:pt>
                <c:pt idx="7">
                  <c:v>1.2994143</c:v>
                </c:pt>
                <c:pt idx="8">
                  <c:v>1.6317448999999999</c:v>
                </c:pt>
                <c:pt idx="9">
                  <c:v>1.5968772</c:v>
                </c:pt>
                <c:pt idx="10">
                  <c:v>1.2871646000000001</c:v>
                </c:pt>
                <c:pt idx="11">
                  <c:v>1.4946619000000001</c:v>
                </c:pt>
                <c:pt idx="12">
                  <c:v>1.5574067</c:v>
                </c:pt>
                <c:pt idx="13">
                  <c:v>1.599016</c:v>
                </c:pt>
                <c:pt idx="14">
                  <c:v>2.3978202</c:v>
                </c:pt>
                <c:pt idx="15">
                  <c:v>1.955157</c:v>
                </c:pt>
                <c:pt idx="16">
                  <c:v>2.3239185</c:v>
                </c:pt>
                <c:pt idx="17">
                  <c:v>3.1780822</c:v>
                </c:pt>
                <c:pt idx="18">
                  <c:v>3.8258800000000002</c:v>
                </c:pt>
                <c:pt idx="19">
                  <c:v>3.5203519999999999</c:v>
                </c:pt>
                <c:pt idx="20">
                  <c:v>3.7330928999999999</c:v>
                </c:pt>
                <c:pt idx="21">
                  <c:v>3.8731095999999998</c:v>
                </c:pt>
                <c:pt idx="22">
                  <c:v>2.9872494999999999</c:v>
                </c:pt>
                <c:pt idx="23">
                  <c:v>3.0263404</c:v>
                </c:pt>
                <c:pt idx="24">
                  <c:v>3.1894933999999999</c:v>
                </c:pt>
                <c:pt idx="25">
                  <c:v>3.1497548000000002</c:v>
                </c:pt>
                <c:pt idx="26">
                  <c:v>3.8787660000000002</c:v>
                </c:pt>
                <c:pt idx="27">
                  <c:v>6.5065982</c:v>
                </c:pt>
                <c:pt idx="28">
                  <c:v>3.4905309999999998</c:v>
                </c:pt>
                <c:pt idx="29">
                  <c:v>3.8336347000000002</c:v>
                </c:pt>
                <c:pt idx="30">
                  <c:v>2.9974720000000001</c:v>
                </c:pt>
                <c:pt idx="31">
                  <c:v>3.0032763</c:v>
                </c:pt>
                <c:pt idx="32">
                  <c:v>2.4517756999999998</c:v>
                </c:pt>
                <c:pt idx="33">
                  <c:v>1.6227180999999999</c:v>
                </c:pt>
                <c:pt idx="34">
                  <c:v>2.4408284</c:v>
                </c:pt>
                <c:pt idx="35">
                  <c:v>1.9187358999999999</c:v>
                </c:pt>
                <c:pt idx="36">
                  <c:v>1.8867925000000001</c:v>
                </c:pt>
                <c:pt idx="37">
                  <c:v>2.2389464000000001</c:v>
                </c:pt>
                <c:pt idx="38">
                  <c:v>3.3547204000000002</c:v>
                </c:pt>
                <c:pt idx="39">
                  <c:v>3.0532903</c:v>
                </c:pt>
                <c:pt idx="40">
                  <c:v>3.416766</c:v>
                </c:pt>
                <c:pt idx="41">
                  <c:v>8.0948794999999993</c:v>
                </c:pt>
                <c:pt idx="42">
                  <c:v>7.5077559000000003</c:v>
                </c:pt>
                <c:pt idx="43">
                  <c:v>9.2013174099999997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8CA-4A3C-85FB-ECD557B0E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4">
                  <c:v>4.1095889999999997</c:v>
                </c:pt>
                <c:pt idx="5">
                  <c:v>6.5789473999999997</c:v>
                </c:pt>
                <c:pt idx="6">
                  <c:v>7.2289156999999999</c:v>
                </c:pt>
                <c:pt idx="7">
                  <c:v>5.1948052000000002</c:v>
                </c:pt>
                <c:pt idx="8">
                  <c:v>7.9207920999999999</c:v>
                </c:pt>
                <c:pt idx="9">
                  <c:v>7.4766355000000004</c:v>
                </c:pt>
                <c:pt idx="10">
                  <c:v>10.091742999999999</c:v>
                </c:pt>
                <c:pt idx="11">
                  <c:v>11.811024</c:v>
                </c:pt>
                <c:pt idx="12">
                  <c:v>8.3333332999999996</c:v>
                </c:pt>
                <c:pt idx="13">
                  <c:v>9.1503268000000002</c:v>
                </c:pt>
                <c:pt idx="14">
                  <c:v>8.1521738999999993</c:v>
                </c:pt>
                <c:pt idx="15">
                  <c:v>11.25</c:v>
                </c:pt>
                <c:pt idx="16">
                  <c:v>12.903226</c:v>
                </c:pt>
                <c:pt idx="17">
                  <c:v>14.592275000000001</c:v>
                </c:pt>
                <c:pt idx="18">
                  <c:v>14.59854</c:v>
                </c:pt>
                <c:pt idx="19">
                  <c:v>20.12012</c:v>
                </c:pt>
                <c:pt idx="20">
                  <c:v>16.060606</c:v>
                </c:pt>
                <c:pt idx="21">
                  <c:v>20.844327</c:v>
                </c:pt>
                <c:pt idx="22">
                  <c:v>18.508997000000001</c:v>
                </c:pt>
                <c:pt idx="23">
                  <c:v>13.747228</c:v>
                </c:pt>
                <c:pt idx="24">
                  <c:v>16.435644</c:v>
                </c:pt>
                <c:pt idx="25">
                  <c:v>12.671233000000001</c:v>
                </c:pt>
                <c:pt idx="26">
                  <c:v>15.11811</c:v>
                </c:pt>
                <c:pt idx="27">
                  <c:v>2.5885558999999998</c:v>
                </c:pt>
                <c:pt idx="28">
                  <c:v>2.7816412000000001</c:v>
                </c:pt>
                <c:pt idx="29">
                  <c:v>1.3210040000000001</c:v>
                </c:pt>
                <c:pt idx="30">
                  <c:v>1.4211886</c:v>
                </c:pt>
                <c:pt idx="31">
                  <c:v>1.8143009999999999</c:v>
                </c:pt>
                <c:pt idx="32">
                  <c:v>1.4507772000000001</c:v>
                </c:pt>
                <c:pt idx="33">
                  <c:v>47.647647999999997</c:v>
                </c:pt>
                <c:pt idx="34">
                  <c:v>44.401544000000001</c:v>
                </c:pt>
                <c:pt idx="35">
                  <c:v>43.390805</c:v>
                </c:pt>
                <c:pt idx="36">
                  <c:v>43.859648999999997</c:v>
                </c:pt>
                <c:pt idx="37">
                  <c:v>45.752212</c:v>
                </c:pt>
                <c:pt idx="38">
                  <c:v>48.738033000000001</c:v>
                </c:pt>
                <c:pt idx="39">
                  <c:v>48.876840000000001</c:v>
                </c:pt>
                <c:pt idx="40">
                  <c:v>48.895434000000002</c:v>
                </c:pt>
                <c:pt idx="41">
                  <c:v>37.167070000000002</c:v>
                </c:pt>
                <c:pt idx="42">
                  <c:v>38.944147000000001</c:v>
                </c:pt>
                <c:pt idx="43">
                  <c:v>35.662299900000001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79-4F1F-BAD7-69516E02F112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4">
                  <c:v>2.7397260000000001</c:v>
                </c:pt>
                <c:pt idx="5">
                  <c:v>3.9473684000000002</c:v>
                </c:pt>
                <c:pt idx="6">
                  <c:v>6.0240964000000004</c:v>
                </c:pt>
                <c:pt idx="7">
                  <c:v>6.4935064999999996</c:v>
                </c:pt>
                <c:pt idx="8">
                  <c:v>9.9009900999999996</c:v>
                </c:pt>
                <c:pt idx="9">
                  <c:v>11.214953</c:v>
                </c:pt>
                <c:pt idx="10">
                  <c:v>7.3394494999999997</c:v>
                </c:pt>
                <c:pt idx="11">
                  <c:v>3.9370078999999998</c:v>
                </c:pt>
                <c:pt idx="12">
                  <c:v>6.4814815000000001</c:v>
                </c:pt>
                <c:pt idx="13">
                  <c:v>11.111110999999999</c:v>
                </c:pt>
                <c:pt idx="14">
                  <c:v>6.5217390999999996</c:v>
                </c:pt>
                <c:pt idx="15">
                  <c:v>10.625</c:v>
                </c:pt>
                <c:pt idx="16">
                  <c:v>9.2165899000000007</c:v>
                </c:pt>
                <c:pt idx="17">
                  <c:v>17.167382</c:v>
                </c:pt>
                <c:pt idx="18">
                  <c:v>18.248175</c:v>
                </c:pt>
                <c:pt idx="19">
                  <c:v>19.219218999999999</c:v>
                </c:pt>
                <c:pt idx="20">
                  <c:v>16.666667</c:v>
                </c:pt>
                <c:pt idx="21">
                  <c:v>14.248021</c:v>
                </c:pt>
                <c:pt idx="22">
                  <c:v>20.822621999999999</c:v>
                </c:pt>
                <c:pt idx="23">
                  <c:v>22.838137</c:v>
                </c:pt>
                <c:pt idx="24">
                  <c:v>26.930693000000002</c:v>
                </c:pt>
                <c:pt idx="25">
                  <c:v>33.219177999999999</c:v>
                </c:pt>
                <c:pt idx="26">
                  <c:v>34.645668999999998</c:v>
                </c:pt>
                <c:pt idx="27">
                  <c:v>51.771116999999997</c:v>
                </c:pt>
                <c:pt idx="28">
                  <c:v>57.301808000000001</c:v>
                </c:pt>
                <c:pt idx="29">
                  <c:v>56.935271</c:v>
                </c:pt>
                <c:pt idx="30">
                  <c:v>63.178294999999999</c:v>
                </c:pt>
                <c:pt idx="31">
                  <c:v>64.674492999999998</c:v>
                </c:pt>
                <c:pt idx="32">
                  <c:v>68.704662999999996</c:v>
                </c:pt>
                <c:pt idx="33">
                  <c:v>23.523523999999998</c:v>
                </c:pt>
                <c:pt idx="34">
                  <c:v>26.640927000000001</c:v>
                </c:pt>
                <c:pt idx="35">
                  <c:v>27.011493999999999</c:v>
                </c:pt>
                <c:pt idx="36">
                  <c:v>27.192982000000001</c:v>
                </c:pt>
                <c:pt idx="37">
                  <c:v>24.601769999999998</c:v>
                </c:pt>
                <c:pt idx="38">
                  <c:v>22.193211000000002</c:v>
                </c:pt>
                <c:pt idx="39">
                  <c:v>22.695585000000001</c:v>
                </c:pt>
                <c:pt idx="40">
                  <c:v>22.827687999999998</c:v>
                </c:pt>
                <c:pt idx="41">
                  <c:v>30.326877</c:v>
                </c:pt>
                <c:pt idx="42">
                  <c:v>24.407039000000001</c:v>
                </c:pt>
                <c:pt idx="43">
                  <c:v>23.944686999999998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79-4F1F-BAD7-69516E02F112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4">
                  <c:v>1.3698630000000001</c:v>
                </c:pt>
                <c:pt idx="5">
                  <c:v>2.6315789000000001</c:v>
                </c:pt>
                <c:pt idx="6">
                  <c:v>2.4096386000000001</c:v>
                </c:pt>
                <c:pt idx="7">
                  <c:v>1.2987013000000001</c:v>
                </c:pt>
                <c:pt idx="8">
                  <c:v>0</c:v>
                </c:pt>
                <c:pt idx="9">
                  <c:v>3.7383177999999999</c:v>
                </c:pt>
                <c:pt idx="10">
                  <c:v>2.7522935999999998</c:v>
                </c:pt>
                <c:pt idx="11">
                  <c:v>1.5748031</c:v>
                </c:pt>
                <c:pt idx="12">
                  <c:v>1.8518519</c:v>
                </c:pt>
                <c:pt idx="13">
                  <c:v>3.9215686000000001</c:v>
                </c:pt>
                <c:pt idx="14">
                  <c:v>1.6304348</c:v>
                </c:pt>
                <c:pt idx="15">
                  <c:v>5</c:v>
                </c:pt>
                <c:pt idx="16">
                  <c:v>7.3732718999999998</c:v>
                </c:pt>
                <c:pt idx="17">
                  <c:v>6.0085837</c:v>
                </c:pt>
                <c:pt idx="18">
                  <c:v>5.1094891000000002</c:v>
                </c:pt>
                <c:pt idx="19">
                  <c:v>6.6066066000000001</c:v>
                </c:pt>
                <c:pt idx="20">
                  <c:v>8.1818182000000004</c:v>
                </c:pt>
                <c:pt idx="21">
                  <c:v>8.1794194999999998</c:v>
                </c:pt>
                <c:pt idx="22">
                  <c:v>5.3984576000000004</c:v>
                </c:pt>
                <c:pt idx="23">
                  <c:v>6.6518847000000001</c:v>
                </c:pt>
                <c:pt idx="24">
                  <c:v>10.297029999999999</c:v>
                </c:pt>
                <c:pt idx="25">
                  <c:v>6.8493151000000001</c:v>
                </c:pt>
                <c:pt idx="26">
                  <c:v>5.3543307000000002</c:v>
                </c:pt>
                <c:pt idx="27">
                  <c:v>11.035422000000001</c:v>
                </c:pt>
                <c:pt idx="28">
                  <c:v>7.7885952999999999</c:v>
                </c:pt>
                <c:pt idx="29">
                  <c:v>11.889036000000001</c:v>
                </c:pt>
                <c:pt idx="30">
                  <c:v>9.0439276</c:v>
                </c:pt>
                <c:pt idx="31">
                  <c:v>12.273211999999999</c:v>
                </c:pt>
                <c:pt idx="32">
                  <c:v>12.020725000000001</c:v>
                </c:pt>
                <c:pt idx="33">
                  <c:v>11.111110999999999</c:v>
                </c:pt>
                <c:pt idx="34">
                  <c:v>9.4594594999999995</c:v>
                </c:pt>
                <c:pt idx="35">
                  <c:v>8.3333332999999996</c:v>
                </c:pt>
                <c:pt idx="36">
                  <c:v>9.8440545999999998</c:v>
                </c:pt>
                <c:pt idx="37">
                  <c:v>9.7345132999999997</c:v>
                </c:pt>
                <c:pt idx="38">
                  <c:v>7.9199304000000001</c:v>
                </c:pt>
                <c:pt idx="39">
                  <c:v>8.2106893999999997</c:v>
                </c:pt>
                <c:pt idx="40">
                  <c:v>7.8792342</c:v>
                </c:pt>
                <c:pt idx="41">
                  <c:v>10.714286</c:v>
                </c:pt>
                <c:pt idx="42">
                  <c:v>9.8699311000000005</c:v>
                </c:pt>
                <c:pt idx="43">
                  <c:v>9.2430858800000006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79-4F1F-BAD7-69516E02F112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4">
                  <c:v>12.328766999999999</c:v>
                </c:pt>
                <c:pt idx="5">
                  <c:v>9.2105262999999997</c:v>
                </c:pt>
                <c:pt idx="6">
                  <c:v>13.253012</c:v>
                </c:pt>
                <c:pt idx="7">
                  <c:v>23.376622999999999</c:v>
                </c:pt>
                <c:pt idx="8">
                  <c:v>18.811881</c:v>
                </c:pt>
                <c:pt idx="9">
                  <c:v>17.757009</c:v>
                </c:pt>
                <c:pt idx="10">
                  <c:v>20.183485999999998</c:v>
                </c:pt>
                <c:pt idx="11">
                  <c:v>22.834645999999999</c:v>
                </c:pt>
                <c:pt idx="12">
                  <c:v>21.296296000000002</c:v>
                </c:pt>
                <c:pt idx="13">
                  <c:v>19.607842999999999</c:v>
                </c:pt>
                <c:pt idx="14">
                  <c:v>24.456522</c:v>
                </c:pt>
                <c:pt idx="15">
                  <c:v>23.125</c:v>
                </c:pt>
                <c:pt idx="16">
                  <c:v>18.43318</c:v>
                </c:pt>
                <c:pt idx="17">
                  <c:v>21.459226999999998</c:v>
                </c:pt>
                <c:pt idx="18">
                  <c:v>18.978102</c:v>
                </c:pt>
                <c:pt idx="19">
                  <c:v>18.318318000000001</c:v>
                </c:pt>
                <c:pt idx="20">
                  <c:v>23.636364</c:v>
                </c:pt>
                <c:pt idx="21">
                  <c:v>12.664908</c:v>
                </c:pt>
                <c:pt idx="22">
                  <c:v>17.480720000000002</c:v>
                </c:pt>
                <c:pt idx="23">
                  <c:v>18.181818</c:v>
                </c:pt>
                <c:pt idx="24">
                  <c:v>15.841583999999999</c:v>
                </c:pt>
                <c:pt idx="25">
                  <c:v>16.095890000000001</c:v>
                </c:pt>
                <c:pt idx="26">
                  <c:v>12.755906</c:v>
                </c:pt>
                <c:pt idx="27">
                  <c:v>13.760218</c:v>
                </c:pt>
                <c:pt idx="28">
                  <c:v>13.769124</c:v>
                </c:pt>
                <c:pt idx="29">
                  <c:v>15.852048</c:v>
                </c:pt>
                <c:pt idx="30">
                  <c:v>15.116279</c:v>
                </c:pt>
                <c:pt idx="31">
                  <c:v>13.767343</c:v>
                </c:pt>
                <c:pt idx="32">
                  <c:v>13.782382999999999</c:v>
                </c:pt>
                <c:pt idx="33">
                  <c:v>13.013013000000001</c:v>
                </c:pt>
                <c:pt idx="34">
                  <c:v>13.706564</c:v>
                </c:pt>
                <c:pt idx="35">
                  <c:v>13.601533</c:v>
                </c:pt>
                <c:pt idx="36">
                  <c:v>11.988303999999999</c:v>
                </c:pt>
                <c:pt idx="37">
                  <c:v>13.982301</c:v>
                </c:pt>
                <c:pt idx="38">
                  <c:v>14.708442</c:v>
                </c:pt>
                <c:pt idx="39">
                  <c:v>10.689387999999999</c:v>
                </c:pt>
                <c:pt idx="40">
                  <c:v>9.7201766999999997</c:v>
                </c:pt>
                <c:pt idx="41">
                  <c:v>10.290557</c:v>
                </c:pt>
                <c:pt idx="42">
                  <c:v>12.318286000000001</c:v>
                </c:pt>
                <c:pt idx="43">
                  <c:v>10.8442504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79-4F1F-BAD7-69516E02F112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4">
                  <c:v>45.205478999999997</c:v>
                </c:pt>
                <c:pt idx="5">
                  <c:v>43.421053000000001</c:v>
                </c:pt>
                <c:pt idx="6">
                  <c:v>31.325301</c:v>
                </c:pt>
                <c:pt idx="7">
                  <c:v>32.467531999999999</c:v>
                </c:pt>
                <c:pt idx="8">
                  <c:v>35.643563999999998</c:v>
                </c:pt>
                <c:pt idx="9">
                  <c:v>35.514018999999998</c:v>
                </c:pt>
                <c:pt idx="10">
                  <c:v>35.779817000000001</c:v>
                </c:pt>
                <c:pt idx="11">
                  <c:v>33.070866000000002</c:v>
                </c:pt>
                <c:pt idx="12">
                  <c:v>30.555555999999999</c:v>
                </c:pt>
                <c:pt idx="13">
                  <c:v>31.372548999999999</c:v>
                </c:pt>
                <c:pt idx="14">
                  <c:v>26.086957000000002</c:v>
                </c:pt>
                <c:pt idx="15">
                  <c:v>16.25</c:v>
                </c:pt>
                <c:pt idx="16">
                  <c:v>19.815667999999999</c:v>
                </c:pt>
                <c:pt idx="17">
                  <c:v>17.596567</c:v>
                </c:pt>
                <c:pt idx="18">
                  <c:v>17.883212</c:v>
                </c:pt>
                <c:pt idx="19">
                  <c:v>12.612613</c:v>
                </c:pt>
                <c:pt idx="20">
                  <c:v>11.212121</c:v>
                </c:pt>
                <c:pt idx="21">
                  <c:v>21.108179</c:v>
                </c:pt>
                <c:pt idx="22">
                  <c:v>21.336760999999999</c:v>
                </c:pt>
                <c:pt idx="23">
                  <c:v>20.177384</c:v>
                </c:pt>
                <c:pt idx="24">
                  <c:v>16.237624</c:v>
                </c:pt>
                <c:pt idx="25">
                  <c:v>16.780822000000001</c:v>
                </c:pt>
                <c:pt idx="26">
                  <c:v>16.062992000000001</c:v>
                </c:pt>
                <c:pt idx="27">
                  <c:v>17.983650999999998</c:v>
                </c:pt>
                <c:pt idx="28">
                  <c:v>15.577190999999999</c:v>
                </c:pt>
                <c:pt idx="29">
                  <c:v>10.832231999999999</c:v>
                </c:pt>
                <c:pt idx="30">
                  <c:v>8.0103358999999994</c:v>
                </c:pt>
                <c:pt idx="31">
                  <c:v>5.4429029</c:v>
                </c:pt>
                <c:pt idx="32">
                  <c:v>2.5906736000000001</c:v>
                </c:pt>
                <c:pt idx="33">
                  <c:v>3.8038037999999998</c:v>
                </c:pt>
                <c:pt idx="34">
                  <c:v>2.9922780000000002</c:v>
                </c:pt>
                <c:pt idx="35">
                  <c:v>4.5977011000000001</c:v>
                </c:pt>
                <c:pt idx="36">
                  <c:v>4.2884989999999998</c:v>
                </c:pt>
                <c:pt idx="37">
                  <c:v>2.8318584000000002</c:v>
                </c:pt>
                <c:pt idx="38">
                  <c:v>2.6109661000000002</c:v>
                </c:pt>
                <c:pt idx="39">
                  <c:v>4.4926414000000001</c:v>
                </c:pt>
                <c:pt idx="40">
                  <c:v>6.0382916</c:v>
                </c:pt>
                <c:pt idx="41">
                  <c:v>1.8765133000000001</c:v>
                </c:pt>
                <c:pt idx="42">
                  <c:v>3.7490435999999998</c:v>
                </c:pt>
                <c:pt idx="43">
                  <c:v>4.8762736499999999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79-4F1F-BAD7-69516E02F11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4">
                  <c:v>34.246575</c:v>
                </c:pt>
                <c:pt idx="5">
                  <c:v>34.210526000000002</c:v>
                </c:pt>
                <c:pt idx="6">
                  <c:v>39.759036000000002</c:v>
                </c:pt>
                <c:pt idx="7">
                  <c:v>31.168831000000001</c:v>
                </c:pt>
                <c:pt idx="8">
                  <c:v>27.722771999999999</c:v>
                </c:pt>
                <c:pt idx="9">
                  <c:v>24.299064999999999</c:v>
                </c:pt>
                <c:pt idx="10">
                  <c:v>23.853211000000002</c:v>
                </c:pt>
                <c:pt idx="11">
                  <c:v>26.771654000000002</c:v>
                </c:pt>
                <c:pt idx="12">
                  <c:v>31.481480999999999</c:v>
                </c:pt>
                <c:pt idx="13">
                  <c:v>24.836601000000002</c:v>
                </c:pt>
                <c:pt idx="14">
                  <c:v>33.152174000000002</c:v>
                </c:pt>
                <c:pt idx="15">
                  <c:v>33.75</c:v>
                </c:pt>
                <c:pt idx="16">
                  <c:v>32.258065000000002</c:v>
                </c:pt>
                <c:pt idx="17">
                  <c:v>23.175965999999999</c:v>
                </c:pt>
                <c:pt idx="18">
                  <c:v>25.182482</c:v>
                </c:pt>
                <c:pt idx="19">
                  <c:v>23.123123</c:v>
                </c:pt>
                <c:pt idx="20">
                  <c:v>24.242424</c:v>
                </c:pt>
                <c:pt idx="21">
                  <c:v>22.955145000000002</c:v>
                </c:pt>
                <c:pt idx="22">
                  <c:v>16.452442000000001</c:v>
                </c:pt>
                <c:pt idx="23">
                  <c:v>18.403548000000001</c:v>
                </c:pt>
                <c:pt idx="24">
                  <c:v>14.257426000000001</c:v>
                </c:pt>
                <c:pt idx="25">
                  <c:v>14.383562</c:v>
                </c:pt>
                <c:pt idx="26">
                  <c:v>16.062992000000001</c:v>
                </c:pt>
                <c:pt idx="27">
                  <c:v>2.8610354</c:v>
                </c:pt>
                <c:pt idx="28">
                  <c:v>2.7816412000000001</c:v>
                </c:pt>
                <c:pt idx="29">
                  <c:v>3.1704094999999999</c:v>
                </c:pt>
                <c:pt idx="30">
                  <c:v>3.2299742</c:v>
                </c:pt>
                <c:pt idx="31">
                  <c:v>2.0277481000000002</c:v>
                </c:pt>
                <c:pt idx="32">
                  <c:v>1.4507772000000001</c:v>
                </c:pt>
                <c:pt idx="33">
                  <c:v>0.9009009</c:v>
                </c:pt>
                <c:pt idx="34">
                  <c:v>2.7992278000000002</c:v>
                </c:pt>
                <c:pt idx="35">
                  <c:v>3.0651340999999999</c:v>
                </c:pt>
                <c:pt idx="36">
                  <c:v>2.8265107</c:v>
                </c:pt>
                <c:pt idx="37">
                  <c:v>3.0973451000000001</c:v>
                </c:pt>
                <c:pt idx="38">
                  <c:v>3.8294169</c:v>
                </c:pt>
                <c:pt idx="39">
                  <c:v>5.0348566999999997</c:v>
                </c:pt>
                <c:pt idx="40">
                  <c:v>4.6391752999999998</c:v>
                </c:pt>
                <c:pt idx="41">
                  <c:v>9.6246972999999993</c:v>
                </c:pt>
                <c:pt idx="42">
                  <c:v>10.711553</c:v>
                </c:pt>
                <c:pt idx="43">
                  <c:v>15.429403199999999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A79-4F1F-BAD7-69516E02F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první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Sheet1!$B$2:$AT$2</c:f>
              <c:numCache>
                <c:formatCode>General</c:formatCode>
                <c:ptCount val="45"/>
                <c:pt idx="0">
                  <c:v>22.24934</c:v>
                </c:pt>
                <c:pt idx="1">
                  <c:v>24.535916</c:v>
                </c:pt>
                <c:pt idx="2">
                  <c:v>22.199199</c:v>
                </c:pt>
                <c:pt idx="3">
                  <c:v>23.881848999999999</c:v>
                </c:pt>
                <c:pt idx="4">
                  <c:v>24.251785999999999</c:v>
                </c:pt>
                <c:pt idx="5">
                  <c:v>27.833024000000002</c:v>
                </c:pt>
                <c:pt idx="6">
                  <c:v>26.052387</c:v>
                </c:pt>
                <c:pt idx="7">
                  <c:v>25.307852</c:v>
                </c:pt>
                <c:pt idx="8">
                  <c:v>25.48387</c:v>
                </c:pt>
                <c:pt idx="9">
                  <c:v>27.575282999999999</c:v>
                </c:pt>
                <c:pt idx="10">
                  <c:v>28.372266</c:v>
                </c:pt>
                <c:pt idx="11">
                  <c:v>28.881225000000001</c:v>
                </c:pt>
                <c:pt idx="12">
                  <c:v>29.948789000000001</c:v>
                </c:pt>
                <c:pt idx="13">
                  <c:v>29.762815</c:v>
                </c:pt>
                <c:pt idx="14">
                  <c:v>32.616503000000002</c:v>
                </c:pt>
                <c:pt idx="15">
                  <c:v>35.314816</c:v>
                </c:pt>
                <c:pt idx="16">
                  <c:v>36.396614999999997</c:v>
                </c:pt>
                <c:pt idx="17">
                  <c:v>39.052791999999997</c:v>
                </c:pt>
                <c:pt idx="18">
                  <c:v>40.954844999999999</c:v>
                </c:pt>
                <c:pt idx="19">
                  <c:v>47.700077</c:v>
                </c:pt>
                <c:pt idx="20">
                  <c:v>47.599744999999999</c:v>
                </c:pt>
                <c:pt idx="21">
                  <c:v>51.502952000000001</c:v>
                </c:pt>
                <c:pt idx="22">
                  <c:v>51.011198999999998</c:v>
                </c:pt>
                <c:pt idx="23">
                  <c:v>49.906726999999997</c:v>
                </c:pt>
                <c:pt idx="24">
                  <c:v>55.935476999999999</c:v>
                </c:pt>
                <c:pt idx="25">
                  <c:v>61.011989</c:v>
                </c:pt>
                <c:pt idx="26">
                  <c:v>66.704386999999997</c:v>
                </c:pt>
                <c:pt idx="27">
                  <c:v>76.412034000000006</c:v>
                </c:pt>
                <c:pt idx="28">
                  <c:v>85.326094999999995</c:v>
                </c:pt>
                <c:pt idx="29">
                  <c:v>84.798845</c:v>
                </c:pt>
                <c:pt idx="30">
                  <c:v>89.221670000000003</c:v>
                </c:pt>
                <c:pt idx="31">
                  <c:v>91.603673999999998</c:v>
                </c:pt>
                <c:pt idx="32">
                  <c:v>104.35862</c:v>
                </c:pt>
                <c:pt idx="33">
                  <c:v>116.12581</c:v>
                </c:pt>
                <c:pt idx="34">
                  <c:v>117.91168999999999</c:v>
                </c:pt>
                <c:pt idx="35">
                  <c:v>115.87097</c:v>
                </c:pt>
                <c:pt idx="36">
                  <c:v>115.19646</c:v>
                </c:pt>
                <c:pt idx="37">
                  <c:v>110.38574</c:v>
                </c:pt>
                <c:pt idx="38">
                  <c:v>116.38451999999999</c:v>
                </c:pt>
                <c:pt idx="39">
                  <c:v>121.3939</c:v>
                </c:pt>
                <c:pt idx="40">
                  <c:v>128.19786999999999</c:v>
                </c:pt>
                <c:pt idx="41">
                  <c:v>124.56091000000001</c:v>
                </c:pt>
                <c:pt idx="42">
                  <c:v>122.77282</c:v>
                </c:pt>
                <c:pt idx="43">
                  <c:v>110.993978</c:v>
                </c:pt>
                <c:pt idx="44">
                  <c:v>123.25190000000001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C77-42C0-97C2-8980057CF62D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další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Sheet1!$B$3:$AT$3</c:f>
              <c:numCache>
                <c:formatCode>General</c:formatCode>
                <c:ptCount val="45"/>
                <c:pt idx="0">
                  <c:v>0.26246950000000002</c:v>
                </c:pt>
                <c:pt idx="1">
                  <c:v>0.56219770000000002</c:v>
                </c:pt>
                <c:pt idx="2">
                  <c:v>0.71932600000000002</c:v>
                </c:pt>
                <c:pt idx="3">
                  <c:v>0.93693400000000004</c:v>
                </c:pt>
                <c:pt idx="4">
                  <c:v>1.1205445999999999</c:v>
                </c:pt>
                <c:pt idx="5">
                  <c:v>1.4585862999999999</c:v>
                </c:pt>
                <c:pt idx="6">
                  <c:v>1.5172270999999999</c:v>
                </c:pt>
                <c:pt idx="7">
                  <c:v>1.6552811000000001</c:v>
                </c:pt>
                <c:pt idx="8">
                  <c:v>1.5342126</c:v>
                </c:pt>
                <c:pt idx="9">
                  <c:v>2.0109051</c:v>
                </c:pt>
                <c:pt idx="10">
                  <c:v>2.1289147000000002</c:v>
                </c:pt>
                <c:pt idx="11">
                  <c:v>2.1665888</c:v>
                </c:pt>
                <c:pt idx="12">
                  <c:v>2.5222123000000001</c:v>
                </c:pt>
                <c:pt idx="13">
                  <c:v>2.1443522000000002</c:v>
                </c:pt>
                <c:pt idx="14">
                  <c:v>3.0577972</c:v>
                </c:pt>
                <c:pt idx="15">
                  <c:v>3.6732200000000002</c:v>
                </c:pt>
                <c:pt idx="16">
                  <c:v>3.1891886999999999</c:v>
                </c:pt>
                <c:pt idx="17">
                  <c:v>4.3214971000000002</c:v>
                </c:pt>
                <c:pt idx="18">
                  <c:v>4.6412836000000004</c:v>
                </c:pt>
                <c:pt idx="19">
                  <c:v>5.4639720000000001</c:v>
                </c:pt>
                <c:pt idx="20">
                  <c:v>6.6460021999999999</c:v>
                </c:pt>
                <c:pt idx="21">
                  <c:v>6.5901411000000003</c:v>
                </c:pt>
                <c:pt idx="22">
                  <c:v>7.5757227</c:v>
                </c:pt>
                <c:pt idx="23">
                  <c:v>7.7810489</c:v>
                </c:pt>
                <c:pt idx="24">
                  <c:v>9.0581329000000004</c:v>
                </c:pt>
                <c:pt idx="25">
                  <c:v>10.172022</c:v>
                </c:pt>
                <c:pt idx="26">
                  <c:v>11.754785999999999</c:v>
                </c:pt>
                <c:pt idx="27">
                  <c:v>12.772214</c:v>
                </c:pt>
                <c:pt idx="28">
                  <c:v>14.705178</c:v>
                </c:pt>
                <c:pt idx="29">
                  <c:v>14.342594999999999</c:v>
                </c:pt>
                <c:pt idx="30">
                  <c:v>14.995737999999999</c:v>
                </c:pt>
                <c:pt idx="31">
                  <c:v>15.136901</c:v>
                </c:pt>
                <c:pt idx="32">
                  <c:v>18.192377</c:v>
                </c:pt>
                <c:pt idx="33">
                  <c:v>18.698716999999998</c:v>
                </c:pt>
                <c:pt idx="34">
                  <c:v>19.386731000000001</c:v>
                </c:pt>
                <c:pt idx="35">
                  <c:v>20.073968000000001</c:v>
                </c:pt>
                <c:pt idx="36">
                  <c:v>20.226220000000001</c:v>
                </c:pt>
                <c:pt idx="37">
                  <c:v>19.84854</c:v>
                </c:pt>
                <c:pt idx="38">
                  <c:v>21.813652999999999</c:v>
                </c:pt>
                <c:pt idx="39">
                  <c:v>22.125888</c:v>
                </c:pt>
                <c:pt idx="40">
                  <c:v>24.79081</c:v>
                </c:pt>
                <c:pt idx="41">
                  <c:v>25.963730999999999</c:v>
                </c:pt>
                <c:pt idx="42">
                  <c:v>31.42558</c:v>
                </c:pt>
                <c:pt idx="43">
                  <c:v>24.7811974</c:v>
                </c:pt>
                <c:pt idx="44">
                  <c:v>26.556080000000001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C77-42C0-97C2-8980057CF62D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elkem</c:v>
                </c:pt>
              </c:strCache>
            </c:strRef>
          </c:tx>
          <c:spPr>
            <a:ln w="1905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Sheet1!$B$4:$AT$4</c:f>
              <c:numCache>
                <c:formatCode>General</c:formatCode>
                <c:ptCount val="45"/>
                <c:pt idx="0">
                  <c:v>22.511809</c:v>
                </c:pt>
                <c:pt idx="1">
                  <c:v>25.098113999999999</c:v>
                </c:pt>
                <c:pt idx="2">
                  <c:v>22.918524999999999</c:v>
                </c:pt>
                <c:pt idx="3">
                  <c:v>24.818783</c:v>
                </c:pt>
                <c:pt idx="4">
                  <c:v>25.372330999999999</c:v>
                </c:pt>
                <c:pt idx="5">
                  <c:v>29.291611</c:v>
                </c:pt>
                <c:pt idx="6">
                  <c:v>27.569614000000001</c:v>
                </c:pt>
                <c:pt idx="7">
                  <c:v>26.963132999999999</c:v>
                </c:pt>
                <c:pt idx="8">
                  <c:v>27.018082</c:v>
                </c:pt>
                <c:pt idx="9">
                  <c:v>29.586188</c:v>
                </c:pt>
                <c:pt idx="10">
                  <c:v>30.501180000000002</c:v>
                </c:pt>
                <c:pt idx="11">
                  <c:v>31.047813999999999</c:v>
                </c:pt>
                <c:pt idx="12">
                  <c:v>32.471001999999999</c:v>
                </c:pt>
                <c:pt idx="13">
                  <c:v>31.907167000000001</c:v>
                </c:pt>
                <c:pt idx="14">
                  <c:v>35.674300000000002</c:v>
                </c:pt>
                <c:pt idx="15">
                  <c:v>38.988036000000001</c:v>
                </c:pt>
                <c:pt idx="16">
                  <c:v>39.585804000000003</c:v>
                </c:pt>
                <c:pt idx="17">
                  <c:v>43.374288999999997</c:v>
                </c:pt>
                <c:pt idx="18">
                  <c:v>45.596128999999998</c:v>
                </c:pt>
                <c:pt idx="19">
                  <c:v>53.164048999999999</c:v>
                </c:pt>
                <c:pt idx="20">
                  <c:v>54.245747999999999</c:v>
                </c:pt>
                <c:pt idx="21">
                  <c:v>58.093093000000003</c:v>
                </c:pt>
                <c:pt idx="22">
                  <c:v>58.586922000000001</c:v>
                </c:pt>
                <c:pt idx="23">
                  <c:v>57.687775999999999</c:v>
                </c:pt>
                <c:pt idx="24">
                  <c:v>64.993610000000004</c:v>
                </c:pt>
                <c:pt idx="25">
                  <c:v>71.184010999999998</c:v>
                </c:pt>
                <c:pt idx="26">
                  <c:v>78.459173000000007</c:v>
                </c:pt>
                <c:pt idx="27">
                  <c:v>89.184247999999997</c:v>
                </c:pt>
                <c:pt idx="28">
                  <c:v>100.03127000000001</c:v>
                </c:pt>
                <c:pt idx="29">
                  <c:v>99.141439000000005</c:v>
                </c:pt>
                <c:pt idx="30">
                  <c:v>104.21741</c:v>
                </c:pt>
                <c:pt idx="31">
                  <c:v>106.74057999999999</c:v>
                </c:pt>
                <c:pt idx="32">
                  <c:v>122.55099</c:v>
                </c:pt>
                <c:pt idx="33">
                  <c:v>134.82453000000001</c:v>
                </c:pt>
                <c:pt idx="34">
                  <c:v>137.29841999999999</c:v>
                </c:pt>
                <c:pt idx="35">
                  <c:v>135.94494</c:v>
                </c:pt>
                <c:pt idx="36">
                  <c:v>135.42268000000001</c:v>
                </c:pt>
                <c:pt idx="37">
                  <c:v>130.23428000000001</c:v>
                </c:pt>
                <c:pt idx="38">
                  <c:v>138.19818000000001</c:v>
                </c:pt>
                <c:pt idx="39">
                  <c:v>143.51979</c:v>
                </c:pt>
                <c:pt idx="40">
                  <c:v>152.98867999999999</c:v>
                </c:pt>
                <c:pt idx="41">
                  <c:v>150.52464000000001</c:v>
                </c:pt>
                <c:pt idx="42">
                  <c:v>154.19839999999999</c:v>
                </c:pt>
                <c:pt idx="43">
                  <c:v>135.77517599999999</c:v>
                </c:pt>
                <c:pt idx="44">
                  <c:v>149.80799999999999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C77-42C0-97C2-8980057CF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5660927"/>
        <c:axId val="1"/>
      </c:line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/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12700">
              <a:solidFill>
                <a:srgbClr val="C0C0C0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655660927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00" b="0" i="0" u="none" strike="noStrike" baseline="0">
          <a:solidFill>
            <a:schemeClr val="tx1"/>
          </a:solidFill>
          <a:latin typeface="Calibri" panose="020F0502020204030204" pitchFamily="34" charset="0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4">
                  <c:v>6.6762382999999996</c:v>
                </c:pt>
                <c:pt idx="5">
                  <c:v>9.3486589999999996</c:v>
                </c:pt>
                <c:pt idx="6">
                  <c:v>10.00788</c:v>
                </c:pt>
                <c:pt idx="7">
                  <c:v>10.007819</c:v>
                </c:pt>
                <c:pt idx="8">
                  <c:v>8.1588448000000007</c:v>
                </c:pt>
                <c:pt idx="9">
                  <c:v>7.8541373999999999</c:v>
                </c:pt>
                <c:pt idx="10">
                  <c:v>8.0523056000000004</c:v>
                </c:pt>
                <c:pt idx="11">
                  <c:v>7.4933687000000004</c:v>
                </c:pt>
                <c:pt idx="12">
                  <c:v>5.6037357999999999</c:v>
                </c:pt>
                <c:pt idx="13">
                  <c:v>8.1495098000000006</c:v>
                </c:pt>
                <c:pt idx="14">
                  <c:v>8.7054832999999991</c:v>
                </c:pt>
                <c:pt idx="15">
                  <c:v>8.8718509999999995</c:v>
                </c:pt>
                <c:pt idx="16">
                  <c:v>11.167771999999999</c:v>
                </c:pt>
                <c:pt idx="17">
                  <c:v>13.229571999999999</c:v>
                </c:pt>
                <c:pt idx="18">
                  <c:v>12.458194000000001</c:v>
                </c:pt>
                <c:pt idx="19">
                  <c:v>15.303983000000001</c:v>
                </c:pt>
                <c:pt idx="20">
                  <c:v>15.316013999999999</c:v>
                </c:pt>
                <c:pt idx="21">
                  <c:v>17.633229</c:v>
                </c:pt>
                <c:pt idx="22">
                  <c:v>16.152304999999998</c:v>
                </c:pt>
                <c:pt idx="23">
                  <c:v>11.849192</c:v>
                </c:pt>
                <c:pt idx="24">
                  <c:v>14.955431000000001</c:v>
                </c:pt>
                <c:pt idx="25">
                  <c:v>14.695232000000001</c:v>
                </c:pt>
                <c:pt idx="26">
                  <c:v>14.161621</c:v>
                </c:pt>
                <c:pt idx="27">
                  <c:v>1.9253346</c:v>
                </c:pt>
                <c:pt idx="28">
                  <c:v>1.7172430000000001</c:v>
                </c:pt>
                <c:pt idx="29">
                  <c:v>1.598579</c:v>
                </c:pt>
                <c:pt idx="30">
                  <c:v>1.3023057</c:v>
                </c:pt>
                <c:pt idx="31">
                  <c:v>1.0790698000000001</c:v>
                </c:pt>
                <c:pt idx="32">
                  <c:v>1.4183214</c:v>
                </c:pt>
                <c:pt idx="33">
                  <c:v>42.116523999999998</c:v>
                </c:pt>
                <c:pt idx="34">
                  <c:v>40.167223999999997</c:v>
                </c:pt>
                <c:pt idx="35">
                  <c:v>39.942819</c:v>
                </c:pt>
                <c:pt idx="36">
                  <c:v>40.203294999999997</c:v>
                </c:pt>
                <c:pt idx="37">
                  <c:v>41.068171</c:v>
                </c:pt>
                <c:pt idx="38">
                  <c:v>43.607233999999998</c:v>
                </c:pt>
                <c:pt idx="39">
                  <c:v>42.600358999999997</c:v>
                </c:pt>
                <c:pt idx="40">
                  <c:v>43.637759000000003</c:v>
                </c:pt>
                <c:pt idx="41">
                  <c:v>35.249457999999997</c:v>
                </c:pt>
                <c:pt idx="42">
                  <c:v>33.173898000000001</c:v>
                </c:pt>
                <c:pt idx="43">
                  <c:v>32.664262200000003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72-4E40-87D1-37B499F6ACB7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4">
                  <c:v>5.7430006999999996</c:v>
                </c:pt>
                <c:pt idx="5">
                  <c:v>9.3486589999999996</c:v>
                </c:pt>
                <c:pt idx="6">
                  <c:v>10.559495999999999</c:v>
                </c:pt>
                <c:pt idx="7">
                  <c:v>10.867865999999999</c:v>
                </c:pt>
                <c:pt idx="8">
                  <c:v>9.0974728999999996</c:v>
                </c:pt>
                <c:pt idx="9">
                  <c:v>10.448808</c:v>
                </c:pt>
                <c:pt idx="10">
                  <c:v>10.736407</c:v>
                </c:pt>
                <c:pt idx="11">
                  <c:v>8.8859416000000007</c:v>
                </c:pt>
                <c:pt idx="12">
                  <c:v>8.6724482999999992</c:v>
                </c:pt>
                <c:pt idx="13">
                  <c:v>9.2524510000000006</c:v>
                </c:pt>
                <c:pt idx="14">
                  <c:v>10.401357000000001</c:v>
                </c:pt>
                <c:pt idx="15">
                  <c:v>11.391019</c:v>
                </c:pt>
                <c:pt idx="16">
                  <c:v>13.411524999999999</c:v>
                </c:pt>
                <c:pt idx="17">
                  <c:v>17.412451000000001</c:v>
                </c:pt>
                <c:pt idx="18">
                  <c:v>16.847826000000001</c:v>
                </c:pt>
                <c:pt idx="19">
                  <c:v>16.897275</c:v>
                </c:pt>
                <c:pt idx="20">
                  <c:v>18.573090000000001</c:v>
                </c:pt>
                <c:pt idx="21">
                  <c:v>16.144200999999999</c:v>
                </c:pt>
                <c:pt idx="22">
                  <c:v>19.478957999999999</c:v>
                </c:pt>
                <c:pt idx="23">
                  <c:v>25.960502999999999</c:v>
                </c:pt>
                <c:pt idx="24">
                  <c:v>27.698910999999999</c:v>
                </c:pt>
                <c:pt idx="25">
                  <c:v>30.325890000000001</c:v>
                </c:pt>
                <c:pt idx="26">
                  <c:v>35.009213000000003</c:v>
                </c:pt>
                <c:pt idx="27">
                  <c:v>55.858182999999997</c:v>
                </c:pt>
                <c:pt idx="28">
                  <c:v>57.868737000000003</c:v>
                </c:pt>
                <c:pt idx="29">
                  <c:v>58.747779999999999</c:v>
                </c:pt>
                <c:pt idx="30">
                  <c:v>62.169086</c:v>
                </c:pt>
                <c:pt idx="31">
                  <c:v>65.711628000000005</c:v>
                </c:pt>
                <c:pt idx="32">
                  <c:v>68.947104999999993</c:v>
                </c:pt>
                <c:pt idx="33">
                  <c:v>27.978933999999999</c:v>
                </c:pt>
                <c:pt idx="34">
                  <c:v>30.518395000000002</c:v>
                </c:pt>
                <c:pt idx="35">
                  <c:v>29.566095000000001</c:v>
                </c:pt>
                <c:pt idx="36">
                  <c:v>29.039607</c:v>
                </c:pt>
                <c:pt idx="37">
                  <c:v>27.815557999999999</c:v>
                </c:pt>
                <c:pt idx="38">
                  <c:v>27.442893000000002</c:v>
                </c:pt>
                <c:pt idx="39">
                  <c:v>26.437987</c:v>
                </c:pt>
                <c:pt idx="40">
                  <c:v>25.387567000000001</c:v>
                </c:pt>
                <c:pt idx="41">
                  <c:v>30.322281</c:v>
                </c:pt>
                <c:pt idx="42">
                  <c:v>28.425008999999999</c:v>
                </c:pt>
                <c:pt idx="43">
                  <c:v>28.132350599999999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72-4E40-87D1-37B499F6ACB7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4">
                  <c:v>2.3689878000000002</c:v>
                </c:pt>
                <c:pt idx="5">
                  <c:v>2.8352490000000001</c:v>
                </c:pt>
                <c:pt idx="6">
                  <c:v>2.7580771999999998</c:v>
                </c:pt>
                <c:pt idx="7">
                  <c:v>2.8146990000000001</c:v>
                </c:pt>
                <c:pt idx="8">
                  <c:v>3.1768953</c:v>
                </c:pt>
                <c:pt idx="9">
                  <c:v>4.7685835000000001</c:v>
                </c:pt>
                <c:pt idx="10">
                  <c:v>2.6841018999999999</c:v>
                </c:pt>
                <c:pt idx="11">
                  <c:v>3.3819629</c:v>
                </c:pt>
                <c:pt idx="12">
                  <c:v>2.7351567999999999</c:v>
                </c:pt>
                <c:pt idx="13">
                  <c:v>3.370098</c:v>
                </c:pt>
                <c:pt idx="14">
                  <c:v>4.7484453999999996</c:v>
                </c:pt>
                <c:pt idx="15">
                  <c:v>4.3263965000000004</c:v>
                </c:pt>
                <c:pt idx="16">
                  <c:v>4.7424783000000001</c:v>
                </c:pt>
                <c:pt idx="17">
                  <c:v>6.7607004000000002</c:v>
                </c:pt>
                <c:pt idx="18">
                  <c:v>7.8595318000000001</c:v>
                </c:pt>
                <c:pt idx="19">
                  <c:v>8.1341719000000001</c:v>
                </c:pt>
                <c:pt idx="20">
                  <c:v>7.7549438000000004</c:v>
                </c:pt>
                <c:pt idx="21">
                  <c:v>8.1112853000000005</c:v>
                </c:pt>
                <c:pt idx="22">
                  <c:v>9.2184369000000004</c:v>
                </c:pt>
                <c:pt idx="23">
                  <c:v>10.628366</c:v>
                </c:pt>
                <c:pt idx="24">
                  <c:v>10.102344</c:v>
                </c:pt>
                <c:pt idx="25">
                  <c:v>9.5051298000000006</c:v>
                </c:pt>
                <c:pt idx="26">
                  <c:v>9.9499867999999996</c:v>
                </c:pt>
                <c:pt idx="27">
                  <c:v>11.411129000000001</c:v>
                </c:pt>
                <c:pt idx="28">
                  <c:v>11.714891</c:v>
                </c:pt>
                <c:pt idx="29">
                  <c:v>11.656306000000001</c:v>
                </c:pt>
                <c:pt idx="30">
                  <c:v>13.83433</c:v>
                </c:pt>
                <c:pt idx="31">
                  <c:v>13.804651</c:v>
                </c:pt>
                <c:pt idx="32">
                  <c:v>13.182046</c:v>
                </c:pt>
                <c:pt idx="33">
                  <c:v>13.347597</c:v>
                </c:pt>
                <c:pt idx="34">
                  <c:v>12.257524999999999</c:v>
                </c:pt>
                <c:pt idx="35">
                  <c:v>12.731248000000001</c:v>
                </c:pt>
                <c:pt idx="36">
                  <c:v>11.969856</c:v>
                </c:pt>
                <c:pt idx="37">
                  <c:v>12.390114000000001</c:v>
                </c:pt>
                <c:pt idx="38">
                  <c:v>10.247462000000001</c:v>
                </c:pt>
                <c:pt idx="39">
                  <c:v>9.6764530000000004</c:v>
                </c:pt>
                <c:pt idx="40">
                  <c:v>9.1174213000000002</c:v>
                </c:pt>
                <c:pt idx="41">
                  <c:v>10.722033</c:v>
                </c:pt>
                <c:pt idx="42">
                  <c:v>11.018107000000001</c:v>
                </c:pt>
                <c:pt idx="43">
                  <c:v>10.1144739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72-4E40-87D1-37B499F6ACB7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4">
                  <c:v>11.916726000000001</c:v>
                </c:pt>
                <c:pt idx="5">
                  <c:v>18.62069</c:v>
                </c:pt>
                <c:pt idx="6">
                  <c:v>20.882584999999999</c:v>
                </c:pt>
                <c:pt idx="7">
                  <c:v>23.612196999999998</c:v>
                </c:pt>
                <c:pt idx="8">
                  <c:v>27.075811999999999</c:v>
                </c:pt>
                <c:pt idx="9">
                  <c:v>27.349229000000001</c:v>
                </c:pt>
                <c:pt idx="10">
                  <c:v>27.666896000000001</c:v>
                </c:pt>
                <c:pt idx="11">
                  <c:v>26.790451000000001</c:v>
                </c:pt>
                <c:pt idx="12">
                  <c:v>29.953302000000001</c:v>
                </c:pt>
                <c:pt idx="13">
                  <c:v>28.063725000000002</c:v>
                </c:pt>
                <c:pt idx="14">
                  <c:v>27.020916</c:v>
                </c:pt>
                <c:pt idx="15">
                  <c:v>26.341730999999999</c:v>
                </c:pt>
                <c:pt idx="16">
                  <c:v>26.058133999999999</c:v>
                </c:pt>
                <c:pt idx="17">
                  <c:v>26.215952999999999</c:v>
                </c:pt>
                <c:pt idx="18">
                  <c:v>24.581939999999999</c:v>
                </c:pt>
                <c:pt idx="19">
                  <c:v>23.438154999999998</c:v>
                </c:pt>
                <c:pt idx="20">
                  <c:v>22.489336999999999</c:v>
                </c:pt>
                <c:pt idx="21">
                  <c:v>19.984325999999999</c:v>
                </c:pt>
                <c:pt idx="22">
                  <c:v>21.002003999999999</c:v>
                </c:pt>
                <c:pt idx="23">
                  <c:v>19.533214000000001</c:v>
                </c:pt>
                <c:pt idx="24">
                  <c:v>17.992737000000002</c:v>
                </c:pt>
                <c:pt idx="25">
                  <c:v>17.773084000000001</c:v>
                </c:pt>
                <c:pt idx="26">
                  <c:v>15.819953</c:v>
                </c:pt>
                <c:pt idx="27">
                  <c:v>14.604367</c:v>
                </c:pt>
                <c:pt idx="28">
                  <c:v>15.149376999999999</c:v>
                </c:pt>
                <c:pt idx="29">
                  <c:v>15.497336000000001</c:v>
                </c:pt>
                <c:pt idx="30">
                  <c:v>15.243382</c:v>
                </c:pt>
                <c:pt idx="31">
                  <c:v>14.511628</c:v>
                </c:pt>
                <c:pt idx="32">
                  <c:v>12.681462</c:v>
                </c:pt>
                <c:pt idx="33">
                  <c:v>12.804477</c:v>
                </c:pt>
                <c:pt idx="34">
                  <c:v>12.073579000000001</c:v>
                </c:pt>
                <c:pt idx="35">
                  <c:v>12.428523</c:v>
                </c:pt>
                <c:pt idx="36">
                  <c:v>13.301788</c:v>
                </c:pt>
                <c:pt idx="37">
                  <c:v>12.920882000000001</c:v>
                </c:pt>
                <c:pt idx="38">
                  <c:v>11.564086</c:v>
                </c:pt>
                <c:pt idx="39">
                  <c:v>11.758538</c:v>
                </c:pt>
                <c:pt idx="40">
                  <c:v>10.652341</c:v>
                </c:pt>
                <c:pt idx="41">
                  <c:v>11.496746</c:v>
                </c:pt>
                <c:pt idx="42">
                  <c:v>12.145542000000001</c:v>
                </c:pt>
                <c:pt idx="43">
                  <c:v>11.290575499999999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72-4E40-87D1-37B499F6ACB7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4">
                  <c:v>21.105528</c:v>
                </c:pt>
                <c:pt idx="5">
                  <c:v>19.846743</c:v>
                </c:pt>
                <c:pt idx="6">
                  <c:v>18.045705000000002</c:v>
                </c:pt>
                <c:pt idx="7">
                  <c:v>18.295542999999999</c:v>
                </c:pt>
                <c:pt idx="8">
                  <c:v>17.617329000000002</c:v>
                </c:pt>
                <c:pt idx="9">
                  <c:v>19.354838999999998</c:v>
                </c:pt>
                <c:pt idx="10">
                  <c:v>19.270475000000001</c:v>
                </c:pt>
                <c:pt idx="11">
                  <c:v>21.087533000000001</c:v>
                </c:pt>
                <c:pt idx="12">
                  <c:v>23.082055</c:v>
                </c:pt>
                <c:pt idx="13">
                  <c:v>18.995097999999999</c:v>
                </c:pt>
                <c:pt idx="14">
                  <c:v>18.824193999999999</c:v>
                </c:pt>
                <c:pt idx="15">
                  <c:v>18.291346999999998</c:v>
                </c:pt>
                <c:pt idx="16">
                  <c:v>15.91025</c:v>
                </c:pt>
                <c:pt idx="17">
                  <c:v>14.542802</c:v>
                </c:pt>
                <c:pt idx="18">
                  <c:v>16.513377999999999</c:v>
                </c:pt>
                <c:pt idx="19">
                  <c:v>13.794549</c:v>
                </c:pt>
                <c:pt idx="20">
                  <c:v>15.626212000000001</c:v>
                </c:pt>
                <c:pt idx="21">
                  <c:v>17.006270000000001</c:v>
                </c:pt>
                <c:pt idx="22">
                  <c:v>16.633267</c:v>
                </c:pt>
                <c:pt idx="23">
                  <c:v>14.039497000000001</c:v>
                </c:pt>
                <c:pt idx="24">
                  <c:v>13.106636</c:v>
                </c:pt>
                <c:pt idx="25">
                  <c:v>13.186482</c:v>
                </c:pt>
                <c:pt idx="26">
                  <c:v>11.950513000000001</c:v>
                </c:pt>
                <c:pt idx="27">
                  <c:v>12.373797</c:v>
                </c:pt>
                <c:pt idx="28">
                  <c:v>10.256410000000001</c:v>
                </c:pt>
                <c:pt idx="29">
                  <c:v>8.2593250000000005</c:v>
                </c:pt>
                <c:pt idx="30">
                  <c:v>5.5935097999999996</c:v>
                </c:pt>
                <c:pt idx="31">
                  <c:v>3.5162791000000002</c:v>
                </c:pt>
                <c:pt idx="32">
                  <c:v>2.3694310000000001</c:v>
                </c:pt>
                <c:pt idx="33">
                  <c:v>2.3206057000000002</c:v>
                </c:pt>
                <c:pt idx="34">
                  <c:v>2.0903010000000002</c:v>
                </c:pt>
                <c:pt idx="35">
                  <c:v>3.0104272000000001</c:v>
                </c:pt>
                <c:pt idx="36">
                  <c:v>2.4360322000000001</c:v>
                </c:pt>
                <c:pt idx="37">
                  <c:v>2.4050422999999999</c:v>
                </c:pt>
                <c:pt idx="38">
                  <c:v>2.9029188000000001</c:v>
                </c:pt>
                <c:pt idx="39">
                  <c:v>3.8346315</c:v>
                </c:pt>
                <c:pt idx="40">
                  <c:v>5.2187260000000002</c:v>
                </c:pt>
                <c:pt idx="41">
                  <c:v>1.1775643</c:v>
                </c:pt>
                <c:pt idx="42">
                  <c:v>2.0327980999999999</c:v>
                </c:pt>
                <c:pt idx="43">
                  <c:v>2.8383252300000001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72-4E40-87D1-37B499F6ACB7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4">
                  <c:v>52.189518999999997</c:v>
                </c:pt>
                <c:pt idx="5">
                  <c:v>40</c:v>
                </c:pt>
                <c:pt idx="6">
                  <c:v>37.746257</c:v>
                </c:pt>
                <c:pt idx="7">
                  <c:v>34.401876000000001</c:v>
                </c:pt>
                <c:pt idx="8">
                  <c:v>34.873646000000001</c:v>
                </c:pt>
                <c:pt idx="9">
                  <c:v>30.224404</c:v>
                </c:pt>
                <c:pt idx="10">
                  <c:v>31.589814000000001</c:v>
                </c:pt>
                <c:pt idx="11">
                  <c:v>32.360742999999999</c:v>
                </c:pt>
                <c:pt idx="12">
                  <c:v>29.953302000000001</c:v>
                </c:pt>
                <c:pt idx="13">
                  <c:v>32.169117999999997</c:v>
                </c:pt>
                <c:pt idx="14">
                  <c:v>30.299603999999999</c:v>
                </c:pt>
                <c:pt idx="15">
                  <c:v>30.777656</c:v>
                </c:pt>
                <c:pt idx="16">
                  <c:v>28.709841999999998</c:v>
                </c:pt>
                <c:pt idx="17">
                  <c:v>21.838521</c:v>
                </c:pt>
                <c:pt idx="18">
                  <c:v>21.739129999999999</c:v>
                </c:pt>
                <c:pt idx="19">
                  <c:v>22.431865999999999</c:v>
                </c:pt>
                <c:pt idx="20">
                  <c:v>20.240403000000001</c:v>
                </c:pt>
                <c:pt idx="21">
                  <c:v>21.12069</c:v>
                </c:pt>
                <c:pt idx="22">
                  <c:v>17.515029999999999</c:v>
                </c:pt>
                <c:pt idx="23">
                  <c:v>17.989228000000001</c:v>
                </c:pt>
                <c:pt idx="24">
                  <c:v>16.143941999999999</c:v>
                </c:pt>
                <c:pt idx="25">
                  <c:v>14.514182</c:v>
                </c:pt>
                <c:pt idx="26">
                  <c:v>13.108713</c:v>
                </c:pt>
                <c:pt idx="27">
                  <c:v>3.8271894999999998</c:v>
                </c:pt>
                <c:pt idx="28">
                  <c:v>3.2933427000000002</c:v>
                </c:pt>
                <c:pt idx="29">
                  <c:v>4.2406750000000004</c:v>
                </c:pt>
                <c:pt idx="30">
                  <c:v>1.8573868</c:v>
                </c:pt>
                <c:pt idx="31">
                  <c:v>1.3767442000000001</c:v>
                </c:pt>
                <c:pt idx="32">
                  <c:v>1.4016352000000001</c:v>
                </c:pt>
                <c:pt idx="33">
                  <c:v>1.4318630999999999</c:v>
                </c:pt>
                <c:pt idx="34">
                  <c:v>2.8929765999999999</c:v>
                </c:pt>
                <c:pt idx="35">
                  <c:v>2.3208880000000001</c:v>
                </c:pt>
                <c:pt idx="36">
                  <c:v>3.0494216999999999</c:v>
                </c:pt>
                <c:pt idx="37">
                  <c:v>3.4002322</c:v>
                </c:pt>
                <c:pt idx="38">
                  <c:v>4.2354060999999996</c:v>
                </c:pt>
                <c:pt idx="39">
                  <c:v>5.6920311999999997</c:v>
                </c:pt>
                <c:pt idx="40">
                  <c:v>5.9861857000000001</c:v>
                </c:pt>
                <c:pt idx="41">
                  <c:v>11.031917999999999</c:v>
                </c:pt>
                <c:pt idx="42">
                  <c:v>13.204646</c:v>
                </c:pt>
                <c:pt idx="43">
                  <c:v>14.960012499999999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72-4E40-87D1-37B499F6AC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61946902654868"/>
          <c:y val="6.5268065268065265E-2"/>
          <c:w val="0.86283185840707965"/>
          <c:h val="0.8158508158508158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</c:v>
                </c:pt>
              </c:strCache>
            </c:strRef>
          </c:tx>
          <c:spPr>
            <a:ln w="28575">
              <a:solidFill>
                <a:srgbClr val="0000FF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FF"/>
              </a:solidFill>
              <a:ln w="15875">
                <a:solidFill>
                  <a:srgbClr val="0000FF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Sheet1!$B$2:$AU$2</c:f>
              <c:numCache>
                <c:formatCode>General</c:formatCode>
                <c:ptCount val="45"/>
                <c:pt idx="0">
                  <c:v>64.888850000000005</c:v>
                </c:pt>
                <c:pt idx="1">
                  <c:v>63.971420000000002</c:v>
                </c:pt>
                <c:pt idx="2">
                  <c:v>63.30592</c:v>
                </c:pt>
                <c:pt idx="3">
                  <c:v>63.932139999999997</c:v>
                </c:pt>
                <c:pt idx="4">
                  <c:v>67.601820000000004</c:v>
                </c:pt>
                <c:pt idx="5">
                  <c:v>70.231909999999999</c:v>
                </c:pt>
                <c:pt idx="6">
                  <c:v>69.829650000000001</c:v>
                </c:pt>
                <c:pt idx="7">
                  <c:v>73.602873119999998</c:v>
                </c:pt>
                <c:pt idx="8">
                  <c:v>71.953599999999994</c:v>
                </c:pt>
                <c:pt idx="9">
                  <c:v>73.179299999999998</c:v>
                </c:pt>
                <c:pt idx="10">
                  <c:v>81.175399999999996</c:v>
                </c:pt>
                <c:pt idx="11">
                  <c:v>76.775559999999999</c:v>
                </c:pt>
                <c:pt idx="12">
                  <c:v>80.802149999999997</c:v>
                </c:pt>
                <c:pt idx="13">
                  <c:v>78.6066</c:v>
                </c:pt>
                <c:pt idx="14">
                  <c:v>86.150300000000001</c:v>
                </c:pt>
                <c:pt idx="15">
                  <c:v>90.754170000000002</c:v>
                </c:pt>
                <c:pt idx="16">
                  <c:v>92.267269999999996</c:v>
                </c:pt>
                <c:pt idx="17">
                  <c:v>102.17489999999999</c:v>
                </c:pt>
                <c:pt idx="18">
                  <c:v>101.1664</c:v>
                </c:pt>
                <c:pt idx="19">
                  <c:v>99.173630000000003</c:v>
                </c:pt>
                <c:pt idx="20">
                  <c:v>98.770079999999993</c:v>
                </c:pt>
                <c:pt idx="21">
                  <c:v>101.3291</c:v>
                </c:pt>
                <c:pt idx="22">
                  <c:v>107.8381</c:v>
                </c:pt>
                <c:pt idx="23">
                  <c:v>105.32250000000001</c:v>
                </c:pt>
                <c:pt idx="24">
                  <c:v>109.82989999999999</c:v>
                </c:pt>
                <c:pt idx="25">
                  <c:v>115.3916</c:v>
                </c:pt>
                <c:pt idx="26">
                  <c:v>121.8994</c:v>
                </c:pt>
                <c:pt idx="27">
                  <c:v>117.07</c:v>
                </c:pt>
                <c:pt idx="28">
                  <c:v>115.28879999999999</c:v>
                </c:pt>
                <c:pt idx="29">
                  <c:v>120.28489999999999</c:v>
                </c:pt>
                <c:pt idx="30">
                  <c:v>132.79480000000001</c:v>
                </c:pt>
                <c:pt idx="31">
                  <c:v>126.91589999999999</c:v>
                </c:pt>
                <c:pt idx="32">
                  <c:v>116.9658</c:v>
                </c:pt>
                <c:pt idx="33">
                  <c:v>126.5988</c:v>
                </c:pt>
                <c:pt idx="34">
                  <c:v>125.3984</c:v>
                </c:pt>
                <c:pt idx="35">
                  <c:v>128.96995999999999</c:v>
                </c:pt>
                <c:pt idx="36">
                  <c:v>133.49044000000001</c:v>
                </c:pt>
                <c:pt idx="37">
                  <c:v>129.44766999999999</c:v>
                </c:pt>
                <c:pt idx="38">
                  <c:v>129.39789999999999</c:v>
                </c:pt>
                <c:pt idx="39">
                  <c:v>130.20780999999999</c:v>
                </c:pt>
                <c:pt idx="40">
                  <c:v>128.07443000000001</c:v>
                </c:pt>
                <c:pt idx="41">
                  <c:v>125.25815</c:v>
                </c:pt>
                <c:pt idx="42">
                  <c:v>133.17562000000001</c:v>
                </c:pt>
                <c:pt idx="43">
                  <c:v>123.1648</c:v>
                </c:pt>
                <c:pt idx="44">
                  <c:v>126.71727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2E-40C2-BC38-2826F413BB0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</c:v>
                </c:pt>
              </c:strCache>
            </c:strRef>
          </c:tx>
          <c:spPr>
            <a:ln w="28575">
              <a:solidFill>
                <a:srgbClr val="00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00"/>
              </a:solidFill>
              <a:ln w="15875"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Sheet1!$B$3:$AU$3</c:f>
              <c:numCache>
                <c:formatCode>General</c:formatCode>
                <c:ptCount val="45"/>
                <c:pt idx="3">
                  <c:v>26.44735</c:v>
                </c:pt>
                <c:pt idx="4">
                  <c:v>30.03716</c:v>
                </c:pt>
                <c:pt idx="5">
                  <c:v>34.589239999999997</c:v>
                </c:pt>
                <c:pt idx="6">
                  <c:v>38.000309999999999</c:v>
                </c:pt>
                <c:pt idx="7">
                  <c:v>38.444892699999997</c:v>
                </c:pt>
                <c:pt idx="8">
                  <c:v>37.452669999999998</c:v>
                </c:pt>
                <c:pt idx="9">
                  <c:v>40.627090000000003</c:v>
                </c:pt>
                <c:pt idx="10">
                  <c:v>42.736370000000001</c:v>
                </c:pt>
                <c:pt idx="11">
                  <c:v>40.779420000000002</c:v>
                </c:pt>
                <c:pt idx="12">
                  <c:v>43.037179999999999</c:v>
                </c:pt>
                <c:pt idx="13">
                  <c:v>43.160820000000001</c:v>
                </c:pt>
                <c:pt idx="14">
                  <c:v>45.034289999999999</c:v>
                </c:pt>
                <c:pt idx="15">
                  <c:v>46.005249999999997</c:v>
                </c:pt>
                <c:pt idx="16">
                  <c:v>47.862070000000003</c:v>
                </c:pt>
                <c:pt idx="17">
                  <c:v>45.765300000000003</c:v>
                </c:pt>
                <c:pt idx="18">
                  <c:v>47.096290000000003</c:v>
                </c:pt>
                <c:pt idx="19">
                  <c:v>43.26276</c:v>
                </c:pt>
                <c:pt idx="20">
                  <c:v>43.962310000000002</c:v>
                </c:pt>
                <c:pt idx="21">
                  <c:v>42.943809999999999</c:v>
                </c:pt>
                <c:pt idx="22">
                  <c:v>41.912329999999997</c:v>
                </c:pt>
                <c:pt idx="23">
                  <c:v>42.584290000000003</c:v>
                </c:pt>
                <c:pt idx="24">
                  <c:v>41.759889999999999</c:v>
                </c:pt>
                <c:pt idx="25">
                  <c:v>43.252929999999999</c:v>
                </c:pt>
                <c:pt idx="26">
                  <c:v>42.148620000000001</c:v>
                </c:pt>
                <c:pt idx="27">
                  <c:v>43.309750000000001</c:v>
                </c:pt>
                <c:pt idx="28">
                  <c:v>40.26341</c:v>
                </c:pt>
                <c:pt idx="29">
                  <c:v>39.765630000000002</c:v>
                </c:pt>
                <c:pt idx="30">
                  <c:v>34.480939999999997</c:v>
                </c:pt>
                <c:pt idx="31">
                  <c:v>33.029510000000002</c:v>
                </c:pt>
                <c:pt idx="32">
                  <c:v>31.569310000000002</c:v>
                </c:pt>
                <c:pt idx="33">
                  <c:v>32.109549999999999</c:v>
                </c:pt>
                <c:pt idx="34">
                  <c:v>32.797800000000002</c:v>
                </c:pt>
                <c:pt idx="35">
                  <c:v>31.329816999999998</c:v>
                </c:pt>
                <c:pt idx="36">
                  <c:v>31.388290000000001</c:v>
                </c:pt>
                <c:pt idx="37">
                  <c:v>28.806122999999999</c:v>
                </c:pt>
                <c:pt idx="38">
                  <c:v>28.793877999999999</c:v>
                </c:pt>
                <c:pt idx="39">
                  <c:v>29.953783999999999</c:v>
                </c:pt>
                <c:pt idx="40">
                  <c:v>28.234114999999999</c:v>
                </c:pt>
                <c:pt idx="41">
                  <c:v>27.983022999999999</c:v>
                </c:pt>
                <c:pt idx="42">
                  <c:v>29.510902999999999</c:v>
                </c:pt>
                <c:pt idx="43">
                  <c:v>28.786930999999999</c:v>
                </c:pt>
                <c:pt idx="44">
                  <c:v>30.057547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A2E-40C2-BC38-2826F413B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0854576"/>
        <c:axId val="400856536"/>
      </c:lineChart>
      <c:catAx>
        <c:axId val="40085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9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6536"/>
        <c:crosses val="autoZero"/>
        <c:auto val="1"/>
        <c:lblAlgn val="ctr"/>
        <c:lblOffset val="40"/>
        <c:tickLblSkip val="2"/>
        <c:tickMarkSkip val="1"/>
        <c:noMultiLvlLbl val="0"/>
      </c:catAx>
      <c:valAx>
        <c:axId val="400856536"/>
        <c:scaling>
          <c:orientation val="minMax"/>
        </c:scaling>
        <c:delete val="0"/>
        <c:axPos val="l"/>
        <c:majorGridlines>
          <c:spPr>
            <a:ln w="12009">
              <a:solidFill>
                <a:srgbClr val="969696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4576"/>
        <c:crosses val="autoZero"/>
        <c:crossBetween val="between"/>
      </c:valAx>
      <c:spPr>
        <a:noFill/>
        <a:ln w="2401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46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26003824091779"/>
          <c:y val="6.4814814814814811E-2"/>
          <c:w val="0.80497131931166344"/>
          <c:h val="0.7714217297516463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std1</c:v>
                </c:pt>
              </c:strCache>
            </c:strRef>
          </c:tx>
          <c:spPr>
            <a:solidFill>
              <a:srgbClr val="3366FF"/>
            </a:solidFill>
            <a:ln w="11651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Sheet1!$B$2:$AU$2</c:f>
              <c:numCache>
                <c:formatCode>General</c:formatCode>
                <c:ptCount val="45"/>
                <c:pt idx="0">
                  <c:v>17.127659569999999</c:v>
                </c:pt>
                <c:pt idx="1">
                  <c:v>15.77424023</c:v>
                </c:pt>
                <c:pt idx="2">
                  <c:v>13.868880000000001</c:v>
                </c:pt>
                <c:pt idx="3">
                  <c:v>13.695729999999999</c:v>
                </c:pt>
                <c:pt idx="4">
                  <c:v>14.522679999999999</c:v>
                </c:pt>
                <c:pt idx="5">
                  <c:v>14.15002</c:v>
                </c:pt>
                <c:pt idx="6">
                  <c:v>13.1457</c:v>
                </c:pt>
                <c:pt idx="7">
                  <c:v>12.589589999999999</c:v>
                </c:pt>
                <c:pt idx="8">
                  <c:v>12.368169999999999</c:v>
                </c:pt>
                <c:pt idx="9">
                  <c:v>14.833130000000001</c:v>
                </c:pt>
                <c:pt idx="10">
                  <c:v>14.0533</c:v>
                </c:pt>
                <c:pt idx="11">
                  <c:v>13.37485</c:v>
                </c:pt>
                <c:pt idx="12">
                  <c:v>13.900589999999999</c:v>
                </c:pt>
                <c:pt idx="13">
                  <c:v>14.019500000000001</c:v>
                </c:pt>
                <c:pt idx="14">
                  <c:v>15.282819999999999</c:v>
                </c:pt>
                <c:pt idx="15">
                  <c:v>15.24044</c:v>
                </c:pt>
                <c:pt idx="16">
                  <c:v>16.344550000000002</c:v>
                </c:pt>
                <c:pt idx="17">
                  <c:v>19.234079999999999</c:v>
                </c:pt>
                <c:pt idx="18">
                  <c:v>19.252500000000001</c:v>
                </c:pt>
                <c:pt idx="19">
                  <c:v>19.659610000000001</c:v>
                </c:pt>
                <c:pt idx="20">
                  <c:v>21.75986</c:v>
                </c:pt>
                <c:pt idx="21">
                  <c:v>22.159210000000002</c:v>
                </c:pt>
                <c:pt idx="22">
                  <c:v>24.712530000000001</c:v>
                </c:pt>
                <c:pt idx="23">
                  <c:v>27.30348</c:v>
                </c:pt>
                <c:pt idx="24">
                  <c:v>29.407309999999999</c:v>
                </c:pt>
                <c:pt idx="25">
                  <c:v>30.548580000000001</c:v>
                </c:pt>
                <c:pt idx="26">
                  <c:v>34.672690000000003</c:v>
                </c:pt>
                <c:pt idx="27">
                  <c:v>35.229230000000001</c:v>
                </c:pt>
                <c:pt idx="28">
                  <c:v>35.265450000000001</c:v>
                </c:pt>
                <c:pt idx="29">
                  <c:v>36.437309999999997</c:v>
                </c:pt>
                <c:pt idx="30">
                  <c:v>39.435360000000003</c:v>
                </c:pt>
                <c:pt idx="31">
                  <c:v>39.817210000000003</c:v>
                </c:pt>
                <c:pt idx="32">
                  <c:v>38.619340000000001</c:v>
                </c:pt>
                <c:pt idx="33">
                  <c:v>41.029850000000003</c:v>
                </c:pt>
                <c:pt idx="34">
                  <c:v>43.370080000000002</c:v>
                </c:pt>
                <c:pt idx="35">
                  <c:v>44.962690000000002</c:v>
                </c:pt>
                <c:pt idx="36">
                  <c:v>47.165410000000001</c:v>
                </c:pt>
                <c:pt idx="37">
                  <c:v>47.39264</c:v>
                </c:pt>
                <c:pt idx="38">
                  <c:v>46.289900000000003</c:v>
                </c:pt>
                <c:pt idx="39">
                  <c:v>47.192390000000003</c:v>
                </c:pt>
                <c:pt idx="40">
                  <c:v>48.063499999999998</c:v>
                </c:pt>
                <c:pt idx="41">
                  <c:v>47.529409999999999</c:v>
                </c:pt>
                <c:pt idx="42">
                  <c:v>48.771700000000003</c:v>
                </c:pt>
                <c:pt idx="43">
                  <c:v>47.298789999999997</c:v>
                </c:pt>
                <c:pt idx="44">
                  <c:v>46.672049999999999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2C-4875-82B3-58F5A397DEC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std2</c:v>
                </c:pt>
              </c:strCache>
            </c:strRef>
          </c:tx>
          <c:spPr>
            <a:solidFill>
              <a:srgbClr val="99CC00"/>
            </a:solidFill>
            <a:ln w="11651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Sheet1!$B$3:$AU$3</c:f>
              <c:numCache>
                <c:formatCode>General</c:formatCode>
                <c:ptCount val="45"/>
                <c:pt idx="0">
                  <c:v>32.730496449999997</c:v>
                </c:pt>
                <c:pt idx="1">
                  <c:v>34.73227207</c:v>
                </c:pt>
                <c:pt idx="2">
                  <c:v>36.815559999999998</c:v>
                </c:pt>
                <c:pt idx="3">
                  <c:v>36.7455</c:v>
                </c:pt>
                <c:pt idx="4">
                  <c:v>37.136090000000003</c:v>
                </c:pt>
                <c:pt idx="5">
                  <c:v>41.008839999999999</c:v>
                </c:pt>
                <c:pt idx="6">
                  <c:v>43.04636</c:v>
                </c:pt>
                <c:pt idx="7">
                  <c:v>41.53942</c:v>
                </c:pt>
                <c:pt idx="8">
                  <c:v>43.048900000000003</c:v>
                </c:pt>
                <c:pt idx="9">
                  <c:v>42.552529999999997</c:v>
                </c:pt>
                <c:pt idx="10">
                  <c:v>42.075740000000003</c:v>
                </c:pt>
                <c:pt idx="11">
                  <c:v>43.83155</c:v>
                </c:pt>
                <c:pt idx="12">
                  <c:v>42.600389999999997</c:v>
                </c:pt>
                <c:pt idx="13">
                  <c:v>41.571100000000001</c:v>
                </c:pt>
                <c:pt idx="14">
                  <c:v>41.229889999999997</c:v>
                </c:pt>
                <c:pt idx="15">
                  <c:v>41.553640000000001</c:v>
                </c:pt>
                <c:pt idx="16">
                  <c:v>41.445959999999999</c:v>
                </c:pt>
                <c:pt idx="17">
                  <c:v>42.921689999999998</c:v>
                </c:pt>
                <c:pt idx="18">
                  <c:v>43.285530000000001</c:v>
                </c:pt>
                <c:pt idx="19">
                  <c:v>42.308529999999998</c:v>
                </c:pt>
                <c:pt idx="20">
                  <c:v>41.070650000000001</c:v>
                </c:pt>
                <c:pt idx="21">
                  <c:v>42.26003</c:v>
                </c:pt>
                <c:pt idx="22">
                  <c:v>41.707270000000001</c:v>
                </c:pt>
                <c:pt idx="23">
                  <c:v>39.900500000000001</c:v>
                </c:pt>
                <c:pt idx="24">
                  <c:v>39.7652</c:v>
                </c:pt>
                <c:pt idx="25">
                  <c:v>38.6877</c:v>
                </c:pt>
                <c:pt idx="26">
                  <c:v>38.355939999999997</c:v>
                </c:pt>
                <c:pt idx="27">
                  <c:v>35.729059999999997</c:v>
                </c:pt>
                <c:pt idx="28">
                  <c:v>34.621409999999997</c:v>
                </c:pt>
                <c:pt idx="29">
                  <c:v>34.750250000000001</c:v>
                </c:pt>
                <c:pt idx="30">
                  <c:v>34.353639999999999</c:v>
                </c:pt>
                <c:pt idx="31">
                  <c:v>34.287889999999997</c:v>
                </c:pt>
                <c:pt idx="32">
                  <c:v>35.509610000000002</c:v>
                </c:pt>
                <c:pt idx="33">
                  <c:v>34.865670000000001</c:v>
                </c:pt>
                <c:pt idx="34">
                  <c:v>34.013710000000003</c:v>
                </c:pt>
                <c:pt idx="35">
                  <c:v>32.620550000000001</c:v>
                </c:pt>
                <c:pt idx="36">
                  <c:v>32.16198</c:v>
                </c:pt>
                <c:pt idx="37">
                  <c:v>31.53932</c:v>
                </c:pt>
                <c:pt idx="38">
                  <c:v>31.159320000000001</c:v>
                </c:pt>
                <c:pt idx="39">
                  <c:v>30.38749</c:v>
                </c:pt>
                <c:pt idx="40">
                  <c:v>29.437529999999999</c:v>
                </c:pt>
                <c:pt idx="41">
                  <c:v>29.81315</c:v>
                </c:pt>
                <c:pt idx="42">
                  <c:v>30.971060000000001</c:v>
                </c:pt>
                <c:pt idx="43">
                  <c:v>32.442120000000003</c:v>
                </c:pt>
                <c:pt idx="44">
                  <c:v>30.321370000000002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2C-4875-82B3-58F5A397DECD}"/>
            </c:ext>
          </c:extLst>
        </c:ser>
        <c:ser>
          <c:idx val="5"/>
          <c:order val="2"/>
          <c:tx>
            <c:strRef>
              <c:f>Sheet1!$A$4</c:f>
              <c:strCache>
                <c:ptCount val="1"/>
                <c:pt idx="0">
                  <c:v>std3</c:v>
                </c:pt>
              </c:strCache>
            </c:strRef>
          </c:tx>
          <c:spPr>
            <a:solidFill>
              <a:srgbClr val="FFCC00"/>
            </a:solidFill>
            <a:ln w="11651">
              <a:solidFill>
                <a:srgbClr val="333333"/>
              </a:solidFill>
              <a:prstDash val="solid"/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Sheet1!$B$4:$AU$4</c:f>
              <c:numCache>
                <c:formatCode>General</c:formatCode>
                <c:ptCount val="45"/>
                <c:pt idx="0">
                  <c:v>28.049645389999998</c:v>
                </c:pt>
                <c:pt idx="1">
                  <c:v>27.96671491</c:v>
                </c:pt>
                <c:pt idx="2">
                  <c:v>29.17867</c:v>
                </c:pt>
                <c:pt idx="3">
                  <c:v>29.721139999999998</c:v>
                </c:pt>
                <c:pt idx="4">
                  <c:v>27.657409999999999</c:v>
                </c:pt>
                <c:pt idx="5">
                  <c:v>30.265309999999999</c:v>
                </c:pt>
                <c:pt idx="6">
                  <c:v>29.37086</c:v>
                </c:pt>
                <c:pt idx="7">
                  <c:v>31.723279999999999</c:v>
                </c:pt>
                <c:pt idx="8">
                  <c:v>29.59412</c:v>
                </c:pt>
                <c:pt idx="9">
                  <c:v>28.86279</c:v>
                </c:pt>
                <c:pt idx="10">
                  <c:v>28.6676</c:v>
                </c:pt>
                <c:pt idx="11">
                  <c:v>27.609729999999999</c:v>
                </c:pt>
                <c:pt idx="12">
                  <c:v>26.11626</c:v>
                </c:pt>
                <c:pt idx="13">
                  <c:v>25.80275</c:v>
                </c:pt>
                <c:pt idx="14">
                  <c:v>23.533989999999999</c:v>
                </c:pt>
                <c:pt idx="15">
                  <c:v>23.649819999999998</c:v>
                </c:pt>
                <c:pt idx="16">
                  <c:v>22.405149999999999</c:v>
                </c:pt>
                <c:pt idx="17">
                  <c:v>20.008610000000001</c:v>
                </c:pt>
                <c:pt idx="18">
                  <c:v>16.362449999999999</c:v>
                </c:pt>
                <c:pt idx="19">
                  <c:v>15.492039999999999</c:v>
                </c:pt>
                <c:pt idx="20">
                  <c:v>13.740790000000001</c:v>
                </c:pt>
                <c:pt idx="21">
                  <c:v>12.476369999999999</c:v>
                </c:pt>
                <c:pt idx="22">
                  <c:v>12.59014</c:v>
                </c:pt>
                <c:pt idx="23">
                  <c:v>12.87562</c:v>
                </c:pt>
                <c:pt idx="24">
                  <c:v>11.62659</c:v>
                </c:pt>
                <c:pt idx="25">
                  <c:v>10.86411</c:v>
                </c:pt>
                <c:pt idx="26">
                  <c:v>9.9949770000000004</c:v>
                </c:pt>
                <c:pt idx="27">
                  <c:v>10.87556</c:v>
                </c:pt>
                <c:pt idx="28">
                  <c:v>12.77633</c:v>
                </c:pt>
                <c:pt idx="29">
                  <c:v>14.207739999999999</c:v>
                </c:pt>
                <c:pt idx="30">
                  <c:v>13.69985</c:v>
                </c:pt>
                <c:pt idx="31">
                  <c:v>13.98324</c:v>
                </c:pt>
                <c:pt idx="32">
                  <c:v>14.001950000000001</c:v>
                </c:pt>
                <c:pt idx="33">
                  <c:v>14.208959999999999</c:v>
                </c:pt>
                <c:pt idx="34">
                  <c:v>12.81287</c:v>
                </c:pt>
                <c:pt idx="35">
                  <c:v>12.528700000000001</c:v>
                </c:pt>
                <c:pt idx="36">
                  <c:v>10.940289999999999</c:v>
                </c:pt>
                <c:pt idx="37">
                  <c:v>11.335750000000001</c:v>
                </c:pt>
                <c:pt idx="38">
                  <c:v>10.8194</c:v>
                </c:pt>
                <c:pt idx="39">
                  <c:v>10.27872</c:v>
                </c:pt>
                <c:pt idx="40">
                  <c:v>10.127280000000001</c:v>
                </c:pt>
                <c:pt idx="41">
                  <c:v>9.0795849999999998</c:v>
                </c:pt>
                <c:pt idx="42">
                  <c:v>9.0289389999999994</c:v>
                </c:pt>
                <c:pt idx="43">
                  <c:v>9.2337380000000007</c:v>
                </c:pt>
                <c:pt idx="44">
                  <c:v>9.5065209999999993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2C-4875-82B3-58F5A397DECD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std4</c:v>
                </c:pt>
              </c:strCache>
            </c:strRef>
          </c:tx>
          <c:spPr>
            <a:solidFill>
              <a:srgbClr val="FF0000"/>
            </a:solidFill>
            <a:ln w="11651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Sheet1!$B$5:$AU$5</c:f>
              <c:numCache>
                <c:formatCode>General</c:formatCode>
                <c:ptCount val="45"/>
                <c:pt idx="0">
                  <c:v>9.3971631210000002</c:v>
                </c:pt>
                <c:pt idx="1">
                  <c:v>8.2850940669999993</c:v>
                </c:pt>
                <c:pt idx="2">
                  <c:v>8.7175790000000006</c:v>
                </c:pt>
                <c:pt idx="3">
                  <c:v>9.2481469999999995</c:v>
                </c:pt>
                <c:pt idx="4">
                  <c:v>8.8016249999999996</c:v>
                </c:pt>
                <c:pt idx="5">
                  <c:v>9.5316080000000003</c:v>
                </c:pt>
                <c:pt idx="6">
                  <c:v>10.827809999999999</c:v>
                </c:pt>
                <c:pt idx="7">
                  <c:v>10.470549999999999</c:v>
                </c:pt>
                <c:pt idx="8">
                  <c:v>10.706300000000001</c:v>
                </c:pt>
                <c:pt idx="9">
                  <c:v>10.13597</c:v>
                </c:pt>
                <c:pt idx="10">
                  <c:v>9.5091160000000006</c:v>
                </c:pt>
                <c:pt idx="11">
                  <c:v>9.9347569999999994</c:v>
                </c:pt>
                <c:pt idx="12">
                  <c:v>10.50267</c:v>
                </c:pt>
                <c:pt idx="13">
                  <c:v>10.0344</c:v>
                </c:pt>
                <c:pt idx="14">
                  <c:v>11.728070000000001</c:v>
                </c:pt>
                <c:pt idx="15">
                  <c:v>10.2836</c:v>
                </c:pt>
                <c:pt idx="16">
                  <c:v>10.99976</c:v>
                </c:pt>
                <c:pt idx="17">
                  <c:v>9.3588640000000005</c:v>
                </c:pt>
                <c:pt idx="18">
                  <c:v>10.430249999999999</c:v>
                </c:pt>
                <c:pt idx="19">
                  <c:v>9.3388609999999996</c:v>
                </c:pt>
                <c:pt idx="20">
                  <c:v>9.2327700000000004</c:v>
                </c:pt>
                <c:pt idx="21">
                  <c:v>9.0317159999999994</c:v>
                </c:pt>
                <c:pt idx="22">
                  <c:v>7.9516660000000003</c:v>
                </c:pt>
                <c:pt idx="23">
                  <c:v>8.6169150000000005</c:v>
                </c:pt>
                <c:pt idx="24">
                  <c:v>8.1045259999999999</c:v>
                </c:pt>
                <c:pt idx="25">
                  <c:v>8.8382930000000002</c:v>
                </c:pt>
                <c:pt idx="26">
                  <c:v>8.3040350000000007</c:v>
                </c:pt>
                <c:pt idx="27">
                  <c:v>9.1864869999999996</c:v>
                </c:pt>
                <c:pt idx="28">
                  <c:v>7.5543950000000004</c:v>
                </c:pt>
                <c:pt idx="29">
                  <c:v>8.8157460000000007</c:v>
                </c:pt>
                <c:pt idx="30">
                  <c:v>7.9346209999999999</c:v>
                </c:pt>
                <c:pt idx="31">
                  <c:v>7.8293980000000003</c:v>
                </c:pt>
                <c:pt idx="32">
                  <c:v>8.4174539999999993</c:v>
                </c:pt>
                <c:pt idx="33">
                  <c:v>7.432836</c:v>
                </c:pt>
                <c:pt idx="34">
                  <c:v>7.8069129999999998</c:v>
                </c:pt>
                <c:pt idx="35">
                  <c:v>7.520092</c:v>
                </c:pt>
                <c:pt idx="36">
                  <c:v>6.8085110000000002</c:v>
                </c:pt>
                <c:pt idx="37">
                  <c:v>6.7484659999999996</c:v>
                </c:pt>
                <c:pt idx="38">
                  <c:v>6.9642119999999998</c:v>
                </c:pt>
                <c:pt idx="39">
                  <c:v>6.566961</c:v>
                </c:pt>
                <c:pt idx="40">
                  <c:v>6.1584779999999997</c:v>
                </c:pt>
                <c:pt idx="41">
                  <c:v>5.9515570000000002</c:v>
                </c:pt>
                <c:pt idx="42">
                  <c:v>7.1254020000000002</c:v>
                </c:pt>
                <c:pt idx="43">
                  <c:v>7.3456450000000002</c:v>
                </c:pt>
                <c:pt idx="44">
                  <c:v>6.4945539999999999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2C-4875-82B3-58F5A397DECD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stdX</c:v>
                </c:pt>
              </c:strCache>
            </c:strRef>
          </c:tx>
          <c:spPr>
            <a:solidFill>
              <a:srgbClr val="C0C0C0"/>
            </a:solidFill>
            <a:ln w="11651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Sheet1!$B$6:$AU$6</c:f>
              <c:numCache>
                <c:formatCode>General</c:formatCode>
                <c:ptCount val="45"/>
                <c:pt idx="0">
                  <c:v>2.3758865249999999</c:v>
                </c:pt>
                <c:pt idx="1">
                  <c:v>2.8581765560000001</c:v>
                </c:pt>
                <c:pt idx="2">
                  <c:v>2.197406</c:v>
                </c:pt>
                <c:pt idx="3">
                  <c:v>2.5061770000000001</c:v>
                </c:pt>
                <c:pt idx="4">
                  <c:v>2.6743399999999999</c:v>
                </c:pt>
                <c:pt idx="5">
                  <c:v>2.1290529999999999</c:v>
                </c:pt>
                <c:pt idx="6">
                  <c:v>2.3841060000000001</c:v>
                </c:pt>
                <c:pt idx="7">
                  <c:v>2.1502029999999999</c:v>
                </c:pt>
                <c:pt idx="8">
                  <c:v>2.364973</c:v>
                </c:pt>
                <c:pt idx="9">
                  <c:v>1.9159459999999999</c:v>
                </c:pt>
                <c:pt idx="10">
                  <c:v>3.786816</c:v>
                </c:pt>
                <c:pt idx="11">
                  <c:v>3.3214709999999998</c:v>
                </c:pt>
                <c:pt idx="12">
                  <c:v>4.1842180000000004</c:v>
                </c:pt>
                <c:pt idx="13">
                  <c:v>5.3038990000000004</c:v>
                </c:pt>
                <c:pt idx="14">
                  <c:v>4.826155</c:v>
                </c:pt>
                <c:pt idx="15">
                  <c:v>5.2774349999999997</c:v>
                </c:pt>
                <c:pt idx="16">
                  <c:v>4.6528270000000003</c:v>
                </c:pt>
                <c:pt idx="17">
                  <c:v>4.4965580000000003</c:v>
                </c:pt>
                <c:pt idx="18">
                  <c:v>5.1499350000000002</c:v>
                </c:pt>
                <c:pt idx="19">
                  <c:v>6.0440759999999996</c:v>
                </c:pt>
                <c:pt idx="20">
                  <c:v>5.9384480000000002</c:v>
                </c:pt>
                <c:pt idx="21">
                  <c:v>5.9021210000000002</c:v>
                </c:pt>
                <c:pt idx="22">
                  <c:v>5.8273239999999999</c:v>
                </c:pt>
                <c:pt idx="23">
                  <c:v>5.3333329999999997</c:v>
                </c:pt>
                <c:pt idx="24">
                  <c:v>5.0937320000000001</c:v>
                </c:pt>
                <c:pt idx="25">
                  <c:v>5.3603440000000004</c:v>
                </c:pt>
                <c:pt idx="26">
                  <c:v>4.0013389999999998</c:v>
                </c:pt>
                <c:pt idx="27">
                  <c:v>4.4295070000000001</c:v>
                </c:pt>
                <c:pt idx="28">
                  <c:v>5.6919060000000004</c:v>
                </c:pt>
                <c:pt idx="29">
                  <c:v>4.2672840000000001</c:v>
                </c:pt>
                <c:pt idx="30">
                  <c:v>2.9866269999999999</c:v>
                </c:pt>
                <c:pt idx="31">
                  <c:v>2.7265799999999998</c:v>
                </c:pt>
                <c:pt idx="32">
                  <c:v>2.6375769999999998</c:v>
                </c:pt>
                <c:pt idx="33">
                  <c:v>1.3880600000000001</c:v>
                </c:pt>
                <c:pt idx="34">
                  <c:v>1.2812870000000001</c:v>
                </c:pt>
                <c:pt idx="35">
                  <c:v>1.076349</c:v>
                </c:pt>
                <c:pt idx="36">
                  <c:v>1.4275910000000001</c:v>
                </c:pt>
                <c:pt idx="37">
                  <c:v>1.1712210000000001</c:v>
                </c:pt>
                <c:pt idx="38">
                  <c:v>1.3679699999999999</c:v>
                </c:pt>
                <c:pt idx="39">
                  <c:v>1.8490819999999999</c:v>
                </c:pt>
                <c:pt idx="40">
                  <c:v>2.6413030000000002</c:v>
                </c:pt>
                <c:pt idx="41">
                  <c:v>3.7231830000000001</c:v>
                </c:pt>
                <c:pt idx="42">
                  <c:v>0.72025700000000004</c:v>
                </c:pt>
                <c:pt idx="43">
                  <c:v>0.63395800000000002</c:v>
                </c:pt>
                <c:pt idx="44">
                  <c:v>1.0622560000000001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42C-4875-82B3-58F5A397DECD}"/>
            </c:ext>
          </c:extLst>
        </c:ser>
        <c:ser>
          <c:idx val="3"/>
          <c:order val="5"/>
          <c:tx>
            <c:strRef>
              <c:f>Sheet1!$A$7</c:f>
              <c:strCache>
                <c:ptCount val="1"/>
                <c:pt idx="0">
                  <c:v>stdY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solidFill>
                <a:srgbClr val="000000"/>
              </a:solidFill>
            </a:ln>
          </c:spPr>
          <c:invertIfNegative val="0"/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Sheet1!$B$7:$AU$7</c:f>
              <c:numCache>
                <c:formatCode>General</c:formatCode>
                <c:ptCount val="45"/>
                <c:pt idx="0">
                  <c:v>10.31914894</c:v>
                </c:pt>
                <c:pt idx="1">
                  <c:v>10.38350217</c:v>
                </c:pt>
                <c:pt idx="2">
                  <c:v>9.221902</c:v>
                </c:pt>
                <c:pt idx="3">
                  <c:v>8.083304</c:v>
                </c:pt>
                <c:pt idx="4">
                  <c:v>9.2078539999999993</c:v>
                </c:pt>
                <c:pt idx="5">
                  <c:v>2.915165</c:v>
                </c:pt>
                <c:pt idx="6">
                  <c:v>1.225166</c:v>
                </c:pt>
                <c:pt idx="7">
                  <c:v>1.5269550000000001</c:v>
                </c:pt>
                <c:pt idx="8">
                  <c:v>1.917546</c:v>
                </c:pt>
                <c:pt idx="9">
                  <c:v>1.6996290000000001</c:v>
                </c:pt>
                <c:pt idx="10">
                  <c:v>1.9074329999999999</c:v>
                </c:pt>
                <c:pt idx="11">
                  <c:v>1.9276390000000001</c:v>
                </c:pt>
                <c:pt idx="12">
                  <c:v>2.695872</c:v>
                </c:pt>
                <c:pt idx="13">
                  <c:v>3.2683490000000002</c:v>
                </c:pt>
                <c:pt idx="14">
                  <c:v>3.3990659999999999</c:v>
                </c:pt>
                <c:pt idx="15">
                  <c:v>3.9950679999999998</c:v>
                </c:pt>
                <c:pt idx="16">
                  <c:v>4.1517540000000004</c:v>
                </c:pt>
                <c:pt idx="17">
                  <c:v>3.9802070000000001</c:v>
                </c:pt>
                <c:pt idx="18">
                  <c:v>5.5193390000000004</c:v>
                </c:pt>
                <c:pt idx="19">
                  <c:v>7.1568839999999998</c:v>
                </c:pt>
                <c:pt idx="20">
                  <c:v>8.2574769999999997</c:v>
                </c:pt>
                <c:pt idx="21">
                  <c:v>8.1705520000000007</c:v>
                </c:pt>
                <c:pt idx="22">
                  <c:v>7.2110700000000003</c:v>
                </c:pt>
                <c:pt idx="23">
                  <c:v>5.9701490000000002</c:v>
                </c:pt>
                <c:pt idx="24">
                  <c:v>6.0026510000000002</c:v>
                </c:pt>
                <c:pt idx="25">
                  <c:v>5.7009679999999996</c:v>
                </c:pt>
                <c:pt idx="26">
                  <c:v>4.6710200000000004</c:v>
                </c:pt>
                <c:pt idx="27">
                  <c:v>4.5501550000000002</c:v>
                </c:pt>
                <c:pt idx="28">
                  <c:v>4.0905129999999996</c:v>
                </c:pt>
                <c:pt idx="29">
                  <c:v>1.5216670000000001</c:v>
                </c:pt>
                <c:pt idx="30">
                  <c:v>1.589896</c:v>
                </c:pt>
                <c:pt idx="31">
                  <c:v>1.355674</c:v>
                </c:pt>
                <c:pt idx="32">
                  <c:v>0.81406699999999999</c:v>
                </c:pt>
                <c:pt idx="33">
                  <c:v>1.074627</c:v>
                </c:pt>
                <c:pt idx="34">
                  <c:v>0.71513700000000002</c:v>
                </c:pt>
                <c:pt idx="35">
                  <c:v>1.2916190000000001</c:v>
                </c:pt>
                <c:pt idx="36">
                  <c:v>1.4962249999999999</c:v>
                </c:pt>
                <c:pt idx="37">
                  <c:v>1.812605</c:v>
                </c:pt>
                <c:pt idx="38">
                  <c:v>3.3991989999999999</c:v>
                </c:pt>
                <c:pt idx="39">
                  <c:v>3.7253569999999998</c:v>
                </c:pt>
                <c:pt idx="40">
                  <c:v>3.571917</c:v>
                </c:pt>
                <c:pt idx="41">
                  <c:v>3.903114</c:v>
                </c:pt>
                <c:pt idx="42">
                  <c:v>3.3826369999999999</c:v>
                </c:pt>
                <c:pt idx="43">
                  <c:v>3.0457550000000002</c:v>
                </c:pt>
                <c:pt idx="44">
                  <c:v>5.943257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42C-4875-82B3-58F5A397DE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19057616"/>
        <c:axId val="319051736"/>
      </c:barChart>
      <c:catAx>
        <c:axId val="31905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913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9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319051736"/>
        <c:crosses val="autoZero"/>
        <c:auto val="1"/>
        <c:lblAlgn val="ctr"/>
        <c:lblOffset val="40"/>
        <c:tickLblSkip val="2"/>
        <c:tickMarkSkip val="1"/>
        <c:noMultiLvlLbl val="0"/>
      </c:catAx>
      <c:valAx>
        <c:axId val="319051736"/>
        <c:scaling>
          <c:orientation val="minMax"/>
        </c:scaling>
        <c:delete val="0"/>
        <c:axPos val="l"/>
        <c:numFmt formatCode="0\ %" sourceLinked="0"/>
        <c:majorTickMark val="out"/>
        <c:minorTickMark val="none"/>
        <c:tickLblPos val="nextTo"/>
        <c:spPr>
          <a:ln w="291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1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319057616"/>
        <c:crosses val="autoZero"/>
        <c:crossBetween val="between"/>
      </c:valAx>
      <c:spPr>
        <a:noFill/>
        <a:ln w="2330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17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61946902654868"/>
          <c:y val="6.5268065268065265E-2"/>
          <c:w val="0.86283185840707965"/>
          <c:h val="0.8158508158508158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</c:v>
                </c:pt>
              </c:strCache>
            </c:strRef>
          </c:tx>
          <c:spPr>
            <a:ln w="28575">
              <a:solidFill>
                <a:srgbClr val="0000FF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FF"/>
              </a:solidFill>
              <a:ln w="15875">
                <a:solidFill>
                  <a:srgbClr val="0000FF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Sheet1!$B$2:$AU$2</c:f>
              <c:numCache>
                <c:formatCode>General</c:formatCode>
                <c:ptCount val="45"/>
                <c:pt idx="0">
                  <c:v>52.3979</c:v>
                </c:pt>
                <c:pt idx="1">
                  <c:v>55.393439999999998</c:v>
                </c:pt>
                <c:pt idx="2">
                  <c:v>53.796010000000003</c:v>
                </c:pt>
                <c:pt idx="3">
                  <c:v>57.773980000000002</c:v>
                </c:pt>
                <c:pt idx="4">
                  <c:v>59.526229999999998</c:v>
                </c:pt>
                <c:pt idx="5">
                  <c:v>61.090629999999997</c:v>
                </c:pt>
                <c:pt idx="6">
                  <c:v>64.006929999999997</c:v>
                </c:pt>
                <c:pt idx="7">
                  <c:v>63.473743650000003</c:v>
                </c:pt>
                <c:pt idx="8">
                  <c:v>67.016239999999996</c:v>
                </c:pt>
                <c:pt idx="9">
                  <c:v>69.496679999999998</c:v>
                </c:pt>
                <c:pt idx="10">
                  <c:v>70.442920000000001</c:v>
                </c:pt>
                <c:pt idx="11">
                  <c:v>77.170320000000004</c:v>
                </c:pt>
                <c:pt idx="12">
                  <c:v>77.25488</c:v>
                </c:pt>
                <c:pt idx="13">
                  <c:v>76.169629999999998</c:v>
                </c:pt>
                <c:pt idx="14">
                  <c:v>84.661900000000003</c:v>
                </c:pt>
                <c:pt idx="15">
                  <c:v>85.579250000000002</c:v>
                </c:pt>
                <c:pt idx="16">
                  <c:v>86.842320000000001</c:v>
                </c:pt>
                <c:pt idx="17">
                  <c:v>89.369640000000004</c:v>
                </c:pt>
                <c:pt idx="18">
                  <c:v>91.308440000000004</c:v>
                </c:pt>
                <c:pt idx="19">
                  <c:v>93.892399999999995</c:v>
                </c:pt>
                <c:pt idx="20">
                  <c:v>97.004429999999999</c:v>
                </c:pt>
                <c:pt idx="21">
                  <c:v>96.724310000000003</c:v>
                </c:pt>
                <c:pt idx="22">
                  <c:v>96.754050000000007</c:v>
                </c:pt>
                <c:pt idx="23">
                  <c:v>96.742469999999997</c:v>
                </c:pt>
                <c:pt idx="24">
                  <c:v>98.950100000000006</c:v>
                </c:pt>
                <c:pt idx="25">
                  <c:v>102.8278</c:v>
                </c:pt>
                <c:pt idx="26">
                  <c:v>99.155519999999996</c:v>
                </c:pt>
                <c:pt idx="27">
                  <c:v>99.393039999999999</c:v>
                </c:pt>
                <c:pt idx="28">
                  <c:v>97.374020000000002</c:v>
                </c:pt>
                <c:pt idx="29">
                  <c:v>92.923330000000007</c:v>
                </c:pt>
                <c:pt idx="30">
                  <c:v>91.938860000000005</c:v>
                </c:pt>
                <c:pt idx="31">
                  <c:v>93.333460000000002</c:v>
                </c:pt>
                <c:pt idx="32">
                  <c:v>92.005129999999994</c:v>
                </c:pt>
                <c:pt idx="33">
                  <c:v>91.71011</c:v>
                </c:pt>
                <c:pt idx="34">
                  <c:v>88.336209999999994</c:v>
                </c:pt>
                <c:pt idx="35">
                  <c:v>84.277366999999998</c:v>
                </c:pt>
                <c:pt idx="36">
                  <c:v>84.556248999999994</c:v>
                </c:pt>
                <c:pt idx="37">
                  <c:v>85.352913999999998</c:v>
                </c:pt>
                <c:pt idx="38">
                  <c:v>80.606190999999995</c:v>
                </c:pt>
                <c:pt idx="39">
                  <c:v>76.995802999999995</c:v>
                </c:pt>
                <c:pt idx="40">
                  <c:v>72.549300000000002</c:v>
                </c:pt>
                <c:pt idx="41">
                  <c:v>70.387506999999999</c:v>
                </c:pt>
                <c:pt idx="42">
                  <c:v>69.568453000000005</c:v>
                </c:pt>
                <c:pt idx="43">
                  <c:v>65.016621999999998</c:v>
                </c:pt>
                <c:pt idx="44">
                  <c:v>63.989016999999997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2E-40C2-BC38-2826F413BB0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</c:v>
                </c:pt>
              </c:strCache>
            </c:strRef>
          </c:tx>
          <c:spPr>
            <a:ln w="28575">
              <a:solidFill>
                <a:srgbClr val="00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00"/>
              </a:solidFill>
              <a:ln w="15875"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Sheet1!$B$3:$AU$3</c:f>
              <c:numCache>
                <c:formatCode>General</c:formatCode>
                <c:ptCount val="45"/>
                <c:pt idx="3">
                  <c:v>38.539929999999998</c:v>
                </c:pt>
                <c:pt idx="4">
                  <c:v>44.780009999999997</c:v>
                </c:pt>
                <c:pt idx="5">
                  <c:v>47.444240000000001</c:v>
                </c:pt>
                <c:pt idx="6">
                  <c:v>48.534080000000003</c:v>
                </c:pt>
                <c:pt idx="7">
                  <c:v>48.247063990000001</c:v>
                </c:pt>
                <c:pt idx="8">
                  <c:v>49.382669999999997</c:v>
                </c:pt>
                <c:pt idx="9">
                  <c:v>51.909010000000002</c:v>
                </c:pt>
                <c:pt idx="10">
                  <c:v>51.658090000000001</c:v>
                </c:pt>
                <c:pt idx="11">
                  <c:v>55.583930000000002</c:v>
                </c:pt>
                <c:pt idx="12">
                  <c:v>56.610840000000003</c:v>
                </c:pt>
                <c:pt idx="13">
                  <c:v>57.785600000000002</c:v>
                </c:pt>
                <c:pt idx="14">
                  <c:v>60.015189999999997</c:v>
                </c:pt>
                <c:pt idx="15">
                  <c:v>59.37088</c:v>
                </c:pt>
                <c:pt idx="16">
                  <c:v>58.86253</c:v>
                </c:pt>
                <c:pt idx="17">
                  <c:v>61.852200000000003</c:v>
                </c:pt>
                <c:pt idx="18">
                  <c:v>61.549289999999999</c:v>
                </c:pt>
                <c:pt idx="19">
                  <c:v>59.410829999999997</c:v>
                </c:pt>
                <c:pt idx="20">
                  <c:v>60.27769</c:v>
                </c:pt>
                <c:pt idx="21">
                  <c:v>59.250920000000001</c:v>
                </c:pt>
                <c:pt idx="22">
                  <c:v>59.94229</c:v>
                </c:pt>
                <c:pt idx="23">
                  <c:v>59.28707</c:v>
                </c:pt>
                <c:pt idx="24">
                  <c:v>59.080939999999998</c:v>
                </c:pt>
                <c:pt idx="25">
                  <c:v>59.25779</c:v>
                </c:pt>
                <c:pt idx="26">
                  <c:v>60.787300000000002</c:v>
                </c:pt>
                <c:pt idx="27">
                  <c:v>59.193300000000001</c:v>
                </c:pt>
                <c:pt idx="28">
                  <c:v>54.111800000000002</c:v>
                </c:pt>
                <c:pt idx="29">
                  <c:v>51.5777</c:v>
                </c:pt>
                <c:pt idx="30">
                  <c:v>47.303339999999999</c:v>
                </c:pt>
                <c:pt idx="31">
                  <c:v>46.478659999999998</c:v>
                </c:pt>
                <c:pt idx="32">
                  <c:v>45.084949999999999</c:v>
                </c:pt>
                <c:pt idx="33">
                  <c:v>44.139020000000002</c:v>
                </c:pt>
                <c:pt idx="34">
                  <c:v>40.894979999999997</c:v>
                </c:pt>
                <c:pt idx="35">
                  <c:v>40.389941</c:v>
                </c:pt>
                <c:pt idx="36">
                  <c:v>38.043399999999998</c:v>
                </c:pt>
                <c:pt idx="37">
                  <c:v>36.849082000000003</c:v>
                </c:pt>
                <c:pt idx="38">
                  <c:v>36.594318000000001</c:v>
                </c:pt>
                <c:pt idx="39">
                  <c:v>35.280152000000001</c:v>
                </c:pt>
                <c:pt idx="40">
                  <c:v>35.103656000000001</c:v>
                </c:pt>
                <c:pt idx="41">
                  <c:v>33.495424</c:v>
                </c:pt>
                <c:pt idx="42">
                  <c:v>33.361338000000003</c:v>
                </c:pt>
                <c:pt idx="43">
                  <c:v>32.010827999999997</c:v>
                </c:pt>
                <c:pt idx="44">
                  <c:v>30.496148000000002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A2E-40C2-BC38-2826F413B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0854576"/>
        <c:axId val="400856536"/>
      </c:lineChart>
      <c:catAx>
        <c:axId val="40085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9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6536"/>
        <c:crosses val="autoZero"/>
        <c:auto val="1"/>
        <c:lblAlgn val="ctr"/>
        <c:lblOffset val="40"/>
        <c:tickLblSkip val="2"/>
        <c:tickMarkSkip val="1"/>
        <c:noMultiLvlLbl val="0"/>
      </c:catAx>
      <c:valAx>
        <c:axId val="400856536"/>
        <c:scaling>
          <c:orientation val="minMax"/>
        </c:scaling>
        <c:delete val="0"/>
        <c:axPos val="l"/>
        <c:majorGridlines>
          <c:spPr>
            <a:ln w="12009">
              <a:solidFill>
                <a:srgbClr val="969696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4576"/>
        <c:crosses val="autoZero"/>
        <c:crossBetween val="between"/>
      </c:valAx>
      <c:spPr>
        <a:noFill/>
        <a:ln w="2401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46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410501193317422"/>
          <c:y val="6.4308681672025719E-2"/>
          <c:w val="0.85680190930787592"/>
          <c:h val="0.75884244372990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CR</c:v>
                </c:pt>
              </c:strCache>
            </c:strRef>
          </c:tx>
          <c:spPr>
            <a:ln w="2538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Sheet1!$C$2:$AU$2</c:f>
              <c:numCache>
                <c:formatCode>General</c:formatCode>
                <c:ptCount val="45"/>
                <c:pt idx="0">
                  <c:v>291.3604191</c:v>
                </c:pt>
                <c:pt idx="1">
                  <c:v>292.49160000000001</c:v>
                </c:pt>
                <c:pt idx="2">
                  <c:v>295.18200000000002</c:v>
                </c:pt>
                <c:pt idx="3">
                  <c:v>302.70549999999997</c:v>
                </c:pt>
                <c:pt idx="4">
                  <c:v>311.82139999999998</c:v>
                </c:pt>
                <c:pt idx="5">
                  <c:v>318.23860000000002</c:v>
                </c:pt>
                <c:pt idx="6">
                  <c:v>318.6841</c:v>
                </c:pt>
                <c:pt idx="7">
                  <c:v>322.61779999999999</c:v>
                </c:pt>
                <c:pt idx="8">
                  <c:v>323.35509999999999</c:v>
                </c:pt>
                <c:pt idx="9">
                  <c:v>330.20699999999999</c:v>
                </c:pt>
                <c:pt idx="10">
                  <c:v>348.40640000000002</c:v>
                </c:pt>
                <c:pt idx="11">
                  <c:v>349.18639999999999</c:v>
                </c:pt>
                <c:pt idx="12">
                  <c:v>361.2244</c:v>
                </c:pt>
                <c:pt idx="13">
                  <c:v>356.61419999999998</c:v>
                </c:pt>
                <c:pt idx="14">
                  <c:v>380.3202</c:v>
                </c:pt>
                <c:pt idx="15">
                  <c:v>387.79559999999998</c:v>
                </c:pt>
                <c:pt idx="16">
                  <c:v>398.0308</c:v>
                </c:pt>
                <c:pt idx="17">
                  <c:v>411.85500000000002</c:v>
                </c:pt>
                <c:pt idx="18">
                  <c:v>416.19400000000002</c:v>
                </c:pt>
                <c:pt idx="19">
                  <c:v>435.71949999999998</c:v>
                </c:pt>
                <c:pt idx="20">
                  <c:v>435.1859</c:v>
                </c:pt>
                <c:pt idx="21">
                  <c:v>444.150104</c:v>
                </c:pt>
                <c:pt idx="22">
                  <c:v>450.26716499999998</c:v>
                </c:pt>
                <c:pt idx="23">
                  <c:v>450.78594800000002</c:v>
                </c:pt>
                <c:pt idx="24">
                  <c:v>458.16823499999998</c:v>
                </c:pt>
                <c:pt idx="25">
                  <c:v>478.14018800000002</c:v>
                </c:pt>
                <c:pt idx="26">
                  <c:v>491.31263200000001</c:v>
                </c:pt>
                <c:pt idx="27">
                  <c:v>502.62943999999999</c:v>
                </c:pt>
                <c:pt idx="28">
                  <c:v>509.97196400000001</c:v>
                </c:pt>
                <c:pt idx="29">
                  <c:v>509.28024599999998</c:v>
                </c:pt>
                <c:pt idx="30">
                  <c:v>527.20759099999998</c:v>
                </c:pt>
                <c:pt idx="31">
                  <c:v>526.27629999999999</c:v>
                </c:pt>
                <c:pt idx="32">
                  <c:v>532.59349999999995</c:v>
                </c:pt>
                <c:pt idx="33">
                  <c:v>547.96659999999997</c:v>
                </c:pt>
                <c:pt idx="34">
                  <c:v>549.55510000000004</c:v>
                </c:pt>
                <c:pt idx="35">
                  <c:v>549.36180000000002</c:v>
                </c:pt>
                <c:pt idx="36">
                  <c:v>558.87710000000004</c:v>
                </c:pt>
                <c:pt idx="37">
                  <c:v>559.58399999999995</c:v>
                </c:pt>
                <c:pt idx="38">
                  <c:v>564.72850000000005</c:v>
                </c:pt>
                <c:pt idx="39">
                  <c:v>569.80960000000005</c:v>
                </c:pt>
                <c:pt idx="40">
                  <c:v>567.22090000000003</c:v>
                </c:pt>
                <c:pt idx="41">
                  <c:v>558.46600000000001</c:v>
                </c:pt>
                <c:pt idx="42">
                  <c:v>599.47569999999996</c:v>
                </c:pt>
                <c:pt idx="43">
                  <c:v>553.5</c:v>
                </c:pt>
                <c:pt idx="44">
                  <c:v>556.70000000000005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725-414A-8834-6B5A86B7E3B3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38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Sheet1!$C$3:$AU$3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25-414A-8834-6B5A86B7E3B3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CR</c:v>
                </c:pt>
              </c:strCache>
            </c:strRef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Sheet1!$C$4:$AU$4</c:f>
              <c:numCache>
                <c:formatCode>General</c:formatCode>
                <c:ptCount val="45"/>
                <c:pt idx="3">
                  <c:v>201.41669999999999</c:v>
                </c:pt>
                <c:pt idx="4">
                  <c:v>212.10720000000001</c:v>
                </c:pt>
                <c:pt idx="5">
                  <c:v>221.1277</c:v>
                </c:pt>
                <c:pt idx="6">
                  <c:v>229.42859999999999</c:v>
                </c:pt>
                <c:pt idx="7">
                  <c:v>227.96809999999999</c:v>
                </c:pt>
                <c:pt idx="8">
                  <c:v>223.5421</c:v>
                </c:pt>
                <c:pt idx="9">
                  <c:v>231.8322</c:v>
                </c:pt>
                <c:pt idx="10">
                  <c:v>238.6163</c:v>
                </c:pt>
                <c:pt idx="11">
                  <c:v>238.85810000000001</c:v>
                </c:pt>
                <c:pt idx="12">
                  <c:v>251.68260000000001</c:v>
                </c:pt>
                <c:pt idx="13">
                  <c:v>250.8313</c:v>
                </c:pt>
                <c:pt idx="14">
                  <c:v>257.6275</c:v>
                </c:pt>
                <c:pt idx="15">
                  <c:v>257.70010000000002</c:v>
                </c:pt>
                <c:pt idx="16">
                  <c:v>257.40989999999999</c:v>
                </c:pt>
                <c:pt idx="17">
                  <c:v>266.39479999999998</c:v>
                </c:pt>
                <c:pt idx="18">
                  <c:v>269.36070000000001</c:v>
                </c:pt>
                <c:pt idx="19">
                  <c:v>264.70249999999999</c:v>
                </c:pt>
                <c:pt idx="20">
                  <c:v>265.34309999999999</c:v>
                </c:pt>
                <c:pt idx="21">
                  <c:v>265.897538</c:v>
                </c:pt>
                <c:pt idx="22">
                  <c:v>267.69015100000001</c:v>
                </c:pt>
                <c:pt idx="23">
                  <c:v>272.38736299999999</c:v>
                </c:pt>
                <c:pt idx="24">
                  <c:v>269.92842100000001</c:v>
                </c:pt>
                <c:pt idx="25">
                  <c:v>275.17519700000003</c:v>
                </c:pt>
                <c:pt idx="26">
                  <c:v>277.99421899999999</c:v>
                </c:pt>
                <c:pt idx="27">
                  <c:v>278.26211999999998</c:v>
                </c:pt>
                <c:pt idx="28">
                  <c:v>268.172301</c:v>
                </c:pt>
                <c:pt idx="29">
                  <c:v>265.60767800000002</c:v>
                </c:pt>
                <c:pt idx="30">
                  <c:v>256.25106</c:v>
                </c:pt>
                <c:pt idx="31">
                  <c:v>255.60679999999999</c:v>
                </c:pt>
                <c:pt idx="32">
                  <c:v>256.69369999999998</c:v>
                </c:pt>
                <c:pt idx="33">
                  <c:v>258.0523</c:v>
                </c:pt>
                <c:pt idx="34">
                  <c:v>257.62450000000001</c:v>
                </c:pt>
                <c:pt idx="35">
                  <c:v>258.89479999999998</c:v>
                </c:pt>
                <c:pt idx="36">
                  <c:v>256.48099999999999</c:v>
                </c:pt>
                <c:pt idx="37">
                  <c:v>255.68219999999999</c:v>
                </c:pt>
                <c:pt idx="38">
                  <c:v>253.06979999999999</c:v>
                </c:pt>
                <c:pt idx="39">
                  <c:v>256.5856</c:v>
                </c:pt>
                <c:pt idx="40">
                  <c:v>256.697</c:v>
                </c:pt>
                <c:pt idx="41">
                  <c:v>258.98630000000003</c:v>
                </c:pt>
                <c:pt idx="42">
                  <c:v>262.66890000000001</c:v>
                </c:pt>
                <c:pt idx="43">
                  <c:v>260.19249000000002</c:v>
                </c:pt>
                <c:pt idx="44">
                  <c:v>255.83643000000001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725-414A-8834-6B5A86B7E3B3}"/>
            </c:ext>
          </c:extLst>
        </c:ser>
        <c:ser>
          <c:idx val="1"/>
          <c:order val="3"/>
          <c:tx>
            <c:strRef>
              <c:f>Sheet1!$A$5</c:f>
              <c:strCache>
                <c:ptCount val="1"/>
              </c:strCache>
            </c:strRef>
          </c:tx>
          <c:spPr>
            <a:ln w="12690">
              <a:solidFill>
                <a:srgbClr val="00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80808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Sheet1!$C$1:$AU$1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Sheet1!$C$5:$AU$5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25-414A-8834-6B5A86B7E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4248272"/>
        <c:axId val="1"/>
      </c:lineChart>
      <c:catAx>
        <c:axId val="394248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1"/>
        <c:crossesAt val="0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  <c:min val="0"/>
        </c:scaling>
        <c:delete val="0"/>
        <c:axPos val="l"/>
        <c:numFmt formatCode="General" sourceLinked="1"/>
        <c:majorTickMark val="in"/>
        <c:minorTickMark val="in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394248272"/>
        <c:crosses val="autoZero"/>
        <c:crossBetween val="midCat"/>
      </c:valAx>
      <c:spPr>
        <a:noFill/>
        <a:ln w="2538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61946902654868"/>
          <c:y val="6.5268065268065265E-2"/>
          <c:w val="0.86283185840707965"/>
          <c:h val="0.8158508158508158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</c:v>
                </c:pt>
              </c:strCache>
            </c:strRef>
          </c:tx>
          <c:spPr>
            <a:ln w="28575">
              <a:solidFill>
                <a:srgbClr val="0000FF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FF"/>
              </a:solidFill>
              <a:ln w="15875">
                <a:solidFill>
                  <a:srgbClr val="0000FF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Sheet1!$B$2:$AU$2</c:f>
              <c:numCache>
                <c:formatCode>General</c:formatCode>
                <c:ptCount val="45"/>
                <c:pt idx="0">
                  <c:v>24.104320000000001</c:v>
                </c:pt>
                <c:pt idx="1">
                  <c:v>22.337700000000002</c:v>
                </c:pt>
                <c:pt idx="2">
                  <c:v>23.36758</c:v>
                </c:pt>
                <c:pt idx="3">
                  <c:v>23.985759999999999</c:v>
                </c:pt>
                <c:pt idx="4">
                  <c:v>22.998180000000001</c:v>
                </c:pt>
                <c:pt idx="5">
                  <c:v>23.848490000000002</c:v>
                </c:pt>
                <c:pt idx="6">
                  <c:v>24.037790000000001</c:v>
                </c:pt>
                <c:pt idx="7">
                  <c:v>23.836866059999998</c:v>
                </c:pt>
                <c:pt idx="8">
                  <c:v>23.74588</c:v>
                </c:pt>
                <c:pt idx="9">
                  <c:v>24.790970000000002</c:v>
                </c:pt>
                <c:pt idx="10">
                  <c:v>24.404540000000001</c:v>
                </c:pt>
                <c:pt idx="11">
                  <c:v>23.557300000000001</c:v>
                </c:pt>
                <c:pt idx="12">
                  <c:v>22.849039999999999</c:v>
                </c:pt>
                <c:pt idx="13">
                  <c:v>22.075189999999999</c:v>
                </c:pt>
                <c:pt idx="14">
                  <c:v>22.693149999999999</c:v>
                </c:pt>
                <c:pt idx="15">
                  <c:v>24.952079999999999</c:v>
                </c:pt>
                <c:pt idx="16">
                  <c:v>24.8687</c:v>
                </c:pt>
                <c:pt idx="17">
                  <c:v>24.880759999999999</c:v>
                </c:pt>
                <c:pt idx="18">
                  <c:v>23.764019999999999</c:v>
                </c:pt>
                <c:pt idx="19">
                  <c:v>23.379159999999999</c:v>
                </c:pt>
                <c:pt idx="20">
                  <c:v>21.392230000000001</c:v>
                </c:pt>
                <c:pt idx="21">
                  <c:v>22.220929999999999</c:v>
                </c:pt>
                <c:pt idx="22">
                  <c:v>22.913</c:v>
                </c:pt>
                <c:pt idx="23">
                  <c:v>20.84591</c:v>
                </c:pt>
                <c:pt idx="24">
                  <c:v>20.811219999999999</c:v>
                </c:pt>
                <c:pt idx="25">
                  <c:v>21.707909999999998</c:v>
                </c:pt>
                <c:pt idx="26">
                  <c:v>20.104880000000001</c:v>
                </c:pt>
                <c:pt idx="27">
                  <c:v>20.227609999999999</c:v>
                </c:pt>
                <c:pt idx="28">
                  <c:v>19.118870000000001</c:v>
                </c:pt>
                <c:pt idx="29">
                  <c:v>20.490570000000002</c:v>
                </c:pt>
                <c:pt idx="30">
                  <c:v>19.180540000000001</c:v>
                </c:pt>
                <c:pt idx="31">
                  <c:v>19.269290000000002</c:v>
                </c:pt>
                <c:pt idx="32">
                  <c:v>19.090209999999999</c:v>
                </c:pt>
                <c:pt idx="33">
                  <c:v>18.25732</c:v>
                </c:pt>
                <c:pt idx="34">
                  <c:v>18.771049999999999</c:v>
                </c:pt>
                <c:pt idx="35">
                  <c:v>16.891618999999999</c:v>
                </c:pt>
                <c:pt idx="36">
                  <c:v>16.267218</c:v>
                </c:pt>
                <c:pt idx="37">
                  <c:v>14.838545</c:v>
                </c:pt>
                <c:pt idx="38">
                  <c:v>15.551422000000001</c:v>
                </c:pt>
                <c:pt idx="39">
                  <c:v>14.791626000000001</c:v>
                </c:pt>
                <c:pt idx="40">
                  <c:v>13.954907</c:v>
                </c:pt>
                <c:pt idx="41">
                  <c:v>13.062609999999999</c:v>
                </c:pt>
                <c:pt idx="42">
                  <c:v>14.636188000000001</c:v>
                </c:pt>
                <c:pt idx="43">
                  <c:v>13.36847</c:v>
                </c:pt>
                <c:pt idx="44">
                  <c:v>13.127560000000001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2E-40C2-BC38-2826F413BB0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</c:v>
                </c:pt>
              </c:strCache>
            </c:strRef>
          </c:tx>
          <c:spPr>
            <a:ln w="28575">
              <a:solidFill>
                <a:srgbClr val="000000"/>
              </a:solidFill>
              <a:prstDash val="solid"/>
            </a:ln>
          </c:spPr>
          <c:marker>
            <c:symbol val="diamond"/>
            <c:size val="4"/>
            <c:spPr>
              <a:solidFill>
                <a:srgbClr val="000000"/>
              </a:solidFill>
              <a:ln w="15875">
                <a:solidFill>
                  <a:srgbClr val="000000"/>
                </a:solidFill>
                <a:prstDash val="solid"/>
              </a:ln>
            </c:spPr>
          </c:marker>
          <c:cat>
            <c:numRef>
              <c:f>Sheet1!$B$1:$AU$1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Sheet1!$B$3:$AU$3</c:f>
              <c:numCache>
                <c:formatCode>General</c:formatCode>
                <c:ptCount val="45"/>
                <c:pt idx="3">
                  <c:v>9.5595199999999991</c:v>
                </c:pt>
                <c:pt idx="4">
                  <c:v>8.6707959999999993</c:v>
                </c:pt>
                <c:pt idx="5">
                  <c:v>9.9969180000000009</c:v>
                </c:pt>
                <c:pt idx="6">
                  <c:v>11.212109999999999</c:v>
                </c:pt>
                <c:pt idx="7">
                  <c:v>10.6325707</c:v>
                </c:pt>
                <c:pt idx="8">
                  <c:v>11.603339999999999</c:v>
                </c:pt>
                <c:pt idx="9">
                  <c:v>11.074249999999999</c:v>
                </c:pt>
                <c:pt idx="10">
                  <c:v>11.097569999999999</c:v>
                </c:pt>
                <c:pt idx="11">
                  <c:v>11.264609999999999</c:v>
                </c:pt>
                <c:pt idx="12">
                  <c:v>11.60632</c:v>
                </c:pt>
                <c:pt idx="13">
                  <c:v>9.8695430000000002</c:v>
                </c:pt>
                <c:pt idx="14">
                  <c:v>10.6633</c:v>
                </c:pt>
                <c:pt idx="15">
                  <c:v>10.96936</c:v>
                </c:pt>
                <c:pt idx="16">
                  <c:v>10.256880000000001</c:v>
                </c:pt>
                <c:pt idx="17">
                  <c:v>9.3644970000000001</c:v>
                </c:pt>
                <c:pt idx="18">
                  <c:v>9.7757609999999993</c:v>
                </c:pt>
                <c:pt idx="19">
                  <c:v>9.0092280000000002</c:v>
                </c:pt>
                <c:pt idx="20">
                  <c:v>8.8221209999999992</c:v>
                </c:pt>
                <c:pt idx="21">
                  <c:v>8.810473</c:v>
                </c:pt>
                <c:pt idx="22">
                  <c:v>8.3022589999999994</c:v>
                </c:pt>
                <c:pt idx="23">
                  <c:v>7.5599210000000001</c:v>
                </c:pt>
                <c:pt idx="24">
                  <c:v>7.9218039999999998</c:v>
                </c:pt>
                <c:pt idx="25">
                  <c:v>8.4014609999999994</c:v>
                </c:pt>
                <c:pt idx="26">
                  <c:v>8.2553370000000008</c:v>
                </c:pt>
                <c:pt idx="27">
                  <c:v>8.0486959999999996</c:v>
                </c:pt>
                <c:pt idx="28">
                  <c:v>6.9030750000000003</c:v>
                </c:pt>
                <c:pt idx="29">
                  <c:v>7.3303669999999999</c:v>
                </c:pt>
                <c:pt idx="30">
                  <c:v>6.1596989999999998</c:v>
                </c:pt>
                <c:pt idx="31">
                  <c:v>6.0106190000000002</c:v>
                </c:pt>
                <c:pt idx="32">
                  <c:v>5.955139</c:v>
                </c:pt>
                <c:pt idx="33">
                  <c:v>6.4553580000000004</c:v>
                </c:pt>
                <c:pt idx="34">
                  <c:v>5.8966390000000004</c:v>
                </c:pt>
                <c:pt idx="35">
                  <c:v>6.6070532999999996</c:v>
                </c:pt>
                <c:pt idx="36">
                  <c:v>6.8347772000000004</c:v>
                </c:pt>
                <c:pt idx="37">
                  <c:v>5.6747464000000001</c:v>
                </c:pt>
                <c:pt idx="38">
                  <c:v>6.3235253</c:v>
                </c:pt>
                <c:pt idx="39">
                  <c:v>5.5637148999999999</c:v>
                </c:pt>
                <c:pt idx="40">
                  <c:v>5.6568849999999999</c:v>
                </c:pt>
                <c:pt idx="41">
                  <c:v>5.3553974999999996</c:v>
                </c:pt>
                <c:pt idx="42">
                  <c:v>4.8571748000000001</c:v>
                </c:pt>
                <c:pt idx="43">
                  <c:v>4.9808789999999998</c:v>
                </c:pt>
                <c:pt idx="44">
                  <c:v>5.1802409999999997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A2E-40C2-BC38-2826F413B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0854576"/>
        <c:axId val="400856536"/>
      </c:lineChart>
      <c:catAx>
        <c:axId val="40085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9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6536"/>
        <c:crosses val="autoZero"/>
        <c:auto val="1"/>
        <c:lblAlgn val="ctr"/>
        <c:lblOffset val="40"/>
        <c:tickLblSkip val="2"/>
        <c:tickMarkSkip val="1"/>
        <c:noMultiLvlLbl val="0"/>
      </c:catAx>
      <c:valAx>
        <c:axId val="400856536"/>
        <c:scaling>
          <c:orientation val="minMax"/>
        </c:scaling>
        <c:delete val="0"/>
        <c:axPos val="l"/>
        <c:majorGridlines>
          <c:spPr>
            <a:ln w="12009">
              <a:solidFill>
                <a:srgbClr val="969696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300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cs-CZ"/>
          </a:p>
        </c:txPr>
        <c:crossAx val="400854576"/>
        <c:crosses val="autoZero"/>
        <c:crossBetween val="between"/>
      </c:valAx>
      <c:spPr>
        <a:noFill/>
        <a:ln w="2401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46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946401446364327E-2"/>
          <c:y val="0.10537968342697286"/>
          <c:w val="0.78879899885462867"/>
          <c:h val="0.739109593221779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45–69 let</c:v>
                </c:pt>
              </c:strCache>
            </c:strRef>
          </c:tx>
          <c:spPr>
            <a:solidFill>
              <a:srgbClr val="3D67BC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Nelze určit</c:v>
                </c:pt>
                <c:pt idx="1">
                  <c:v>≤ 2,5 roku</c:v>
                </c:pt>
                <c:pt idx="2">
                  <c:v>&gt; 2,5 roku</c:v>
                </c:pt>
                <c:pt idx="3">
                  <c:v>≤ 2,5 roku</c:v>
                </c:pt>
                <c:pt idx="4">
                  <c:v>&gt; 2,5 roku</c:v>
                </c:pt>
                <c:pt idx="5">
                  <c:v>Mimo screening</c:v>
                </c:pt>
              </c:strCache>
            </c:strRef>
          </c:cat>
          <c:val>
            <c:numRef>
              <c:f>List1!$B$2:$B$7</c:f>
              <c:numCache>
                <c:formatCode>#,#00%</c:formatCode>
                <c:ptCount val="6"/>
                <c:pt idx="0">
                  <c:v>0.52600000000000002</c:v>
                </c:pt>
                <c:pt idx="1">
                  <c:v>0.67600000000000005</c:v>
                </c:pt>
                <c:pt idx="2">
                  <c:v>0.63300000000000001</c:v>
                </c:pt>
                <c:pt idx="3">
                  <c:v>0.41899999999999998</c:v>
                </c:pt>
                <c:pt idx="4">
                  <c:v>0.34</c:v>
                </c:pt>
                <c:pt idx="5" formatCode="0.00%">
                  <c:v>0.28499999999999998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A3-4B42-9EA0-58AA55F9E0CA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70–74 let</c:v>
                </c:pt>
              </c:strCache>
            </c:strRef>
          </c:tx>
          <c:spPr>
            <a:solidFill>
              <a:srgbClr val="EBBA23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Nelze určit</c:v>
                </c:pt>
                <c:pt idx="1">
                  <c:v>≤ 2,5 roku</c:v>
                </c:pt>
                <c:pt idx="2">
                  <c:v>&gt; 2,5 roku</c:v>
                </c:pt>
                <c:pt idx="3">
                  <c:v>≤ 2,5 roku</c:v>
                </c:pt>
                <c:pt idx="4">
                  <c:v>&gt; 2,5 roku</c:v>
                </c:pt>
                <c:pt idx="5">
                  <c:v>Mimo screening</c:v>
                </c:pt>
              </c:strCache>
            </c:strRef>
          </c:cat>
          <c:val>
            <c:numRef>
              <c:f>List1!$C$2:$C$7</c:f>
              <c:numCache>
                <c:formatCode>#,#00%</c:formatCode>
                <c:ptCount val="6"/>
                <c:pt idx="0">
                  <c:v>0.47899999999999998</c:v>
                </c:pt>
                <c:pt idx="1">
                  <c:v>0.72199999999999998</c:v>
                </c:pt>
                <c:pt idx="2">
                  <c:v>0.623</c:v>
                </c:pt>
                <c:pt idx="3">
                  <c:v>0.434</c:v>
                </c:pt>
                <c:pt idx="4">
                  <c:v>0.30499999999999999</c:v>
                </c:pt>
                <c:pt idx="5">
                  <c:v>0.29862174578866768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A3-4B42-9EA0-58AA55F9E0CA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70 a více</c:v>
                </c:pt>
              </c:strCache>
            </c:strRef>
          </c:tx>
          <c:spPr>
            <a:solidFill>
              <a:srgbClr val="004E8F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Nelze určit</c:v>
                </c:pt>
                <c:pt idx="1">
                  <c:v>≤ 2,5 roku</c:v>
                </c:pt>
                <c:pt idx="2">
                  <c:v>&gt; 2,5 roku</c:v>
                </c:pt>
                <c:pt idx="3">
                  <c:v>≤ 2,5 roku</c:v>
                </c:pt>
                <c:pt idx="4">
                  <c:v>&gt; 2,5 roku</c:v>
                </c:pt>
                <c:pt idx="5">
                  <c:v>Mimo screening</c:v>
                </c:pt>
              </c:strCache>
            </c:strRef>
          </c:cat>
          <c:val>
            <c:numRef>
              <c:f>List1!$D$2:$D$7</c:f>
              <c:numCache>
                <c:formatCode>#,#00%</c:formatCode>
                <c:ptCount val="6"/>
                <c:pt idx="0">
                  <c:v>0.51900000000000002</c:v>
                </c:pt>
                <c:pt idx="1">
                  <c:v>0.73299999999999998</c:v>
                </c:pt>
                <c:pt idx="2">
                  <c:v>0.628</c:v>
                </c:pt>
                <c:pt idx="3">
                  <c:v>0.432</c:v>
                </c:pt>
                <c:pt idx="4">
                  <c:v>0.28100000000000003</c:v>
                </c:pt>
                <c:pt idx="5" formatCode="0.00%">
                  <c:v>0.20300000000000001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A3-4B42-9EA0-58AA55F9E0CA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75 a více</c:v>
                </c:pt>
              </c:strCache>
            </c:strRef>
          </c:tx>
          <c:spPr>
            <a:solidFill>
              <a:srgbClr val="DA2B46"/>
            </a:solidFill>
            <a:ln>
              <a:noFill/>
            </a:ln>
            <a:effectLst/>
          </c:spPr>
          <c:invertIfNegative val="0"/>
          <c:cat>
            <c:strRef>
              <c:f>List1!$A$2:$A$7</c:f>
              <c:strCache>
                <c:ptCount val="6"/>
                <c:pt idx="0">
                  <c:v>Nelze určit</c:v>
                </c:pt>
                <c:pt idx="1">
                  <c:v>≤ 2,5 roku</c:v>
                </c:pt>
                <c:pt idx="2">
                  <c:v>&gt; 2,5 roku</c:v>
                </c:pt>
                <c:pt idx="3">
                  <c:v>≤ 2,5 roku</c:v>
                </c:pt>
                <c:pt idx="4">
                  <c:v>&gt; 2,5 roku</c:v>
                </c:pt>
                <c:pt idx="5">
                  <c:v>Mimo screening</c:v>
                </c:pt>
              </c:strCache>
            </c:strRef>
          </c:cat>
          <c:val>
            <c:numRef>
              <c:f>List1!$E$2:$E$7</c:f>
              <c:numCache>
                <c:formatCode>#,#00%</c:formatCode>
                <c:ptCount val="6"/>
                <c:pt idx="0">
                  <c:v>0.54</c:v>
                </c:pt>
                <c:pt idx="1">
                  <c:v>0.751</c:v>
                </c:pt>
                <c:pt idx="2">
                  <c:v>0.63500000000000001</c:v>
                </c:pt>
                <c:pt idx="3">
                  <c:v>0.42899999999999999</c:v>
                </c:pt>
                <c:pt idx="4">
                  <c:v>0.26</c:v>
                </c:pt>
                <c:pt idx="5">
                  <c:v>0.17599999999999999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EA3-4B42-9EA0-58AA55F9E0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86264768"/>
        <c:axId val="386263984"/>
      </c:barChart>
      <c:catAx>
        <c:axId val="386264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accent6">
                <a:lumMod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6263984"/>
        <c:crosses val="autoZero"/>
        <c:auto val="1"/>
        <c:lblAlgn val="ctr"/>
        <c:lblOffset val="100"/>
        <c:noMultiLvlLbl val="0"/>
      </c:catAx>
      <c:valAx>
        <c:axId val="386263984"/>
        <c:scaling>
          <c:orientation val="minMax"/>
          <c:max val="1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accent6">
                <a:lumMod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6264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468513743579945"/>
          <c:y val="0.24054558371008045"/>
          <c:w val="0.11087932955819449"/>
          <c:h val="0.332215368853179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6">
                  <a:lumMod val="2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68301038485073E-2"/>
          <c:y val="2.419923753874657E-2"/>
          <c:w val="0.90151007992548104"/>
          <c:h val="0.68042103458094694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Průměr z dny_prumer</c:v>
                </c:pt>
              </c:strCache>
            </c:strRef>
          </c:tx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9186615804424271E-3"/>
                  <c:y val="-3.94032011771130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456-4485-AF32-9BF8876422E6}"/>
                </c:ext>
              </c:extLst>
            </c:dLbl>
            <c:dLbl>
              <c:idx val="1"/>
              <c:layout>
                <c:manualLayout>
                  <c:x val="-4.9186615804424055E-3"/>
                  <c:y val="-3.94032011771130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56-4485-AF32-9BF8876422E6}"/>
                </c:ext>
              </c:extLst>
            </c:dLbl>
            <c:dLbl>
              <c:idx val="2"/>
              <c:layout>
                <c:manualLayout>
                  <c:x val="-4.9186615804424705E-3"/>
                  <c:y val="-3.94032011771130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456-4485-AF32-9BF8876422E6}"/>
                </c:ext>
              </c:extLst>
            </c:dLbl>
            <c:dLbl>
              <c:idx val="3"/>
              <c:layout>
                <c:manualLayout>
                  <c:x val="-7.2862259485986861E-3"/>
                  <c:y val="-4.27199689529643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456-4485-AF32-9BF8876422E6}"/>
                </c:ext>
              </c:extLst>
            </c:dLbl>
            <c:dLbl>
              <c:idx val="4"/>
              <c:layout>
                <c:manualLayout>
                  <c:x val="-4.9186615804423838E-3"/>
                  <c:y val="-3.60864334012617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456-4485-AF32-9BF8876422E6}"/>
                </c:ext>
              </c:extLst>
            </c:dLbl>
            <c:dLbl>
              <c:idx val="5"/>
              <c:layout>
                <c:manualLayout>
                  <c:x val="-1.3673150282080381E-3"/>
                  <c:y val="-3.94032011771131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456-4485-AF32-9BF8876422E6}"/>
                </c:ext>
              </c:extLst>
            </c:dLbl>
            <c:dLbl>
              <c:idx val="6"/>
              <c:layout>
                <c:manualLayout>
                  <c:x val="-3.734879396364384E-3"/>
                  <c:y val="-3.60864334012617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456-4485-AF32-9BF8876422E6}"/>
                </c:ext>
              </c:extLst>
            </c:dLbl>
            <c:dLbl>
              <c:idx val="7"/>
              <c:layout>
                <c:manualLayout>
                  <c:x val="-7.2862259485986861E-3"/>
                  <c:y val="-3.94032011771131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456-4485-AF32-9BF8876422E6}"/>
                </c:ext>
              </c:extLst>
            </c:dLbl>
            <c:dLbl>
              <c:idx val="8"/>
              <c:layout>
                <c:manualLayout>
                  <c:x val="-4.9186615804424271E-3"/>
                  <c:y val="-3.94032011771130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456-4485-AF32-9BF8876422E6}"/>
                </c:ext>
              </c:extLst>
            </c:dLbl>
            <c:dLbl>
              <c:idx val="9"/>
              <c:layout>
                <c:manualLayout>
                  <c:x val="-9.4865144941642041E-3"/>
                  <c:y val="-3.60863991449333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6016509895602601E-2"/>
                      <c:h val="5.55890750036963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456-4485-AF32-9BF8876422E6}"/>
                </c:ext>
              </c:extLst>
            </c:dLbl>
            <c:dLbl>
              <c:idx val="10"/>
              <c:layout>
                <c:manualLayout>
                  <c:x val="-4.9186583576748049E-3"/>
                  <c:y val="-3.27696656254105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456-4485-AF32-9BF8876422E6}"/>
                </c:ext>
              </c:extLst>
            </c:dLbl>
            <c:dLbl>
              <c:idx val="11"/>
              <c:layout>
                <c:manualLayout>
                  <c:x val="-4.9186615804424271E-3"/>
                  <c:y val="-2.94528978495592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456-4485-AF32-9BF8876422E6}"/>
                </c:ext>
              </c:extLst>
            </c:dLbl>
            <c:dLbl>
              <c:idx val="12"/>
              <c:layout>
                <c:manualLayout>
                  <c:x val="-4.9186615804424271E-3"/>
                  <c:y val="-2.94528978495592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456-4485-AF32-9BF8876422E6}"/>
                </c:ext>
              </c:extLst>
            </c:dLbl>
            <c:dLbl>
              <c:idx val="13"/>
              <c:layout>
                <c:manualLayout>
                  <c:x val="-3.7348793963642973E-3"/>
                  <c:y val="-3.27696656254105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456-4485-AF32-9BF8876422E6}"/>
                </c:ext>
              </c:extLst>
            </c:dLbl>
            <c:dLbl>
              <c:idx val="14"/>
              <c:layout>
                <c:manualLayout>
                  <c:x val="-7.2862259485988595E-3"/>
                  <c:y val="-3.27696656254105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456-4485-AF32-9BF8876422E6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2C2F7A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List1!$B$1:$O$1</c:f>
              <c:strCache>
                <c:ptCount val="14"/>
                <c:pt idx="0">
                  <c:v>Olomoucký kraj</c:v>
                </c:pt>
                <c:pt idx="1">
                  <c:v>Karlovarský kraj</c:v>
                </c:pt>
                <c:pt idx="2">
                  <c:v>Středočeský kraj</c:v>
                </c:pt>
                <c:pt idx="3">
                  <c:v>Hlavní město Praha</c:v>
                </c:pt>
                <c:pt idx="4">
                  <c:v>Plzeňský kraj</c:v>
                </c:pt>
                <c:pt idx="5">
                  <c:v>Pardubický kraj</c:v>
                </c:pt>
                <c:pt idx="6">
                  <c:v>Liberecký kraj</c:v>
                </c:pt>
                <c:pt idx="7">
                  <c:v>Ústecký kraj</c:v>
                </c:pt>
                <c:pt idx="8">
                  <c:v>Jihočeský kraj</c:v>
                </c:pt>
                <c:pt idx="9">
                  <c:v>Moravskoslezský kraj</c:v>
                </c:pt>
                <c:pt idx="10">
                  <c:v>Zlínský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Královéhradecký kraj</c:v>
                </c:pt>
              </c:strCache>
            </c:strRef>
          </c:cat>
          <c:val>
            <c:numRef>
              <c:f>List1!$B$2:$O$2</c:f>
              <c:numCache>
                <c:formatCode>General</c:formatCode>
                <c:ptCount val="14"/>
                <c:pt idx="0">
                  <c:v>70.05</c:v>
                </c:pt>
                <c:pt idx="1">
                  <c:v>73.67</c:v>
                </c:pt>
                <c:pt idx="2">
                  <c:v>74.81</c:v>
                </c:pt>
                <c:pt idx="3">
                  <c:v>76.03</c:v>
                </c:pt>
                <c:pt idx="4">
                  <c:v>79.73</c:v>
                </c:pt>
                <c:pt idx="5">
                  <c:v>79.989999999999995</c:v>
                </c:pt>
                <c:pt idx="6">
                  <c:v>81.34</c:v>
                </c:pt>
                <c:pt idx="7">
                  <c:v>81.599999999999994</c:v>
                </c:pt>
                <c:pt idx="8">
                  <c:v>83.56</c:v>
                </c:pt>
                <c:pt idx="9">
                  <c:v>86.44</c:v>
                </c:pt>
                <c:pt idx="10">
                  <c:v>94.38</c:v>
                </c:pt>
                <c:pt idx="11">
                  <c:v>97.46</c:v>
                </c:pt>
                <c:pt idx="12">
                  <c:v>99.62</c:v>
                </c:pt>
                <c:pt idx="13">
                  <c:v>101.46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4E-4EFE-8AB5-476ADA5FB87D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Minimum z dny_prumer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dash"/>
            <c:size val="7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2"/>
              <c:layout>
                <c:manualLayout>
                  <c:x val="-1.7967993758202256E-2"/>
                  <c:y val="3.19402856376621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14-43A5-A33A-2E22137C1CDE}"/>
                </c:ext>
              </c:extLst>
            </c:dLbl>
            <c:dLbl>
              <c:idx val="4"/>
              <c:layout>
                <c:manualLayout>
                  <c:x val="-1.8583460087393502E-2"/>
                  <c:y val="3.05635659864505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0B-4FF3-B63D-4CA2A45C1302}"/>
                </c:ext>
              </c:extLst>
            </c:dLbl>
            <c:dLbl>
              <c:idx val="6"/>
              <c:layout>
                <c:manualLayout>
                  <c:x val="-1.8583460087393502E-2"/>
                  <c:y val="3.67505226638695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0B-4FF3-B63D-4CA2A45C1302}"/>
                </c:ext>
              </c:extLst>
            </c:dLbl>
            <c:dLbl>
              <c:idx val="8"/>
              <c:layout>
                <c:manualLayout>
                  <c:x val="-2.0884099493053285E-2"/>
                  <c:y val="3.67505226638695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0B-4FF3-B63D-4CA2A45C1302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List1!$B$1:$O$1</c:f>
              <c:strCache>
                <c:ptCount val="14"/>
                <c:pt idx="0">
                  <c:v>Olomoucký kraj</c:v>
                </c:pt>
                <c:pt idx="1">
                  <c:v>Karlovarský kraj</c:v>
                </c:pt>
                <c:pt idx="2">
                  <c:v>Středočeský kraj</c:v>
                </c:pt>
                <c:pt idx="3">
                  <c:v>Hlavní město Praha</c:v>
                </c:pt>
                <c:pt idx="4">
                  <c:v>Plzeňský kraj</c:v>
                </c:pt>
                <c:pt idx="5">
                  <c:v>Pardubický kraj</c:v>
                </c:pt>
                <c:pt idx="6">
                  <c:v>Liberecký kraj</c:v>
                </c:pt>
                <c:pt idx="7">
                  <c:v>Ústecký kraj</c:v>
                </c:pt>
                <c:pt idx="8">
                  <c:v>Jihočeský kraj</c:v>
                </c:pt>
                <c:pt idx="9">
                  <c:v>Moravskoslezský kraj</c:v>
                </c:pt>
                <c:pt idx="10">
                  <c:v>Zlínský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Královéhradecký kraj</c:v>
                </c:pt>
              </c:strCache>
            </c:strRef>
          </c:cat>
          <c:val>
            <c:numRef>
              <c:f>List1!$B$3:$O$3</c:f>
              <c:numCache>
                <c:formatCode>General</c:formatCode>
                <c:ptCount val="14"/>
                <c:pt idx="0">
                  <c:v>35.67</c:v>
                </c:pt>
                <c:pt idx="1">
                  <c:v>41.62</c:v>
                </c:pt>
                <c:pt idx="2">
                  <c:v>41.33</c:v>
                </c:pt>
                <c:pt idx="3">
                  <c:v>29.57</c:v>
                </c:pt>
                <c:pt idx="4">
                  <c:v>31.26</c:v>
                </c:pt>
                <c:pt idx="5">
                  <c:v>40.229999999999997</c:v>
                </c:pt>
                <c:pt idx="6">
                  <c:v>39.15</c:v>
                </c:pt>
                <c:pt idx="7">
                  <c:v>28.91</c:v>
                </c:pt>
                <c:pt idx="8">
                  <c:v>37.4</c:v>
                </c:pt>
                <c:pt idx="9">
                  <c:v>30.65</c:v>
                </c:pt>
                <c:pt idx="10">
                  <c:v>68.430000000000007</c:v>
                </c:pt>
                <c:pt idx="11">
                  <c:v>51.97</c:v>
                </c:pt>
                <c:pt idx="12">
                  <c:v>65.510000000000005</c:v>
                </c:pt>
                <c:pt idx="13">
                  <c:v>42.06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4E-4EFE-8AB5-476ADA5FB87D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Maximum z dny_prumer2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dash"/>
            <c:size val="7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12"/>
              <c:layout>
                <c:manualLayout>
                  <c:x val="-2.2411126254471187E-2"/>
                  <c:y val="-3.67505226638697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0B-4FF3-B63D-4CA2A45C1302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List1!$B$1:$O$1</c:f>
              <c:strCache>
                <c:ptCount val="14"/>
                <c:pt idx="0">
                  <c:v>Olomoucký kraj</c:v>
                </c:pt>
                <c:pt idx="1">
                  <c:v>Karlovarský kraj</c:v>
                </c:pt>
                <c:pt idx="2">
                  <c:v>Středočeský kraj</c:v>
                </c:pt>
                <c:pt idx="3">
                  <c:v>Hlavní město Praha</c:v>
                </c:pt>
                <c:pt idx="4">
                  <c:v>Plzeňský kraj</c:v>
                </c:pt>
                <c:pt idx="5">
                  <c:v>Pardubický kraj</c:v>
                </c:pt>
                <c:pt idx="6">
                  <c:v>Liberecký kraj</c:v>
                </c:pt>
                <c:pt idx="7">
                  <c:v>Ústecký kraj</c:v>
                </c:pt>
                <c:pt idx="8">
                  <c:v>Jihočeský kraj</c:v>
                </c:pt>
                <c:pt idx="9">
                  <c:v>Moravskoslezský kraj</c:v>
                </c:pt>
                <c:pt idx="10">
                  <c:v>Zlínský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Královéhradecký kraj</c:v>
                </c:pt>
              </c:strCache>
            </c:strRef>
          </c:cat>
          <c:val>
            <c:numRef>
              <c:f>List1!$B$4:$O$4</c:f>
              <c:numCache>
                <c:formatCode>General</c:formatCode>
                <c:ptCount val="14"/>
                <c:pt idx="0">
                  <c:v>104.37</c:v>
                </c:pt>
                <c:pt idx="1">
                  <c:v>98.53</c:v>
                </c:pt>
                <c:pt idx="2">
                  <c:v>172.64</c:v>
                </c:pt>
                <c:pt idx="3">
                  <c:v>113.73</c:v>
                </c:pt>
                <c:pt idx="4">
                  <c:v>111.56</c:v>
                </c:pt>
                <c:pt idx="5">
                  <c:v>126.11</c:v>
                </c:pt>
                <c:pt idx="6">
                  <c:v>144.58000000000001</c:v>
                </c:pt>
                <c:pt idx="7">
                  <c:v>147</c:v>
                </c:pt>
                <c:pt idx="8">
                  <c:v>140.16</c:v>
                </c:pt>
                <c:pt idx="9">
                  <c:v>153.56</c:v>
                </c:pt>
                <c:pt idx="10">
                  <c:v>165.14</c:v>
                </c:pt>
                <c:pt idx="11">
                  <c:v>149.30000000000001</c:v>
                </c:pt>
                <c:pt idx="12">
                  <c:v>132.41999999999999</c:v>
                </c:pt>
                <c:pt idx="13">
                  <c:v>193.6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A4E-4EFE-8AB5-476ADA5FB8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smooth val="0"/>
        <c:axId val="1303401232"/>
        <c:axId val="1303401648"/>
      </c:lineChart>
      <c:catAx>
        <c:axId val="1303401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03401648"/>
        <c:crosses val="autoZero"/>
        <c:auto val="1"/>
        <c:lblAlgn val="ctr"/>
        <c:lblOffset val="100"/>
        <c:noMultiLvlLbl val="0"/>
      </c:catAx>
      <c:valAx>
        <c:axId val="13034016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effectLst/>
                  </a:rPr>
                  <a:t>Průměrná čekací doba na navazující kolonoskopii (dny)</a:t>
                </a:r>
              </a:p>
            </c:rich>
          </c:tx>
          <c:layout>
            <c:manualLayout>
              <c:xMode val="edge"/>
              <c:yMode val="edge"/>
              <c:x val="5.6685399970236609E-3"/>
              <c:y val="1.756581107116190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03401232"/>
        <c:crosses val="autoZero"/>
        <c:crossBetween val="between"/>
      </c:valAx>
      <c:spPr>
        <a:noFill/>
        <a:ln w="1905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614564831261103E-2"/>
          <c:y val="5.4888507718696397E-2"/>
          <c:w val="0.88987566607460034"/>
          <c:h val="0.93825042881646659"/>
        </c:manualLayout>
      </c:layout>
      <c:barChart>
        <c:barDir val="bar"/>
        <c:grouping val="clustered"/>
        <c:varyColors val="0"/>
        <c:ser>
          <c:idx val="5"/>
          <c:order val="0"/>
          <c:tx>
            <c:strRef>
              <c:f>Sheet1!$B$1</c:f>
              <c:strCache>
                <c:ptCount val="1"/>
                <c:pt idx="0">
                  <c:v>all</c:v>
                </c:pt>
              </c:strCache>
            </c:strRef>
          </c:tx>
          <c:spPr>
            <a:solidFill>
              <a:srgbClr val="C92793"/>
            </a:solidFill>
            <a:ln w="24393">
              <a:noFill/>
            </a:ln>
          </c:spPr>
          <c:invertIfNegative val="0"/>
          <c:dLbls>
            <c:numFmt formatCode="#,##0" sourceLinked="0"/>
            <c:spPr>
              <a:noFill/>
              <a:ln w="2439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 i="0" u="none" strike="noStrike" baseline="0">
                    <a:solidFill>
                      <a:schemeClr val="tx1"/>
                    </a:solidFill>
                    <a:latin typeface="Calibri" panose="020F0502020204030204" pitchFamily="34" charset="0"/>
                    <a:ea typeface="Arial"/>
                    <a:cs typeface="Arial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ZN průdušnice, průdušky a plíce (C33, C34)</c:v>
                </c:pt>
                <c:pt idx="1">
                  <c:v>ZN tlustého střeva a konečníku (C18–C20)</c:v>
                </c:pt>
                <c:pt idx="2">
                  <c:v>ZN slinivky břišní (C25)</c:v>
                </c:pt>
                <c:pt idx="3">
                  <c:v>ZN prsu (C50) u žen</c:v>
                </c:pt>
                <c:pt idx="4">
                  <c:v>ZN prostaty (C61)</c:v>
                </c:pt>
                <c:pt idx="5">
                  <c:v>ZN žaludku (C16)</c:v>
                </c:pt>
                <c:pt idx="6">
                  <c:v>ZN ledviny (C64)</c:v>
                </c:pt>
                <c:pt idx="7">
                  <c:v>leukémie (C91–C95)</c:v>
                </c:pt>
                <c:pt idx="8">
                  <c:v>ZN jater a intrahepatálních žlučových cest (C22)</c:v>
                </c:pt>
                <c:pt idx="9">
                  <c:v>ZN močového měchýře (C67)</c:v>
                </c:pt>
                <c:pt idx="10">
                  <c:v>ZN hlavy a krku (C00–C14, C30–C31)</c:v>
                </c:pt>
                <c:pt idx="11">
                  <c:v>ZN mozku, míchy a jiných částí CNS (C70–C72)</c:v>
                </c:pt>
                <c:pt idx="12">
                  <c:v>ZN žlučníku a žlučových cest (C23, C24)</c:v>
                </c:pt>
                <c:pt idx="13">
                  <c:v>ZN vaječníku (C56)</c:v>
                </c:pt>
                <c:pt idx="14">
                  <c:v>non-Hodgkinův lymfom (C82–C86)</c:v>
                </c:pt>
                <c:pt idx="15">
                  <c:v>ZN jícnu (C15)</c:v>
                </c:pt>
                <c:pt idx="16">
                  <c:v>ZN dělohy (C54, C55)</c:v>
                </c:pt>
                <c:pt idx="17">
                  <c:v>zhoubný melanom kůže (C43)</c:v>
                </c:pt>
                <c:pt idx="18">
                  <c:v>mnohočetný myelom (C90)</c:v>
                </c:pt>
                <c:pt idx="19">
                  <c:v>ZN hrdla děložního (C53)</c:v>
                </c:pt>
                <c:pt idx="20">
                  <c:v>ZN hrtanu (C32)</c:v>
                </c:pt>
                <c:pt idx="21">
                  <c:v>nemelanomový kožní ZN (C44)</c:v>
                </c:pt>
                <c:pt idx="22">
                  <c:v>ZN pojivových a měk. tkání a perif. nervů (C47, C49)</c:v>
                </c:pt>
                <c:pt idx="23">
                  <c:v>ZN štítné žlázy (C73)</c:v>
                </c:pt>
                <c:pt idx="24">
                  <c:v>Hodgkinův lymfom (C81)</c:v>
                </c:pt>
                <c:pt idx="25">
                  <c:v>ZN varlete (C62)</c:v>
                </c:pt>
                <c:pt idx="26">
                  <c:v>ostatní zhoubné novotvary</c:v>
                </c:pt>
                <c:pt idx="27">
                  <c:v>novotvary nezhoubné a neznámého chování (D10–D36, D37–D48)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5254.8</c:v>
                </c:pt>
                <c:pt idx="1">
                  <c:v>3340.4</c:v>
                </c:pt>
                <c:pt idx="2">
                  <c:v>2235.8000000000002</c:v>
                </c:pt>
                <c:pt idx="3">
                  <c:v>1695.4</c:v>
                </c:pt>
                <c:pt idx="4">
                  <c:v>1427.6</c:v>
                </c:pt>
                <c:pt idx="5">
                  <c:v>983.6</c:v>
                </c:pt>
                <c:pt idx="6">
                  <c:v>960.6</c:v>
                </c:pt>
                <c:pt idx="7">
                  <c:v>943.2</c:v>
                </c:pt>
                <c:pt idx="8">
                  <c:v>896.6</c:v>
                </c:pt>
                <c:pt idx="9">
                  <c:v>879.2</c:v>
                </c:pt>
                <c:pt idx="10">
                  <c:v>834.6</c:v>
                </c:pt>
                <c:pt idx="11">
                  <c:v>751.4</c:v>
                </c:pt>
                <c:pt idx="12">
                  <c:v>665.8</c:v>
                </c:pt>
                <c:pt idx="13">
                  <c:v>624.79999999999995</c:v>
                </c:pt>
                <c:pt idx="14">
                  <c:v>567.6</c:v>
                </c:pt>
                <c:pt idx="15">
                  <c:v>562.6</c:v>
                </c:pt>
                <c:pt idx="16">
                  <c:v>420.6</c:v>
                </c:pt>
                <c:pt idx="17">
                  <c:v>404.2</c:v>
                </c:pt>
                <c:pt idx="18">
                  <c:v>398.8</c:v>
                </c:pt>
                <c:pt idx="19">
                  <c:v>301.39999999999998</c:v>
                </c:pt>
                <c:pt idx="20">
                  <c:v>224.2</c:v>
                </c:pt>
                <c:pt idx="21">
                  <c:v>175</c:v>
                </c:pt>
                <c:pt idx="22">
                  <c:v>134.6</c:v>
                </c:pt>
                <c:pt idx="23">
                  <c:v>76.8</c:v>
                </c:pt>
                <c:pt idx="24">
                  <c:v>54.2</c:v>
                </c:pt>
                <c:pt idx="25">
                  <c:v>32</c:v>
                </c:pt>
                <c:pt idx="26">
                  <c:v>2816.2</c:v>
                </c:pt>
                <c:pt idx="27">
                  <c:v>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38-46B8-B1F2-1C0DE1CD32F6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rgbClr val="1442A0"/>
            </a:solidFill>
            <a:ln w="24393">
              <a:noFill/>
            </a:ln>
          </c:spPr>
          <c:invertIfNegative val="0"/>
          <c:dLbls>
            <c:delete val="1"/>
          </c:dLbls>
          <c:cat>
            <c:strRef>
              <c:f>Sheet1!$A$2:$A$29</c:f>
              <c:strCache>
                <c:ptCount val="28"/>
                <c:pt idx="0">
                  <c:v>ZN průdušnice, průdušky a plíce (C33, C34)</c:v>
                </c:pt>
                <c:pt idx="1">
                  <c:v>ZN tlustého střeva a konečníku (C18–C20)</c:v>
                </c:pt>
                <c:pt idx="2">
                  <c:v>ZN slinivky břišní (C25)</c:v>
                </c:pt>
                <c:pt idx="3">
                  <c:v>ZN prsu (C50) u žen</c:v>
                </c:pt>
                <c:pt idx="4">
                  <c:v>ZN prostaty (C61)</c:v>
                </c:pt>
                <c:pt idx="5">
                  <c:v>ZN žaludku (C16)</c:v>
                </c:pt>
                <c:pt idx="6">
                  <c:v>ZN ledviny (C64)</c:v>
                </c:pt>
                <c:pt idx="7">
                  <c:v>leukémie (C91–C95)</c:v>
                </c:pt>
                <c:pt idx="8">
                  <c:v>ZN jater a intrahepatálních žlučových cest (C22)</c:v>
                </c:pt>
                <c:pt idx="9">
                  <c:v>ZN močového měchýře (C67)</c:v>
                </c:pt>
                <c:pt idx="10">
                  <c:v>ZN hlavy a krku (C00–C14, C30–C31)</c:v>
                </c:pt>
                <c:pt idx="11">
                  <c:v>ZN mozku, míchy a jiných částí CNS (C70–C72)</c:v>
                </c:pt>
                <c:pt idx="12">
                  <c:v>ZN žlučníku a žlučových cest (C23, C24)</c:v>
                </c:pt>
                <c:pt idx="13">
                  <c:v>ZN vaječníku (C56)</c:v>
                </c:pt>
                <c:pt idx="14">
                  <c:v>non-Hodgkinův lymfom (C82–C86)</c:v>
                </c:pt>
                <c:pt idx="15">
                  <c:v>ZN jícnu (C15)</c:v>
                </c:pt>
                <c:pt idx="16">
                  <c:v>ZN dělohy (C54, C55)</c:v>
                </c:pt>
                <c:pt idx="17">
                  <c:v>zhoubný melanom kůže (C43)</c:v>
                </c:pt>
                <c:pt idx="18">
                  <c:v>mnohočetný myelom (C90)</c:v>
                </c:pt>
                <c:pt idx="19">
                  <c:v>ZN hrdla děložního (C53)</c:v>
                </c:pt>
                <c:pt idx="20">
                  <c:v>ZN hrtanu (C32)</c:v>
                </c:pt>
                <c:pt idx="21">
                  <c:v>nemelanomový kožní ZN (C44)</c:v>
                </c:pt>
                <c:pt idx="22">
                  <c:v>ZN pojivových a měk. tkání a perif. nervů (C47, C49)</c:v>
                </c:pt>
                <c:pt idx="23">
                  <c:v>ZN štítné žlázy (C73)</c:v>
                </c:pt>
                <c:pt idx="24">
                  <c:v>Hodgkinův lymfom (C81)</c:v>
                </c:pt>
                <c:pt idx="25">
                  <c:v>ZN varlete (C62)</c:v>
                </c:pt>
                <c:pt idx="26">
                  <c:v>ostatní zhoubné novotvary</c:v>
                </c:pt>
                <c:pt idx="27">
                  <c:v>novotvary nezhoubné a neznámého chování (D10–D36, D37–D48)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3405</c:v>
                </c:pt>
                <c:pt idx="1">
                  <c:v>1986.8</c:v>
                </c:pt>
                <c:pt idx="2">
                  <c:v>1127.2</c:v>
                </c:pt>
                <c:pt idx="3">
                  <c:v>0</c:v>
                </c:pt>
                <c:pt idx="4">
                  <c:v>1427.6</c:v>
                </c:pt>
                <c:pt idx="5">
                  <c:v>588</c:v>
                </c:pt>
                <c:pt idx="6">
                  <c:v>606.20000000000005</c:v>
                </c:pt>
                <c:pt idx="7">
                  <c:v>519.20000000000005</c:v>
                </c:pt>
                <c:pt idx="8">
                  <c:v>576.20000000000005</c:v>
                </c:pt>
                <c:pt idx="9">
                  <c:v>637.20000000000005</c:v>
                </c:pt>
                <c:pt idx="10">
                  <c:v>622.4</c:v>
                </c:pt>
                <c:pt idx="11">
                  <c:v>410.2</c:v>
                </c:pt>
                <c:pt idx="12">
                  <c:v>277.60000000000002</c:v>
                </c:pt>
                <c:pt idx="13">
                  <c:v>0</c:v>
                </c:pt>
                <c:pt idx="14">
                  <c:v>306.2</c:v>
                </c:pt>
                <c:pt idx="15">
                  <c:v>461.6</c:v>
                </c:pt>
                <c:pt idx="16">
                  <c:v>0</c:v>
                </c:pt>
                <c:pt idx="17">
                  <c:v>239.8</c:v>
                </c:pt>
                <c:pt idx="18">
                  <c:v>208.4</c:v>
                </c:pt>
                <c:pt idx="19">
                  <c:v>0</c:v>
                </c:pt>
                <c:pt idx="20">
                  <c:v>199.6</c:v>
                </c:pt>
                <c:pt idx="21">
                  <c:v>107.8</c:v>
                </c:pt>
                <c:pt idx="22">
                  <c:v>73.8</c:v>
                </c:pt>
                <c:pt idx="23">
                  <c:v>32</c:v>
                </c:pt>
                <c:pt idx="24">
                  <c:v>31.2</c:v>
                </c:pt>
                <c:pt idx="25">
                  <c:v>32</c:v>
                </c:pt>
                <c:pt idx="26">
                  <c:v>1408.2</c:v>
                </c:pt>
                <c:pt idx="27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38-46B8-B1F2-1C0DE1CD32F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100"/>
        <c:axId val="201892000"/>
        <c:axId val="1"/>
      </c:barChart>
      <c:catAx>
        <c:axId val="201892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3049">
            <a:solidFill>
              <a:schemeClr val="tx1"/>
            </a:solidFill>
            <a:prstDash val="solid"/>
          </a:ln>
        </c:spPr>
        <c:crossAx val="1"/>
        <c:crosses val="autoZero"/>
        <c:auto val="1"/>
        <c:lblAlgn val="ctr"/>
        <c:lblOffset val="100"/>
        <c:tickMarkSkip val="1"/>
        <c:noMultiLvlLbl val="0"/>
      </c:catAx>
      <c:valAx>
        <c:axId val="1"/>
        <c:scaling>
          <c:orientation val="minMax"/>
        </c:scaling>
        <c:delete val="0"/>
        <c:axPos val="t"/>
        <c:numFmt formatCode="#,##0" sourceLinked="0"/>
        <c:majorTickMark val="out"/>
        <c:minorTickMark val="none"/>
        <c:tickLblPos val="nextTo"/>
        <c:spPr>
          <a:ln w="304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Arial"/>
              </a:defRPr>
            </a:pPr>
            <a:endParaRPr lang="cs-CZ"/>
          </a:p>
        </c:txPr>
        <c:crossAx val="201892000"/>
        <c:crosses val="autoZero"/>
        <c:crossBetween val="between"/>
      </c:valAx>
      <c:spPr>
        <a:noFill/>
        <a:ln w="2439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37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313495188101487"/>
          <c:y val="3.3508457768965348E-2"/>
          <c:w val="0.82500601522631045"/>
          <c:h val="0.944828931781757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List1!$B$2:$B$20</c:f>
              <c:numCache>
                <c:formatCode>General</c:formatCode>
                <c:ptCount val="19"/>
                <c:pt idx="0">
                  <c:v>80.15307</c:v>
                </c:pt>
                <c:pt idx="1">
                  <c:v>26.96791</c:v>
                </c:pt>
                <c:pt idx="3">
                  <c:v>9.1847460000000005</c:v>
                </c:pt>
                <c:pt idx="4">
                  <c:v>6.2438060000000002</c:v>
                </c:pt>
                <c:pt idx="5">
                  <c:v>24.72167</c:v>
                </c:pt>
                <c:pt idx="6">
                  <c:v>0.36081800000000003</c:v>
                </c:pt>
                <c:pt idx="7">
                  <c:v>7.7167859999999999</c:v>
                </c:pt>
                <c:pt idx="9">
                  <c:v>9.5076619999999998</c:v>
                </c:pt>
                <c:pt idx="10">
                  <c:v>9.4827589999999997</c:v>
                </c:pt>
                <c:pt idx="11">
                  <c:v>3.8735979999999999</c:v>
                </c:pt>
                <c:pt idx="12">
                  <c:v>1.295337</c:v>
                </c:pt>
                <c:pt idx="13">
                  <c:v>1.768912</c:v>
                </c:pt>
                <c:pt idx="15">
                  <c:v>1.698671</c:v>
                </c:pt>
                <c:pt idx="17">
                  <c:v>0.22185199999999999</c:v>
                </c:pt>
                <c:pt idx="18">
                  <c:v>1.1804380000000001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53-47F9-996E-6AF320988689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List1!$C$2:$C$20</c:f>
              <c:numCache>
                <c:formatCode>General</c:formatCode>
                <c:ptCount val="19"/>
                <c:pt idx="0">
                  <c:v>7.9836369999999999</c:v>
                </c:pt>
                <c:pt idx="1">
                  <c:v>42.423760000000001</c:v>
                </c:pt>
                <c:pt idx="2">
                  <c:v>67.458680000000001</c:v>
                </c:pt>
                <c:pt idx="3">
                  <c:v>42.666420000000002</c:v>
                </c:pt>
                <c:pt idx="4">
                  <c:v>61.917740000000002</c:v>
                </c:pt>
                <c:pt idx="5">
                  <c:v>34.116210000000002</c:v>
                </c:pt>
                <c:pt idx="6">
                  <c:v>33.569420000000001</c:v>
                </c:pt>
                <c:pt idx="7">
                  <c:v>47.871920000000003</c:v>
                </c:pt>
                <c:pt idx="8">
                  <c:v>50.922809999999998</c:v>
                </c:pt>
                <c:pt idx="9">
                  <c:v>18.734919999999999</c:v>
                </c:pt>
                <c:pt idx="10">
                  <c:v>11.637930000000001</c:v>
                </c:pt>
                <c:pt idx="11">
                  <c:v>26.605499999999999</c:v>
                </c:pt>
                <c:pt idx="12">
                  <c:v>18.238340000000001</c:v>
                </c:pt>
                <c:pt idx="13">
                  <c:v>15.35566</c:v>
                </c:pt>
                <c:pt idx="14">
                  <c:v>19.63223</c:v>
                </c:pt>
                <c:pt idx="15">
                  <c:v>5.9084190000000003</c:v>
                </c:pt>
                <c:pt idx="16">
                  <c:v>7.3888670000000003</c:v>
                </c:pt>
                <c:pt idx="17">
                  <c:v>9.8962050000000001</c:v>
                </c:pt>
                <c:pt idx="18">
                  <c:v>5.7054530000000003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53-47F9-996E-6AF320988689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List1!$D$2:$D$20</c:f>
              <c:numCache>
                <c:formatCode>General</c:formatCode>
                <c:ptCount val="19"/>
                <c:pt idx="0">
                  <c:v>2.494062</c:v>
                </c:pt>
                <c:pt idx="1">
                  <c:v>12.4541</c:v>
                </c:pt>
                <c:pt idx="2">
                  <c:v>13.016529999999999</c:v>
                </c:pt>
                <c:pt idx="3">
                  <c:v>28.487549999999999</c:v>
                </c:pt>
                <c:pt idx="4">
                  <c:v>7.28444</c:v>
                </c:pt>
                <c:pt idx="5">
                  <c:v>11.31615</c:v>
                </c:pt>
                <c:pt idx="6">
                  <c:v>27.43552</c:v>
                </c:pt>
                <c:pt idx="7">
                  <c:v>4.7374700000000001</c:v>
                </c:pt>
                <c:pt idx="8">
                  <c:v>5.8899049999999997</c:v>
                </c:pt>
                <c:pt idx="9">
                  <c:v>19.576129999999999</c:v>
                </c:pt>
                <c:pt idx="10">
                  <c:v>23.706900000000001</c:v>
                </c:pt>
                <c:pt idx="11">
                  <c:v>13.25178</c:v>
                </c:pt>
                <c:pt idx="12">
                  <c:v>13.005179999999999</c:v>
                </c:pt>
                <c:pt idx="13">
                  <c:v>13.3233</c:v>
                </c:pt>
                <c:pt idx="14">
                  <c:v>5.0838289999999997</c:v>
                </c:pt>
                <c:pt idx="15">
                  <c:v>13.146229999999999</c:v>
                </c:pt>
                <c:pt idx="16">
                  <c:v>10.612740000000001</c:v>
                </c:pt>
                <c:pt idx="17">
                  <c:v>6.5050309999999998</c:v>
                </c:pt>
                <c:pt idx="18">
                  <c:v>7.8133780000000002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53-47F9-996E-6AF320988689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List1!$E$2:$E$20</c:f>
              <c:numCache>
                <c:formatCode>General</c:formatCode>
                <c:ptCount val="19"/>
                <c:pt idx="0">
                  <c:v>3.9060440000000001</c:v>
                </c:pt>
                <c:pt idx="1">
                  <c:v>6.6421840000000003</c:v>
                </c:pt>
                <c:pt idx="2">
                  <c:v>11.983470000000001</c:v>
                </c:pt>
                <c:pt idx="3">
                  <c:v>8.5110329999999994</c:v>
                </c:pt>
                <c:pt idx="4">
                  <c:v>9.6134789999999999</c:v>
                </c:pt>
                <c:pt idx="5">
                  <c:v>6.9391489999999996</c:v>
                </c:pt>
                <c:pt idx="6">
                  <c:v>10.330080000000001</c:v>
                </c:pt>
                <c:pt idx="7">
                  <c:v>1.127685</c:v>
                </c:pt>
                <c:pt idx="8">
                  <c:v>13.76986</c:v>
                </c:pt>
                <c:pt idx="9">
                  <c:v>23.723510000000001</c:v>
                </c:pt>
                <c:pt idx="10">
                  <c:v>36.206899999999997</c:v>
                </c:pt>
                <c:pt idx="11">
                  <c:v>17.12538</c:v>
                </c:pt>
                <c:pt idx="12">
                  <c:v>16.735749999999999</c:v>
                </c:pt>
                <c:pt idx="13">
                  <c:v>15.543850000000001</c:v>
                </c:pt>
                <c:pt idx="14">
                  <c:v>34.775550000000003</c:v>
                </c:pt>
                <c:pt idx="15">
                  <c:v>24.076809999999998</c:v>
                </c:pt>
                <c:pt idx="16">
                  <c:v>12.735279999999999</c:v>
                </c:pt>
                <c:pt idx="17">
                  <c:v>18.112670000000001</c:v>
                </c:pt>
                <c:pt idx="18">
                  <c:v>15.261380000000001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53-47F9-996E-6AF320988689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List1!$F$2:$F$20</c:f>
              <c:numCache>
                <c:formatCode>General</c:formatCode>
                <c:ptCount val="19"/>
                <c:pt idx="0">
                  <c:v>3.5365530000000001</c:v>
                </c:pt>
                <c:pt idx="1">
                  <c:v>4.4547340000000002</c:v>
                </c:pt>
                <c:pt idx="3">
                  <c:v>6.2797450000000001</c:v>
                </c:pt>
                <c:pt idx="4">
                  <c:v>7.0118929999999997</c:v>
                </c:pt>
                <c:pt idx="5">
                  <c:v>3.8889740000000002</c:v>
                </c:pt>
                <c:pt idx="6">
                  <c:v>11.63303</c:v>
                </c:pt>
                <c:pt idx="7">
                  <c:v>0.26054100000000002</c:v>
                </c:pt>
                <c:pt idx="8">
                  <c:v>15.15006</c:v>
                </c:pt>
                <c:pt idx="9">
                  <c:v>20.071729999999999</c:v>
                </c:pt>
                <c:pt idx="10">
                  <c:v>10.12931</c:v>
                </c:pt>
                <c:pt idx="11">
                  <c:v>29.86748</c:v>
                </c:pt>
                <c:pt idx="12">
                  <c:v>44.404150000000001</c:v>
                </c:pt>
                <c:pt idx="13">
                  <c:v>40.158070000000002</c:v>
                </c:pt>
                <c:pt idx="14">
                  <c:v>31.855060000000002</c:v>
                </c:pt>
                <c:pt idx="15">
                  <c:v>39.290990000000001</c:v>
                </c:pt>
                <c:pt idx="16">
                  <c:v>47.116540000000001</c:v>
                </c:pt>
                <c:pt idx="17">
                  <c:v>48.054830000000003</c:v>
                </c:pt>
                <c:pt idx="18">
                  <c:v>31.61889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53-47F9-996E-6AF320988689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List1!$G$2:$G$20</c:f>
              <c:numCache>
                <c:formatCode>General</c:formatCode>
                <c:ptCount val="19"/>
                <c:pt idx="0">
                  <c:v>0.85774611000000001</c:v>
                </c:pt>
                <c:pt idx="1">
                  <c:v>2.0597157899999998</c:v>
                </c:pt>
                <c:pt idx="2">
                  <c:v>1.3429752100000001</c:v>
                </c:pt>
                <c:pt idx="3">
                  <c:v>0.77260647000000005</c:v>
                </c:pt>
                <c:pt idx="4">
                  <c:v>2.0069375599999999</c:v>
                </c:pt>
                <c:pt idx="5">
                  <c:v>3.0959280200000001</c:v>
                </c:pt>
                <c:pt idx="6">
                  <c:v>2.7796338399999998</c:v>
                </c:pt>
                <c:pt idx="7">
                  <c:v>2.6412092299999999</c:v>
                </c:pt>
                <c:pt idx="8">
                  <c:v>3.3702455499999999</c:v>
                </c:pt>
                <c:pt idx="9">
                  <c:v>2.3345288599999998</c:v>
                </c:pt>
                <c:pt idx="10">
                  <c:v>4.0948275900000004</c:v>
                </c:pt>
                <c:pt idx="11">
                  <c:v>2.2426095799999999</c:v>
                </c:pt>
                <c:pt idx="12">
                  <c:v>2.3575129499999998</c:v>
                </c:pt>
                <c:pt idx="13">
                  <c:v>7.4520135500000002</c:v>
                </c:pt>
                <c:pt idx="14">
                  <c:v>3.4613304500000002</c:v>
                </c:pt>
                <c:pt idx="15">
                  <c:v>7.3116691300000003</c:v>
                </c:pt>
                <c:pt idx="16">
                  <c:v>9.3912695199999998</c:v>
                </c:pt>
                <c:pt idx="17">
                  <c:v>9.0404880799999994</c:v>
                </c:pt>
                <c:pt idx="18">
                  <c:v>20.545250100000001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53-47F9-996E-6AF320988689}"/>
            </c:ext>
          </c:extLst>
        </c:ser>
        <c:ser>
          <c:idx val="6"/>
          <c:order val="6"/>
          <c:tx>
            <c:strRef>
              <c:f>List1!$H$1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hrdlo děložní (C53, D06)</c:v>
                </c:pt>
                <c:pt idx="1">
                  <c:v>močový měchýř (C67, D09.0)</c:v>
                </c:pt>
                <c:pt idx="2">
                  <c:v>varle (C62)</c:v>
                </c:pt>
                <c:pt idx="3">
                  <c:v>prs (C50, D05) u žen</c:v>
                </c:pt>
                <c:pt idx="4">
                  <c:v>děloha (C54, C55, D07.0)</c:v>
                </c:pt>
                <c:pt idx="5">
                  <c:v>melanom kůže (C43, D03)</c:v>
                </c:pt>
                <c:pt idx="6">
                  <c:v>prostata (C61, D07.5)</c:v>
                </c:pt>
                <c:pt idx="7">
                  <c:v>jiný kožní nádor (C44, D04)</c:v>
                </c:pt>
                <c:pt idx="8">
                  <c:v>ledvina mimo pánvičku (C64)</c:v>
                </c:pt>
                <c:pt idx="9">
                  <c:v>tlusté střevo a konečník (C18–C20, D01.0–D01.2)</c:v>
                </c:pt>
                <c:pt idx="10">
                  <c:v>řiť a řitní kanál (C21, D01.3)</c:v>
                </c:pt>
                <c:pt idx="11">
                  <c:v>hrtan (C32, D02.0)</c:v>
                </c:pt>
                <c:pt idx="12">
                  <c:v>ret, dutina ústní a hltan (C00–C14, C30–C31, D00.0, D02.3)</c:v>
                </c:pt>
                <c:pt idx="13">
                  <c:v>žaludek (C16, D00.2)</c:v>
                </c:pt>
                <c:pt idx="14">
                  <c:v>vaječník (C56)</c:v>
                </c:pt>
                <c:pt idx="15">
                  <c:v>jícen (C15, D00.1)</c:v>
                </c:pt>
                <c:pt idx="16">
                  <c:v>slinivka břišní (C25)</c:v>
                </c:pt>
                <c:pt idx="17">
                  <c:v>průdušnice, průdušky a plíce (C33, C34, D02.1, D02.2)</c:v>
                </c:pt>
                <c:pt idx="18">
                  <c:v>játra, žlučník a žlučové cesty (C22–C24)</c:v>
                </c:pt>
              </c:strCache>
            </c:strRef>
          </c:cat>
          <c:val>
            <c:numRef>
              <c:f>List1!$H$2:$H$20</c:f>
              <c:numCache>
                <c:formatCode>General</c:formatCode>
                <c:ptCount val="19"/>
                <c:pt idx="0">
                  <c:v>1.0688839999999999</c:v>
                </c:pt>
                <c:pt idx="1">
                  <c:v>4.9976050000000001</c:v>
                </c:pt>
                <c:pt idx="2">
                  <c:v>6.1983470000000001</c:v>
                </c:pt>
                <c:pt idx="3">
                  <c:v>4.0979049999999999</c:v>
                </c:pt>
                <c:pt idx="4">
                  <c:v>5.9217050000000002</c:v>
                </c:pt>
                <c:pt idx="5">
                  <c:v>15.92192</c:v>
                </c:pt>
                <c:pt idx="6">
                  <c:v>13.891489999999999</c:v>
                </c:pt>
                <c:pt idx="7">
                  <c:v>35.644390000000001</c:v>
                </c:pt>
                <c:pt idx="8">
                  <c:v>10.897130000000001</c:v>
                </c:pt>
                <c:pt idx="9">
                  <c:v>6.0515160000000003</c:v>
                </c:pt>
                <c:pt idx="10">
                  <c:v>4.7413790000000002</c:v>
                </c:pt>
                <c:pt idx="11">
                  <c:v>7.033639</c:v>
                </c:pt>
                <c:pt idx="12">
                  <c:v>3.9637310000000001</c:v>
                </c:pt>
                <c:pt idx="13">
                  <c:v>6.398193</c:v>
                </c:pt>
                <c:pt idx="14">
                  <c:v>5.1919959999999996</c:v>
                </c:pt>
                <c:pt idx="15">
                  <c:v>8.5672080000000008</c:v>
                </c:pt>
                <c:pt idx="16">
                  <c:v>12.75531</c:v>
                </c:pt>
                <c:pt idx="17">
                  <c:v>8.1689249999999998</c:v>
                </c:pt>
                <c:pt idx="18">
                  <c:v>17.875209999999999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53-47F9-996E-6AF320988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438119568"/>
        <c:axId val="438119176"/>
      </c:barChart>
      <c:catAx>
        <c:axId val="4381195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12700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8119176"/>
        <c:crosses val="autoZero"/>
        <c:auto val="1"/>
        <c:lblAlgn val="ctr"/>
        <c:lblOffset val="100"/>
        <c:tickLblSkip val="1"/>
        <c:noMultiLvlLbl val="0"/>
      </c:catAx>
      <c:valAx>
        <c:axId val="438119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43811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4">
                  <c:v>29.845866000000001</c:v>
                </c:pt>
                <c:pt idx="5">
                  <c:v>29.626252999999998</c:v>
                </c:pt>
                <c:pt idx="6">
                  <c:v>31.711255000000001</c:v>
                </c:pt>
                <c:pt idx="7">
                  <c:v>30.032502999999998</c:v>
                </c:pt>
                <c:pt idx="8">
                  <c:v>29.080435000000001</c:v>
                </c:pt>
                <c:pt idx="9">
                  <c:v>30.632536000000002</c:v>
                </c:pt>
                <c:pt idx="10">
                  <c:v>31.383185000000001</c:v>
                </c:pt>
                <c:pt idx="11">
                  <c:v>30.474347000000002</c:v>
                </c:pt>
                <c:pt idx="12">
                  <c:v>28.101467</c:v>
                </c:pt>
                <c:pt idx="13">
                  <c:v>28.979085000000001</c:v>
                </c:pt>
                <c:pt idx="14">
                  <c:v>29.476486000000001</c:v>
                </c:pt>
                <c:pt idx="15">
                  <c:v>27.981252999999999</c:v>
                </c:pt>
                <c:pt idx="16">
                  <c:v>28.687141</c:v>
                </c:pt>
                <c:pt idx="17">
                  <c:v>18.858357999999999</c:v>
                </c:pt>
                <c:pt idx="18">
                  <c:v>18.505451999999998</c:v>
                </c:pt>
                <c:pt idx="19">
                  <c:v>18.109392</c:v>
                </c:pt>
                <c:pt idx="20">
                  <c:v>17.437940999999999</c:v>
                </c:pt>
                <c:pt idx="21">
                  <c:v>17.957317</c:v>
                </c:pt>
                <c:pt idx="22">
                  <c:v>15.457556</c:v>
                </c:pt>
                <c:pt idx="23">
                  <c:v>15.911765000000001</c:v>
                </c:pt>
                <c:pt idx="24">
                  <c:v>17.037247000000001</c:v>
                </c:pt>
                <c:pt idx="25">
                  <c:v>16.693372</c:v>
                </c:pt>
                <c:pt idx="26">
                  <c:v>17.460778999999999</c:v>
                </c:pt>
                <c:pt idx="27">
                  <c:v>18.734290000000001</c:v>
                </c:pt>
                <c:pt idx="28">
                  <c:v>19.230768999999999</c:v>
                </c:pt>
                <c:pt idx="29">
                  <c:v>17.810732000000002</c:v>
                </c:pt>
                <c:pt idx="30">
                  <c:v>19.78022</c:v>
                </c:pt>
                <c:pt idx="31">
                  <c:v>20.097821</c:v>
                </c:pt>
                <c:pt idx="32">
                  <c:v>22.420928</c:v>
                </c:pt>
                <c:pt idx="33">
                  <c:v>24.548465</c:v>
                </c:pt>
                <c:pt idx="34">
                  <c:v>23.40692</c:v>
                </c:pt>
                <c:pt idx="35">
                  <c:v>22.371054999999998</c:v>
                </c:pt>
                <c:pt idx="36">
                  <c:v>24.660194000000001</c:v>
                </c:pt>
                <c:pt idx="37">
                  <c:v>23.422291999999999</c:v>
                </c:pt>
                <c:pt idx="38">
                  <c:v>22.889213999999999</c:v>
                </c:pt>
                <c:pt idx="39">
                  <c:v>20.645492000000001</c:v>
                </c:pt>
                <c:pt idx="40">
                  <c:v>20.440252000000001</c:v>
                </c:pt>
                <c:pt idx="41">
                  <c:v>20.364298999999999</c:v>
                </c:pt>
                <c:pt idx="42">
                  <c:v>19.713193</c:v>
                </c:pt>
                <c:pt idx="43">
                  <c:v>19.3898951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F3-4073-9F72-C0DA88535ECD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4">
                  <c:v>14.105558</c:v>
                </c:pt>
                <c:pt idx="5">
                  <c:v>13.696445000000001</c:v>
                </c:pt>
                <c:pt idx="6">
                  <c:v>14.137454</c:v>
                </c:pt>
                <c:pt idx="7">
                  <c:v>14.366197</c:v>
                </c:pt>
                <c:pt idx="8">
                  <c:v>14.892255</c:v>
                </c:pt>
                <c:pt idx="9">
                  <c:v>14.068118999999999</c:v>
                </c:pt>
                <c:pt idx="10">
                  <c:v>15.091049999999999</c:v>
                </c:pt>
                <c:pt idx="11">
                  <c:v>14.733784999999999</c:v>
                </c:pt>
                <c:pt idx="12">
                  <c:v>14.922711</c:v>
                </c:pt>
                <c:pt idx="13">
                  <c:v>15.154201</c:v>
                </c:pt>
                <c:pt idx="14">
                  <c:v>15.847382</c:v>
                </c:pt>
                <c:pt idx="15">
                  <c:v>15.379274000000001</c:v>
                </c:pt>
                <c:pt idx="16">
                  <c:v>16.132297999999999</c:v>
                </c:pt>
                <c:pt idx="17">
                  <c:v>24.010467999999999</c:v>
                </c:pt>
                <c:pt idx="18">
                  <c:v>24.037845000000001</c:v>
                </c:pt>
                <c:pt idx="19">
                  <c:v>25.034472000000001</c:v>
                </c:pt>
                <c:pt idx="20">
                  <c:v>24.685872</c:v>
                </c:pt>
                <c:pt idx="21">
                  <c:v>25.655487999999998</c:v>
                </c:pt>
                <c:pt idx="22">
                  <c:v>27.122216000000002</c:v>
                </c:pt>
                <c:pt idx="23">
                  <c:v>27.044118000000001</c:v>
                </c:pt>
                <c:pt idx="24">
                  <c:v>25.024784</c:v>
                </c:pt>
                <c:pt idx="25">
                  <c:v>25.579024</c:v>
                </c:pt>
                <c:pt idx="26">
                  <c:v>23.895990999999999</c:v>
                </c:pt>
                <c:pt idx="27">
                  <c:v>25.59515</c:v>
                </c:pt>
                <c:pt idx="28">
                  <c:v>23.837033000000002</c:v>
                </c:pt>
                <c:pt idx="29">
                  <c:v>24.843295999999999</c:v>
                </c:pt>
                <c:pt idx="30">
                  <c:v>25.406593000000001</c:v>
                </c:pt>
                <c:pt idx="31">
                  <c:v>24.069956999999999</c:v>
                </c:pt>
                <c:pt idx="32">
                  <c:v>23.854566999999999</c:v>
                </c:pt>
                <c:pt idx="33">
                  <c:v>24.458158000000001</c:v>
                </c:pt>
                <c:pt idx="34">
                  <c:v>23.892281000000001</c:v>
                </c:pt>
                <c:pt idx="35">
                  <c:v>24.665126999999998</c:v>
                </c:pt>
                <c:pt idx="36">
                  <c:v>23.330843999999999</c:v>
                </c:pt>
                <c:pt idx="37">
                  <c:v>22.637363000000001</c:v>
                </c:pt>
                <c:pt idx="38">
                  <c:v>21.571497999999998</c:v>
                </c:pt>
                <c:pt idx="39">
                  <c:v>22.216529999999999</c:v>
                </c:pt>
                <c:pt idx="40">
                  <c:v>22.257162999999998</c:v>
                </c:pt>
                <c:pt idx="41">
                  <c:v>21.675774000000001</c:v>
                </c:pt>
                <c:pt idx="42">
                  <c:v>21.644359000000001</c:v>
                </c:pt>
                <c:pt idx="43">
                  <c:v>21.544327899999999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F3-4073-9F72-C0DA88535ECD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4">
                  <c:v>14.035496999999999</c:v>
                </c:pt>
                <c:pt idx="5">
                  <c:v>15.610757</c:v>
                </c:pt>
                <c:pt idx="6">
                  <c:v>13.837638</c:v>
                </c:pt>
                <c:pt idx="7">
                  <c:v>14.539545</c:v>
                </c:pt>
                <c:pt idx="8">
                  <c:v>14.337529</c:v>
                </c:pt>
                <c:pt idx="9">
                  <c:v>14.470065999999999</c:v>
                </c:pt>
                <c:pt idx="10">
                  <c:v>13.657496999999999</c:v>
                </c:pt>
                <c:pt idx="11">
                  <c:v>13.320425999999999</c:v>
                </c:pt>
                <c:pt idx="12">
                  <c:v>14.466904</c:v>
                </c:pt>
                <c:pt idx="13">
                  <c:v>13.488125</c:v>
                </c:pt>
                <c:pt idx="14">
                  <c:v>14.090506</c:v>
                </c:pt>
                <c:pt idx="15">
                  <c:v>14.094775</c:v>
                </c:pt>
                <c:pt idx="16">
                  <c:v>13.854202000000001</c:v>
                </c:pt>
                <c:pt idx="17">
                  <c:v>15.472685999999999</c:v>
                </c:pt>
                <c:pt idx="18">
                  <c:v>15.202052999999999</c:v>
                </c:pt>
                <c:pt idx="19">
                  <c:v>14.983912999999999</c:v>
                </c:pt>
                <c:pt idx="20">
                  <c:v>15.660435</c:v>
                </c:pt>
                <c:pt idx="21">
                  <c:v>16.387194999999998</c:v>
                </c:pt>
                <c:pt idx="22">
                  <c:v>16.887416999999999</c:v>
                </c:pt>
                <c:pt idx="23">
                  <c:v>18.294118000000001</c:v>
                </c:pt>
                <c:pt idx="24">
                  <c:v>18.510126</c:v>
                </c:pt>
                <c:pt idx="25">
                  <c:v>19.344501000000001</c:v>
                </c:pt>
                <c:pt idx="26">
                  <c:v>20.424171999999999</c:v>
                </c:pt>
                <c:pt idx="27">
                  <c:v>20.020700999999999</c:v>
                </c:pt>
                <c:pt idx="28">
                  <c:v>21.389479999999999</c:v>
                </c:pt>
                <c:pt idx="29">
                  <c:v>23.008714000000001</c:v>
                </c:pt>
                <c:pt idx="30">
                  <c:v>22.446885999999999</c:v>
                </c:pt>
                <c:pt idx="31">
                  <c:v>24.292278</c:v>
                </c:pt>
                <c:pt idx="32">
                  <c:v>24.667455</c:v>
                </c:pt>
                <c:pt idx="33">
                  <c:v>24.729078999999999</c:v>
                </c:pt>
                <c:pt idx="34">
                  <c:v>24.956944</c:v>
                </c:pt>
                <c:pt idx="35">
                  <c:v>25.712085999999999</c:v>
                </c:pt>
                <c:pt idx="36">
                  <c:v>24.764749999999999</c:v>
                </c:pt>
                <c:pt idx="37">
                  <c:v>25.086341999999998</c:v>
                </c:pt>
                <c:pt idx="38">
                  <c:v>25.378233000000002</c:v>
                </c:pt>
                <c:pt idx="39">
                  <c:v>25.153689</c:v>
                </c:pt>
                <c:pt idx="40">
                  <c:v>25.873515000000001</c:v>
                </c:pt>
                <c:pt idx="41">
                  <c:v>27.285974</c:v>
                </c:pt>
                <c:pt idx="42">
                  <c:v>27.571701999999998</c:v>
                </c:pt>
                <c:pt idx="43">
                  <c:v>27.302192600000001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F3-4073-9F72-C0DA88535ECD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4">
                  <c:v>24.544605000000001</c:v>
                </c:pt>
                <c:pt idx="5">
                  <c:v>25.524156999999999</c:v>
                </c:pt>
                <c:pt idx="6">
                  <c:v>25.530443000000002</c:v>
                </c:pt>
                <c:pt idx="7">
                  <c:v>25.373781000000001</c:v>
                </c:pt>
                <c:pt idx="8">
                  <c:v>26.136120999999999</c:v>
                </c:pt>
                <c:pt idx="9">
                  <c:v>24.391791999999999</c:v>
                </c:pt>
                <c:pt idx="10">
                  <c:v>24.738472999999999</c:v>
                </c:pt>
                <c:pt idx="11">
                  <c:v>24.646660000000001</c:v>
                </c:pt>
                <c:pt idx="12">
                  <c:v>25.445898</c:v>
                </c:pt>
                <c:pt idx="13">
                  <c:v>25.150656000000001</c:v>
                </c:pt>
                <c:pt idx="14">
                  <c:v>24.046140000000001</c:v>
                </c:pt>
                <c:pt idx="15">
                  <c:v>24.90887</c:v>
                </c:pt>
                <c:pt idx="16">
                  <c:v>23.742827999999999</c:v>
                </c:pt>
                <c:pt idx="17">
                  <c:v>23.094536999999999</c:v>
                </c:pt>
                <c:pt idx="18">
                  <c:v>22.48236</c:v>
                </c:pt>
                <c:pt idx="19">
                  <c:v>22.399265</c:v>
                </c:pt>
                <c:pt idx="20">
                  <c:v>23.613239</c:v>
                </c:pt>
                <c:pt idx="21">
                  <c:v>22.347560999999999</c:v>
                </c:pt>
                <c:pt idx="22">
                  <c:v>22.953040000000001</c:v>
                </c:pt>
                <c:pt idx="23">
                  <c:v>22.720587999999999</c:v>
                </c:pt>
                <c:pt idx="24">
                  <c:v>23.013736999999999</c:v>
                </c:pt>
                <c:pt idx="25">
                  <c:v>22.476329</c:v>
                </c:pt>
                <c:pt idx="26">
                  <c:v>23.329460000000001</c:v>
                </c:pt>
                <c:pt idx="27">
                  <c:v>21.987283999999999</c:v>
                </c:pt>
                <c:pt idx="28">
                  <c:v>24.232289000000002</c:v>
                </c:pt>
                <c:pt idx="29">
                  <c:v>24.522244000000001</c:v>
                </c:pt>
                <c:pt idx="30">
                  <c:v>25.186813000000001</c:v>
                </c:pt>
                <c:pt idx="31">
                  <c:v>25.818881999999999</c:v>
                </c:pt>
                <c:pt idx="32">
                  <c:v>23.63287</c:v>
                </c:pt>
                <c:pt idx="33">
                  <c:v>19.897652000000001</c:v>
                </c:pt>
                <c:pt idx="34">
                  <c:v>18.521998</c:v>
                </c:pt>
                <c:pt idx="35">
                  <c:v>18.629715000000001</c:v>
                </c:pt>
                <c:pt idx="36">
                  <c:v>18.984317000000001</c:v>
                </c:pt>
                <c:pt idx="37">
                  <c:v>20.455259000000002</c:v>
                </c:pt>
                <c:pt idx="38">
                  <c:v>20.383927</c:v>
                </c:pt>
                <c:pt idx="39">
                  <c:v>21.123633999999999</c:v>
                </c:pt>
                <c:pt idx="40">
                  <c:v>18.413696999999999</c:v>
                </c:pt>
                <c:pt idx="41">
                  <c:v>22.258652000000001</c:v>
                </c:pt>
                <c:pt idx="42">
                  <c:v>23.556405000000002</c:v>
                </c:pt>
                <c:pt idx="43">
                  <c:v>21.5252622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BF3-4073-9F72-C0DA88535ECD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4">
                  <c:v>13.66184</c:v>
                </c:pt>
                <c:pt idx="5">
                  <c:v>13.126709</c:v>
                </c:pt>
                <c:pt idx="6">
                  <c:v>12.753690000000001</c:v>
                </c:pt>
                <c:pt idx="7">
                  <c:v>13.716143000000001</c:v>
                </c:pt>
                <c:pt idx="8">
                  <c:v>12.929379000000001</c:v>
                </c:pt>
                <c:pt idx="9">
                  <c:v>13.962344</c:v>
                </c:pt>
                <c:pt idx="10">
                  <c:v>12.378923</c:v>
                </c:pt>
                <c:pt idx="11">
                  <c:v>13.901258</c:v>
                </c:pt>
                <c:pt idx="12">
                  <c:v>14.011098</c:v>
                </c:pt>
                <c:pt idx="13">
                  <c:v>14.179368999999999</c:v>
                </c:pt>
                <c:pt idx="14">
                  <c:v>13.345164</c:v>
                </c:pt>
                <c:pt idx="15">
                  <c:v>13.591390000000001</c:v>
                </c:pt>
                <c:pt idx="16">
                  <c:v>13.752953</c:v>
                </c:pt>
                <c:pt idx="17">
                  <c:v>14.360484</c:v>
                </c:pt>
                <c:pt idx="18">
                  <c:v>14.801155</c:v>
                </c:pt>
                <c:pt idx="19">
                  <c:v>14.095295999999999</c:v>
                </c:pt>
                <c:pt idx="20">
                  <c:v>13.208704000000001</c:v>
                </c:pt>
                <c:pt idx="21">
                  <c:v>12.210366</c:v>
                </c:pt>
                <c:pt idx="22">
                  <c:v>12.703191</c:v>
                </c:pt>
                <c:pt idx="23">
                  <c:v>10.588234999999999</c:v>
                </c:pt>
                <c:pt idx="24">
                  <c:v>11.216542</c:v>
                </c:pt>
                <c:pt idx="25">
                  <c:v>10.837581999999999</c:v>
                </c:pt>
                <c:pt idx="26">
                  <c:v>10.168507</c:v>
                </c:pt>
                <c:pt idx="27">
                  <c:v>11.444625</c:v>
                </c:pt>
                <c:pt idx="28">
                  <c:v>9.4101551000000008</c:v>
                </c:pt>
                <c:pt idx="29">
                  <c:v>7.4147683999999998</c:v>
                </c:pt>
                <c:pt idx="30">
                  <c:v>5.5824176000000003</c:v>
                </c:pt>
                <c:pt idx="31">
                  <c:v>4.3723136</c:v>
                </c:pt>
                <c:pt idx="32">
                  <c:v>3.8427430999999999</c:v>
                </c:pt>
                <c:pt idx="33">
                  <c:v>5.1475014999999997</c:v>
                </c:pt>
                <c:pt idx="34">
                  <c:v>7.5465790000000004</c:v>
                </c:pt>
                <c:pt idx="35">
                  <c:v>6.8822171000000001</c:v>
                </c:pt>
                <c:pt idx="36">
                  <c:v>6.3480208999999999</c:v>
                </c:pt>
                <c:pt idx="37">
                  <c:v>5.5572998</c:v>
                </c:pt>
                <c:pt idx="38">
                  <c:v>5.8565154000000001</c:v>
                </c:pt>
                <c:pt idx="39">
                  <c:v>7.1550545999999997</c:v>
                </c:pt>
                <c:pt idx="40">
                  <c:v>8.7875610999999996</c:v>
                </c:pt>
                <c:pt idx="41">
                  <c:v>2.0036429999999998</c:v>
                </c:pt>
                <c:pt idx="42">
                  <c:v>2.2753345999999999</c:v>
                </c:pt>
                <c:pt idx="43">
                  <c:v>2.6310772199999999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F3-4073-9F72-C0DA88535ECD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4">
                  <c:v>3.8066323999999998</c:v>
                </c:pt>
                <c:pt idx="5">
                  <c:v>2.4156791000000002</c:v>
                </c:pt>
                <c:pt idx="6">
                  <c:v>2.0295203000000002</c:v>
                </c:pt>
                <c:pt idx="7">
                  <c:v>1.9718309999999999</c:v>
                </c:pt>
                <c:pt idx="8">
                  <c:v>2.6242798999999999</c:v>
                </c:pt>
                <c:pt idx="9">
                  <c:v>2.4751428</c:v>
                </c:pt>
                <c:pt idx="10">
                  <c:v>2.7508718000000001</c:v>
                </c:pt>
                <c:pt idx="11">
                  <c:v>2.9235237000000001</c:v>
                </c:pt>
                <c:pt idx="12">
                  <c:v>3.0519223000000002</c:v>
                </c:pt>
                <c:pt idx="13">
                  <c:v>3.0485642999999998</c:v>
                </c:pt>
                <c:pt idx="14">
                  <c:v>3.1943212000000001</c:v>
                </c:pt>
                <c:pt idx="15">
                  <c:v>4.0444367000000003</c:v>
                </c:pt>
                <c:pt idx="16">
                  <c:v>3.8305771000000002</c:v>
                </c:pt>
                <c:pt idx="17">
                  <c:v>4.2034675000000004</c:v>
                </c:pt>
                <c:pt idx="18">
                  <c:v>4.9711353000000003</c:v>
                </c:pt>
                <c:pt idx="19">
                  <c:v>5.3776619999999999</c:v>
                </c:pt>
                <c:pt idx="20">
                  <c:v>5.3938094000000003</c:v>
                </c:pt>
                <c:pt idx="21">
                  <c:v>5.4420732000000003</c:v>
                </c:pt>
                <c:pt idx="22">
                  <c:v>4.8765803999999999</c:v>
                </c:pt>
                <c:pt idx="23">
                  <c:v>5.4411765000000001</c:v>
                </c:pt>
                <c:pt idx="24">
                  <c:v>5.1975641000000001</c:v>
                </c:pt>
                <c:pt idx="25">
                  <c:v>5.0691915999999999</c:v>
                </c:pt>
                <c:pt idx="26">
                  <c:v>4.7210923999999999</c:v>
                </c:pt>
                <c:pt idx="27">
                  <c:v>2.2179506</c:v>
                </c:pt>
                <c:pt idx="28">
                  <c:v>1.9002736</c:v>
                </c:pt>
                <c:pt idx="29">
                  <c:v>2.4002446000000002</c:v>
                </c:pt>
                <c:pt idx="30">
                  <c:v>1.5970696</c:v>
                </c:pt>
                <c:pt idx="31">
                  <c:v>1.3487476</c:v>
                </c:pt>
                <c:pt idx="32">
                  <c:v>1.5814366</c:v>
                </c:pt>
                <c:pt idx="33">
                  <c:v>1.2191451</c:v>
                </c:pt>
                <c:pt idx="34">
                  <c:v>1.6752779</c:v>
                </c:pt>
                <c:pt idx="35">
                  <c:v>1.7397997999999999</c:v>
                </c:pt>
                <c:pt idx="36">
                  <c:v>1.9118744999999999</c:v>
                </c:pt>
                <c:pt idx="37">
                  <c:v>2.8414443</c:v>
                </c:pt>
                <c:pt idx="38">
                  <c:v>3.9206116999999998</c:v>
                </c:pt>
                <c:pt idx="39">
                  <c:v>3.7056011</c:v>
                </c:pt>
                <c:pt idx="40">
                  <c:v>4.2278127000000003</c:v>
                </c:pt>
                <c:pt idx="41">
                  <c:v>6.4116575999999998</c:v>
                </c:pt>
                <c:pt idx="42">
                  <c:v>5.2390056999999999</c:v>
                </c:pt>
                <c:pt idx="43">
                  <c:v>7.6072449999999998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BF3-4073-9F72-C0DA88535E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první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Sheet1!$B$2:$AT$2</c:f>
              <c:numCache>
                <c:formatCode>General</c:formatCode>
                <c:ptCount val="45"/>
                <c:pt idx="0">
                  <c:v>36.582799999999999</c:v>
                </c:pt>
                <c:pt idx="1">
                  <c:v>38.611308999999999</c:v>
                </c:pt>
                <c:pt idx="2">
                  <c:v>37.932586000000001</c:v>
                </c:pt>
                <c:pt idx="3">
                  <c:v>39.813119</c:v>
                </c:pt>
                <c:pt idx="4">
                  <c:v>40.471592999999999</c:v>
                </c:pt>
                <c:pt idx="5">
                  <c:v>41.487479999999998</c:v>
                </c:pt>
                <c:pt idx="6">
                  <c:v>42.492508999999998</c:v>
                </c:pt>
                <c:pt idx="7">
                  <c:v>41.958989000000003</c:v>
                </c:pt>
                <c:pt idx="8">
                  <c:v>44.631048999999997</c:v>
                </c:pt>
                <c:pt idx="9">
                  <c:v>45.310769999999998</c:v>
                </c:pt>
                <c:pt idx="10">
                  <c:v>45.676642999999999</c:v>
                </c:pt>
                <c:pt idx="11">
                  <c:v>49.843772000000001</c:v>
                </c:pt>
                <c:pt idx="12">
                  <c:v>49.844352999999998</c:v>
                </c:pt>
                <c:pt idx="13">
                  <c:v>48.693685000000002</c:v>
                </c:pt>
                <c:pt idx="14">
                  <c:v>54.730566000000003</c:v>
                </c:pt>
                <c:pt idx="15">
                  <c:v>54.614319000000002</c:v>
                </c:pt>
                <c:pt idx="16">
                  <c:v>55.766325999999999</c:v>
                </c:pt>
                <c:pt idx="17">
                  <c:v>57.332692999999999</c:v>
                </c:pt>
                <c:pt idx="18">
                  <c:v>59.182485999999997</c:v>
                </c:pt>
                <c:pt idx="19">
                  <c:v>60.453578</c:v>
                </c:pt>
                <c:pt idx="20">
                  <c:v>63.346533000000001</c:v>
                </c:pt>
                <c:pt idx="21">
                  <c:v>63.390346000000001</c:v>
                </c:pt>
                <c:pt idx="22">
                  <c:v>63.795952999999997</c:v>
                </c:pt>
                <c:pt idx="23">
                  <c:v>64.677518000000006</c:v>
                </c:pt>
                <c:pt idx="24">
                  <c:v>66.508922999999996</c:v>
                </c:pt>
                <c:pt idx="25">
                  <c:v>69.220237999999995</c:v>
                </c:pt>
                <c:pt idx="26">
                  <c:v>67.293029000000004</c:v>
                </c:pt>
                <c:pt idx="27">
                  <c:v>67.444419999999994</c:v>
                </c:pt>
                <c:pt idx="28">
                  <c:v>66.083049000000003</c:v>
                </c:pt>
                <c:pt idx="29">
                  <c:v>64.071557999999996</c:v>
                </c:pt>
                <c:pt idx="30">
                  <c:v>63.365271999999997</c:v>
                </c:pt>
                <c:pt idx="31">
                  <c:v>65.438174000000004</c:v>
                </c:pt>
                <c:pt idx="32">
                  <c:v>64.309252000000001</c:v>
                </c:pt>
                <c:pt idx="33">
                  <c:v>64.332425000000001</c:v>
                </c:pt>
                <c:pt idx="34">
                  <c:v>63.296252000000003</c:v>
                </c:pt>
                <c:pt idx="35">
                  <c:v>60.774822999999998</c:v>
                </c:pt>
                <c:pt idx="36">
                  <c:v>61.794060000000002</c:v>
                </c:pt>
                <c:pt idx="37">
                  <c:v>63.611763000000003</c:v>
                </c:pt>
                <c:pt idx="38">
                  <c:v>60.419567999999998</c:v>
                </c:pt>
                <c:pt idx="39">
                  <c:v>58.181114999999998</c:v>
                </c:pt>
                <c:pt idx="40">
                  <c:v>55.299925999999999</c:v>
                </c:pt>
                <c:pt idx="41">
                  <c:v>53.865690999999998</c:v>
                </c:pt>
                <c:pt idx="42">
                  <c:v>51.455931</c:v>
                </c:pt>
                <c:pt idx="43">
                  <c:v>48.877796600000003</c:v>
                </c:pt>
                <c:pt idx="44">
                  <c:v>49.948340000000002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0AC-4276-A92C-774D17A37C5F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další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Sheet1!$B$3:$AT$3</c:f>
              <c:numCache>
                <c:formatCode>General</c:formatCode>
                <c:ptCount val="45"/>
                <c:pt idx="0">
                  <c:v>0.20557629999999999</c:v>
                </c:pt>
                <c:pt idx="1">
                  <c:v>0.62323430000000002</c:v>
                </c:pt>
                <c:pt idx="2">
                  <c:v>0.77551930000000002</c:v>
                </c:pt>
                <c:pt idx="3">
                  <c:v>1.0836135</c:v>
                </c:pt>
                <c:pt idx="4">
                  <c:v>1.2999026</c:v>
                </c:pt>
                <c:pt idx="5">
                  <c:v>1.5792759000000001</c:v>
                </c:pt>
                <c:pt idx="6">
                  <c:v>1.7915028</c:v>
                </c:pt>
                <c:pt idx="7">
                  <c:v>2.264392</c:v>
                </c:pt>
                <c:pt idx="8">
                  <c:v>2.5337670000000001</c:v>
                </c:pt>
                <c:pt idx="9">
                  <c:v>2.7455213999999999</c:v>
                </c:pt>
                <c:pt idx="10">
                  <c:v>3.0244952999999999</c:v>
                </c:pt>
                <c:pt idx="11">
                  <c:v>3.4375015000000002</c:v>
                </c:pt>
                <c:pt idx="12">
                  <c:v>3.5996019000000001</c:v>
                </c:pt>
                <c:pt idx="13">
                  <c:v>3.5222345000000002</c:v>
                </c:pt>
                <c:pt idx="14">
                  <c:v>4.0742357</c:v>
                </c:pt>
                <c:pt idx="15">
                  <c:v>4.6230754000000003</c:v>
                </c:pt>
                <c:pt idx="16">
                  <c:v>4.9077465</c:v>
                </c:pt>
                <c:pt idx="17">
                  <c:v>4.8760846000000004</c:v>
                </c:pt>
                <c:pt idx="18">
                  <c:v>5.7401397000000003</c:v>
                </c:pt>
                <c:pt idx="19">
                  <c:v>6.6890584999999998</c:v>
                </c:pt>
                <c:pt idx="20">
                  <c:v>6.9781151000000001</c:v>
                </c:pt>
                <c:pt idx="21">
                  <c:v>7.8290866000000001</c:v>
                </c:pt>
                <c:pt idx="22">
                  <c:v>8.1300939999999997</c:v>
                </c:pt>
                <c:pt idx="23">
                  <c:v>8.2647822000000009</c:v>
                </c:pt>
                <c:pt idx="24">
                  <c:v>8.9395816999999997</c:v>
                </c:pt>
                <c:pt idx="25">
                  <c:v>10.450187</c:v>
                </c:pt>
                <c:pt idx="26">
                  <c:v>10.331661</c:v>
                </c:pt>
                <c:pt idx="27">
                  <c:v>11.335444000000001</c:v>
                </c:pt>
                <c:pt idx="28">
                  <c:v>12.438817</c:v>
                </c:pt>
                <c:pt idx="29">
                  <c:v>11.805218999999999</c:v>
                </c:pt>
                <c:pt idx="30">
                  <c:v>12.748616</c:v>
                </c:pt>
                <c:pt idx="31">
                  <c:v>12.962991000000001</c:v>
                </c:pt>
                <c:pt idx="32">
                  <c:v>13.86838</c:v>
                </c:pt>
                <c:pt idx="33">
                  <c:v>14.290812000000001</c:v>
                </c:pt>
                <c:pt idx="34">
                  <c:v>14.109234000000001</c:v>
                </c:pt>
                <c:pt idx="35">
                  <c:v>14.444369</c:v>
                </c:pt>
                <c:pt idx="36">
                  <c:v>14.927618000000001</c:v>
                </c:pt>
                <c:pt idx="37">
                  <c:v>15.734291000000001</c:v>
                </c:pt>
                <c:pt idx="38">
                  <c:v>15.413155</c:v>
                </c:pt>
                <c:pt idx="39">
                  <c:v>14.916778000000001</c:v>
                </c:pt>
                <c:pt idx="40">
                  <c:v>14.703208</c:v>
                </c:pt>
                <c:pt idx="41">
                  <c:v>14.906229</c:v>
                </c:pt>
                <c:pt idx="42">
                  <c:v>17.620609999999999</c:v>
                </c:pt>
                <c:pt idx="43">
                  <c:v>16.317520600000002</c:v>
                </c:pt>
                <c:pt idx="44">
                  <c:v>15.770149999999999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0AC-4276-A92C-774D17A37C5F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elkem</c:v>
                </c:pt>
              </c:strCache>
            </c:strRef>
          </c:tx>
          <c:spPr>
            <a:ln w="1905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Sheet1!$B$4:$AT$4</c:f>
              <c:numCache>
                <c:formatCode>General</c:formatCode>
                <c:ptCount val="45"/>
                <c:pt idx="0">
                  <c:v>36.788376999999997</c:v>
                </c:pt>
                <c:pt idx="1">
                  <c:v>39.234544</c:v>
                </c:pt>
                <c:pt idx="2">
                  <c:v>38.708105000000003</c:v>
                </c:pt>
                <c:pt idx="3">
                  <c:v>40.896732999999998</c:v>
                </c:pt>
                <c:pt idx="4">
                  <c:v>41.771495999999999</c:v>
                </c:pt>
                <c:pt idx="5">
                  <c:v>43.066755999999998</c:v>
                </c:pt>
                <c:pt idx="6">
                  <c:v>44.284011999999997</c:v>
                </c:pt>
                <c:pt idx="7">
                  <c:v>44.223381000000003</c:v>
                </c:pt>
                <c:pt idx="8">
                  <c:v>47.164816000000002</c:v>
                </c:pt>
                <c:pt idx="9">
                  <c:v>48.056291999999999</c:v>
                </c:pt>
                <c:pt idx="10">
                  <c:v>48.701138999999998</c:v>
                </c:pt>
                <c:pt idx="11">
                  <c:v>53.281274000000003</c:v>
                </c:pt>
                <c:pt idx="12">
                  <c:v>53.443955000000003</c:v>
                </c:pt>
                <c:pt idx="13">
                  <c:v>52.215919999999997</c:v>
                </c:pt>
                <c:pt idx="14">
                  <c:v>58.804802000000002</c:v>
                </c:pt>
                <c:pt idx="15">
                  <c:v>59.237394000000002</c:v>
                </c:pt>
                <c:pt idx="16">
                  <c:v>60.674073</c:v>
                </c:pt>
                <c:pt idx="17">
                  <c:v>62.208776999999998</c:v>
                </c:pt>
                <c:pt idx="18">
                  <c:v>64.922625999999994</c:v>
                </c:pt>
                <c:pt idx="19">
                  <c:v>67.142636999999993</c:v>
                </c:pt>
                <c:pt idx="20">
                  <c:v>70.324647999999996</c:v>
                </c:pt>
                <c:pt idx="21">
                  <c:v>71.219432999999995</c:v>
                </c:pt>
                <c:pt idx="22">
                  <c:v>71.926045999999999</c:v>
                </c:pt>
                <c:pt idx="23">
                  <c:v>72.942300000000003</c:v>
                </c:pt>
                <c:pt idx="24">
                  <c:v>75.448504999999997</c:v>
                </c:pt>
                <c:pt idx="25">
                  <c:v>79.670424999999994</c:v>
                </c:pt>
                <c:pt idx="26">
                  <c:v>77.624690000000001</c:v>
                </c:pt>
                <c:pt idx="27">
                  <c:v>78.779863000000006</c:v>
                </c:pt>
                <c:pt idx="28">
                  <c:v>78.521866000000003</c:v>
                </c:pt>
                <c:pt idx="29">
                  <c:v>75.876776000000007</c:v>
                </c:pt>
                <c:pt idx="30">
                  <c:v>76.113889</c:v>
                </c:pt>
                <c:pt idx="31">
                  <c:v>78.401165000000006</c:v>
                </c:pt>
                <c:pt idx="32">
                  <c:v>78.177632000000003</c:v>
                </c:pt>
                <c:pt idx="33">
                  <c:v>78.623237000000003</c:v>
                </c:pt>
                <c:pt idx="34">
                  <c:v>77.405485999999996</c:v>
                </c:pt>
                <c:pt idx="35">
                  <c:v>75.219192000000007</c:v>
                </c:pt>
                <c:pt idx="36">
                  <c:v>76.721677999999997</c:v>
                </c:pt>
                <c:pt idx="37">
                  <c:v>79.346053999999995</c:v>
                </c:pt>
                <c:pt idx="38">
                  <c:v>75.832723000000001</c:v>
                </c:pt>
                <c:pt idx="39">
                  <c:v>73.097892999999999</c:v>
                </c:pt>
                <c:pt idx="40">
                  <c:v>70.003133000000005</c:v>
                </c:pt>
                <c:pt idx="41">
                  <c:v>68.771921000000006</c:v>
                </c:pt>
                <c:pt idx="42">
                  <c:v>69.076541000000006</c:v>
                </c:pt>
                <c:pt idx="43">
                  <c:v>65.195317299999999</c:v>
                </c:pt>
                <c:pt idx="44">
                  <c:v>65.718490000000003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0AC-4276-A92C-774D17A37C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5660927"/>
        <c:axId val="1"/>
      </c:line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/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1"/>
        <c:scaling>
          <c:orientation val="minMax"/>
          <c:max val="90"/>
        </c:scaling>
        <c:delete val="0"/>
        <c:axPos val="l"/>
        <c:majorGridlines>
          <c:spPr>
            <a:ln w="12700">
              <a:solidFill>
                <a:srgbClr val="C0C0C0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655660927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00" b="0" i="0" u="none" strike="noStrike" baseline="0">
          <a:solidFill>
            <a:schemeClr val="tx1"/>
          </a:solidFill>
          <a:latin typeface="Calibri" panose="020F0502020204030204" pitchFamily="34" charset="0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4">
                  <c:v>34.355828000000002</c:v>
                </c:pt>
                <c:pt idx="5">
                  <c:v>30.27027</c:v>
                </c:pt>
                <c:pt idx="6">
                  <c:v>31.196580999999998</c:v>
                </c:pt>
                <c:pt idx="7">
                  <c:v>29.770992</c:v>
                </c:pt>
                <c:pt idx="8">
                  <c:v>32.746479000000001</c:v>
                </c:pt>
                <c:pt idx="9">
                  <c:v>34.824280999999999</c:v>
                </c:pt>
                <c:pt idx="10">
                  <c:v>33.707864999999998</c:v>
                </c:pt>
                <c:pt idx="11">
                  <c:v>35.656835999999998</c:v>
                </c:pt>
                <c:pt idx="12">
                  <c:v>32.328766999999999</c:v>
                </c:pt>
                <c:pt idx="13">
                  <c:v>35.476190000000003</c:v>
                </c:pt>
                <c:pt idx="14">
                  <c:v>36.268343999999999</c:v>
                </c:pt>
                <c:pt idx="15">
                  <c:v>32.347140000000003</c:v>
                </c:pt>
                <c:pt idx="16">
                  <c:v>34.920634999999997</c:v>
                </c:pt>
                <c:pt idx="17">
                  <c:v>20.404722</c:v>
                </c:pt>
                <c:pt idx="18">
                  <c:v>20.869565000000001</c:v>
                </c:pt>
                <c:pt idx="19">
                  <c:v>19.749652000000001</c:v>
                </c:pt>
                <c:pt idx="20">
                  <c:v>20.347394999999999</c:v>
                </c:pt>
                <c:pt idx="21">
                  <c:v>23.803827999999999</c:v>
                </c:pt>
                <c:pt idx="22">
                  <c:v>17.432272999999999</c:v>
                </c:pt>
                <c:pt idx="23">
                  <c:v>18.599561999999999</c:v>
                </c:pt>
                <c:pt idx="24">
                  <c:v>22.326453999999998</c:v>
                </c:pt>
                <c:pt idx="25">
                  <c:v>20.872865000000001</c:v>
                </c:pt>
                <c:pt idx="26">
                  <c:v>21.089023000000001</c:v>
                </c:pt>
                <c:pt idx="27">
                  <c:v>24.666143000000002</c:v>
                </c:pt>
                <c:pt idx="28">
                  <c:v>22.937294000000001</c:v>
                </c:pt>
                <c:pt idx="29">
                  <c:v>24.012157999999999</c:v>
                </c:pt>
                <c:pt idx="30">
                  <c:v>22.041419999999999</c:v>
                </c:pt>
                <c:pt idx="31">
                  <c:v>25.979381</c:v>
                </c:pt>
                <c:pt idx="32">
                  <c:v>27.944112000000001</c:v>
                </c:pt>
                <c:pt idx="33">
                  <c:v>29.16948</c:v>
                </c:pt>
                <c:pt idx="34">
                  <c:v>27.931488999999999</c:v>
                </c:pt>
                <c:pt idx="35">
                  <c:v>27.597196</c:v>
                </c:pt>
                <c:pt idx="36">
                  <c:v>27.415458999999998</c:v>
                </c:pt>
                <c:pt idx="37">
                  <c:v>28.492308000000001</c:v>
                </c:pt>
                <c:pt idx="38">
                  <c:v>26.649746</c:v>
                </c:pt>
                <c:pt idx="39">
                  <c:v>25.176621999999998</c:v>
                </c:pt>
                <c:pt idx="40">
                  <c:v>25.505051000000002</c:v>
                </c:pt>
                <c:pt idx="41">
                  <c:v>22.606383000000001</c:v>
                </c:pt>
                <c:pt idx="42">
                  <c:v>25.028637</c:v>
                </c:pt>
                <c:pt idx="43">
                  <c:v>23.4299517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B5-46CA-A0E0-A8105FAE79FA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4">
                  <c:v>9.2024539999999995</c:v>
                </c:pt>
                <c:pt idx="5">
                  <c:v>8.6486485999999996</c:v>
                </c:pt>
                <c:pt idx="6">
                  <c:v>9.8290597999999996</c:v>
                </c:pt>
                <c:pt idx="7">
                  <c:v>14.122137</c:v>
                </c:pt>
                <c:pt idx="8">
                  <c:v>14.43662</c:v>
                </c:pt>
                <c:pt idx="9">
                  <c:v>10.543131000000001</c:v>
                </c:pt>
                <c:pt idx="10">
                  <c:v>12.078652</c:v>
                </c:pt>
                <c:pt idx="11">
                  <c:v>11.52815</c:v>
                </c:pt>
                <c:pt idx="12">
                  <c:v>12.602740000000001</c:v>
                </c:pt>
                <c:pt idx="13">
                  <c:v>14.047618999999999</c:v>
                </c:pt>
                <c:pt idx="14">
                  <c:v>15.723269999999999</c:v>
                </c:pt>
                <c:pt idx="15">
                  <c:v>13.412229</c:v>
                </c:pt>
                <c:pt idx="16">
                  <c:v>14.880952000000001</c:v>
                </c:pt>
                <c:pt idx="17">
                  <c:v>22.259696000000002</c:v>
                </c:pt>
                <c:pt idx="18">
                  <c:v>21.739129999999999</c:v>
                </c:pt>
                <c:pt idx="19">
                  <c:v>22.531293000000002</c:v>
                </c:pt>
                <c:pt idx="20">
                  <c:v>23.076923000000001</c:v>
                </c:pt>
                <c:pt idx="21">
                  <c:v>22.607655999999999</c:v>
                </c:pt>
                <c:pt idx="22">
                  <c:v>25.323910000000001</c:v>
                </c:pt>
                <c:pt idx="23">
                  <c:v>25.71116</c:v>
                </c:pt>
                <c:pt idx="24">
                  <c:v>24.202627</c:v>
                </c:pt>
                <c:pt idx="25">
                  <c:v>24.857685</c:v>
                </c:pt>
                <c:pt idx="26">
                  <c:v>22.990493000000001</c:v>
                </c:pt>
                <c:pt idx="27">
                  <c:v>23.802042</c:v>
                </c:pt>
                <c:pt idx="28">
                  <c:v>25.330033</c:v>
                </c:pt>
                <c:pt idx="29">
                  <c:v>21.884498000000001</c:v>
                </c:pt>
                <c:pt idx="30">
                  <c:v>24.630178000000001</c:v>
                </c:pt>
                <c:pt idx="31">
                  <c:v>22.817869000000002</c:v>
                </c:pt>
                <c:pt idx="32">
                  <c:v>24.550898</c:v>
                </c:pt>
                <c:pt idx="33">
                  <c:v>24.172855999999999</c:v>
                </c:pt>
                <c:pt idx="34">
                  <c:v>26.877469999999999</c:v>
                </c:pt>
                <c:pt idx="35">
                  <c:v>26.258763999999999</c:v>
                </c:pt>
                <c:pt idx="36">
                  <c:v>23.188406000000001</c:v>
                </c:pt>
                <c:pt idx="37">
                  <c:v>22.153846000000001</c:v>
                </c:pt>
                <c:pt idx="38">
                  <c:v>24.682741</c:v>
                </c:pt>
                <c:pt idx="39">
                  <c:v>22.607579000000001</c:v>
                </c:pt>
                <c:pt idx="40">
                  <c:v>22.411615999999999</c:v>
                </c:pt>
                <c:pt idx="41">
                  <c:v>23.723403999999999</c:v>
                </c:pt>
                <c:pt idx="42">
                  <c:v>22.966781000000001</c:v>
                </c:pt>
                <c:pt idx="43">
                  <c:v>20.471014499999999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B5-46CA-A0E0-A8105FAE79FA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4">
                  <c:v>9.2024539999999995</c:v>
                </c:pt>
                <c:pt idx="5">
                  <c:v>21.081081000000001</c:v>
                </c:pt>
                <c:pt idx="6">
                  <c:v>19.65812</c:v>
                </c:pt>
                <c:pt idx="7">
                  <c:v>9.9236640999999999</c:v>
                </c:pt>
                <c:pt idx="8">
                  <c:v>14.788732</c:v>
                </c:pt>
                <c:pt idx="9">
                  <c:v>12.460063999999999</c:v>
                </c:pt>
                <c:pt idx="10">
                  <c:v>9.2696629000000001</c:v>
                </c:pt>
                <c:pt idx="11">
                  <c:v>12.868633000000001</c:v>
                </c:pt>
                <c:pt idx="12">
                  <c:v>12.876711999999999</c:v>
                </c:pt>
                <c:pt idx="13">
                  <c:v>12.142856999999999</c:v>
                </c:pt>
                <c:pt idx="14">
                  <c:v>10.48218</c:v>
                </c:pt>
                <c:pt idx="15">
                  <c:v>12.228797</c:v>
                </c:pt>
                <c:pt idx="16">
                  <c:v>12.103175</c:v>
                </c:pt>
                <c:pt idx="17">
                  <c:v>13.659359</c:v>
                </c:pt>
                <c:pt idx="18">
                  <c:v>14.057971</c:v>
                </c:pt>
                <c:pt idx="19">
                  <c:v>15.020861999999999</c:v>
                </c:pt>
                <c:pt idx="20">
                  <c:v>14.516128999999999</c:v>
                </c:pt>
                <c:pt idx="21">
                  <c:v>12.320574000000001</c:v>
                </c:pt>
                <c:pt idx="22">
                  <c:v>17.196701999999998</c:v>
                </c:pt>
                <c:pt idx="23">
                  <c:v>15.317287</c:v>
                </c:pt>
                <c:pt idx="24">
                  <c:v>16.135083999999999</c:v>
                </c:pt>
                <c:pt idx="25">
                  <c:v>14.611006</c:v>
                </c:pt>
                <c:pt idx="26">
                  <c:v>18.582540999999999</c:v>
                </c:pt>
                <c:pt idx="27">
                  <c:v>17.596229000000001</c:v>
                </c:pt>
                <c:pt idx="28">
                  <c:v>17.409241000000002</c:v>
                </c:pt>
                <c:pt idx="29">
                  <c:v>19.528874999999999</c:v>
                </c:pt>
                <c:pt idx="30">
                  <c:v>19.748521</c:v>
                </c:pt>
                <c:pt idx="31">
                  <c:v>22.061855999999999</c:v>
                </c:pt>
                <c:pt idx="32">
                  <c:v>19.893546000000001</c:v>
                </c:pt>
                <c:pt idx="33">
                  <c:v>21.674544000000001</c:v>
                </c:pt>
                <c:pt idx="34">
                  <c:v>23.715415</c:v>
                </c:pt>
                <c:pt idx="35">
                  <c:v>23.518163999999999</c:v>
                </c:pt>
                <c:pt idx="36">
                  <c:v>22.886472999999999</c:v>
                </c:pt>
                <c:pt idx="37">
                  <c:v>21.907692000000001</c:v>
                </c:pt>
                <c:pt idx="38">
                  <c:v>21.002538000000001</c:v>
                </c:pt>
                <c:pt idx="39">
                  <c:v>22.607579000000001</c:v>
                </c:pt>
                <c:pt idx="40">
                  <c:v>23.358585999999999</c:v>
                </c:pt>
                <c:pt idx="41">
                  <c:v>21.595745000000001</c:v>
                </c:pt>
                <c:pt idx="42">
                  <c:v>21.821306</c:v>
                </c:pt>
                <c:pt idx="43">
                  <c:v>23.128019299999998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B5-46CA-A0E0-A8105FAE79FA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4">
                  <c:v>22.699387000000002</c:v>
                </c:pt>
                <c:pt idx="5">
                  <c:v>17.297297</c:v>
                </c:pt>
                <c:pt idx="6">
                  <c:v>22.222221999999999</c:v>
                </c:pt>
                <c:pt idx="7">
                  <c:v>22.519083999999999</c:v>
                </c:pt>
                <c:pt idx="8">
                  <c:v>21.830985999999999</c:v>
                </c:pt>
                <c:pt idx="9">
                  <c:v>21.086262000000001</c:v>
                </c:pt>
                <c:pt idx="10">
                  <c:v>24.157302999999999</c:v>
                </c:pt>
                <c:pt idx="11">
                  <c:v>20.643432000000001</c:v>
                </c:pt>
                <c:pt idx="12">
                  <c:v>23.835616000000002</c:v>
                </c:pt>
                <c:pt idx="13">
                  <c:v>20.714286000000001</c:v>
                </c:pt>
                <c:pt idx="14">
                  <c:v>22.222221999999999</c:v>
                </c:pt>
                <c:pt idx="15">
                  <c:v>23.668638999999999</c:v>
                </c:pt>
                <c:pt idx="16">
                  <c:v>22.222221999999999</c:v>
                </c:pt>
                <c:pt idx="17">
                  <c:v>23.271501000000001</c:v>
                </c:pt>
                <c:pt idx="18">
                  <c:v>23.188406000000001</c:v>
                </c:pt>
                <c:pt idx="19">
                  <c:v>21.279554999999998</c:v>
                </c:pt>
                <c:pt idx="20">
                  <c:v>21.464020000000001</c:v>
                </c:pt>
                <c:pt idx="21">
                  <c:v>21.172249000000001</c:v>
                </c:pt>
                <c:pt idx="22">
                  <c:v>19.434629000000001</c:v>
                </c:pt>
                <c:pt idx="23">
                  <c:v>21.991247000000001</c:v>
                </c:pt>
                <c:pt idx="24">
                  <c:v>18.105066000000001</c:v>
                </c:pt>
                <c:pt idx="25">
                  <c:v>21.347249000000001</c:v>
                </c:pt>
                <c:pt idx="26">
                  <c:v>18.928263000000001</c:v>
                </c:pt>
                <c:pt idx="27">
                  <c:v>19.245875999999999</c:v>
                </c:pt>
                <c:pt idx="28">
                  <c:v>21.534652999999999</c:v>
                </c:pt>
                <c:pt idx="29">
                  <c:v>21.960486</c:v>
                </c:pt>
                <c:pt idx="30">
                  <c:v>23.150887999999998</c:v>
                </c:pt>
                <c:pt idx="31">
                  <c:v>23.436426000000001</c:v>
                </c:pt>
                <c:pt idx="32">
                  <c:v>21.623419999999999</c:v>
                </c:pt>
                <c:pt idx="33">
                  <c:v>18.906144000000001</c:v>
                </c:pt>
                <c:pt idx="34">
                  <c:v>14.492754</c:v>
                </c:pt>
                <c:pt idx="35">
                  <c:v>15.615041</c:v>
                </c:pt>
                <c:pt idx="36">
                  <c:v>17.089372000000001</c:v>
                </c:pt>
                <c:pt idx="37">
                  <c:v>18.769231000000001</c:v>
                </c:pt>
                <c:pt idx="38">
                  <c:v>17.829948999999999</c:v>
                </c:pt>
                <c:pt idx="39">
                  <c:v>17.790623</c:v>
                </c:pt>
                <c:pt idx="40">
                  <c:v>15.467172</c:v>
                </c:pt>
                <c:pt idx="41">
                  <c:v>22.021277000000001</c:v>
                </c:pt>
                <c:pt idx="42">
                  <c:v>21.076747000000001</c:v>
                </c:pt>
                <c:pt idx="43">
                  <c:v>21.074879200000002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B5-46CA-A0E0-A8105FAE79FA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4">
                  <c:v>20.858896000000001</c:v>
                </c:pt>
                <c:pt idx="5">
                  <c:v>18.918918999999999</c:v>
                </c:pt>
                <c:pt idx="6">
                  <c:v>13.675214</c:v>
                </c:pt>
                <c:pt idx="7">
                  <c:v>22.137405000000001</c:v>
                </c:pt>
                <c:pt idx="8">
                  <c:v>13.380281999999999</c:v>
                </c:pt>
                <c:pt idx="9">
                  <c:v>16.932907</c:v>
                </c:pt>
                <c:pt idx="10">
                  <c:v>19.101123999999999</c:v>
                </c:pt>
                <c:pt idx="11">
                  <c:v>17.694369999999999</c:v>
                </c:pt>
                <c:pt idx="12">
                  <c:v>15.616438</c:v>
                </c:pt>
                <c:pt idx="13">
                  <c:v>14.285714</c:v>
                </c:pt>
                <c:pt idx="14">
                  <c:v>12.788259999999999</c:v>
                </c:pt>
                <c:pt idx="15">
                  <c:v>14.792899</c:v>
                </c:pt>
                <c:pt idx="16">
                  <c:v>13.690476</c:v>
                </c:pt>
                <c:pt idx="17">
                  <c:v>15.177066</c:v>
                </c:pt>
                <c:pt idx="18">
                  <c:v>13.768115999999999</c:v>
                </c:pt>
                <c:pt idx="19">
                  <c:v>15.577190999999999</c:v>
                </c:pt>
                <c:pt idx="20">
                  <c:v>13.895782000000001</c:v>
                </c:pt>
                <c:pt idx="21">
                  <c:v>15.191388</c:v>
                </c:pt>
                <c:pt idx="22">
                  <c:v>15.547703</c:v>
                </c:pt>
                <c:pt idx="23">
                  <c:v>12.472648</c:v>
                </c:pt>
                <c:pt idx="24">
                  <c:v>12.945591</c:v>
                </c:pt>
                <c:pt idx="25">
                  <c:v>12.049336</c:v>
                </c:pt>
                <c:pt idx="26">
                  <c:v>13.137423999999999</c:v>
                </c:pt>
                <c:pt idx="27">
                  <c:v>12.411626</c:v>
                </c:pt>
                <c:pt idx="28">
                  <c:v>10.561056000000001</c:v>
                </c:pt>
                <c:pt idx="29">
                  <c:v>9.8024316000000002</c:v>
                </c:pt>
                <c:pt idx="30">
                  <c:v>8.2840237000000005</c:v>
                </c:pt>
                <c:pt idx="31">
                  <c:v>4.5360825</c:v>
                </c:pt>
                <c:pt idx="32">
                  <c:v>3.7258816000000001</c:v>
                </c:pt>
                <c:pt idx="33">
                  <c:v>5.1316677999999998</c:v>
                </c:pt>
                <c:pt idx="34">
                  <c:v>5.7312253000000002</c:v>
                </c:pt>
                <c:pt idx="35">
                  <c:v>5.4811981999999997</c:v>
                </c:pt>
                <c:pt idx="36">
                  <c:v>7.0652173999999999</c:v>
                </c:pt>
                <c:pt idx="37">
                  <c:v>6.0307691999999999</c:v>
                </c:pt>
                <c:pt idx="38">
                  <c:v>5.7741116999999997</c:v>
                </c:pt>
                <c:pt idx="39">
                  <c:v>7.1290943999999996</c:v>
                </c:pt>
                <c:pt idx="40">
                  <c:v>9.0277778000000009</c:v>
                </c:pt>
                <c:pt idx="41">
                  <c:v>2.1276595999999999</c:v>
                </c:pt>
                <c:pt idx="42">
                  <c:v>2.6918671000000001</c:v>
                </c:pt>
                <c:pt idx="43">
                  <c:v>3.2608695700000001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B5-46CA-A0E0-A8105FAE79FA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4">
                  <c:v>3.6809816</c:v>
                </c:pt>
                <c:pt idx="5">
                  <c:v>3.7837838000000001</c:v>
                </c:pt>
                <c:pt idx="6">
                  <c:v>3.4188033999999998</c:v>
                </c:pt>
                <c:pt idx="7">
                  <c:v>1.5267176</c:v>
                </c:pt>
                <c:pt idx="8">
                  <c:v>2.8169013999999999</c:v>
                </c:pt>
                <c:pt idx="9">
                  <c:v>4.1533546000000001</c:v>
                </c:pt>
                <c:pt idx="10">
                  <c:v>1.6853933000000001</c:v>
                </c:pt>
                <c:pt idx="11">
                  <c:v>1.6085791</c:v>
                </c:pt>
                <c:pt idx="12">
                  <c:v>2.7397260000000001</c:v>
                </c:pt>
                <c:pt idx="13">
                  <c:v>3.3333333000000001</c:v>
                </c:pt>
                <c:pt idx="14">
                  <c:v>2.5157232999999999</c:v>
                </c:pt>
                <c:pt idx="15">
                  <c:v>3.5502959000000001</c:v>
                </c:pt>
                <c:pt idx="16">
                  <c:v>2.1825397</c:v>
                </c:pt>
                <c:pt idx="17">
                  <c:v>5.2276559999999996</c:v>
                </c:pt>
                <c:pt idx="18">
                  <c:v>6.3768115999999999</c:v>
                </c:pt>
                <c:pt idx="19">
                  <c:v>5.8414465</c:v>
                </c:pt>
                <c:pt idx="20">
                  <c:v>6.6997518999999999</c:v>
                </c:pt>
                <c:pt idx="21">
                  <c:v>4.9043061999999997</c:v>
                </c:pt>
                <c:pt idx="22">
                  <c:v>5.0647821000000004</c:v>
                </c:pt>
                <c:pt idx="23">
                  <c:v>5.9080963000000004</c:v>
                </c:pt>
                <c:pt idx="24">
                  <c:v>6.2851781999999998</c:v>
                </c:pt>
                <c:pt idx="25">
                  <c:v>6.2618596000000002</c:v>
                </c:pt>
                <c:pt idx="26">
                  <c:v>5.2722557999999999</c:v>
                </c:pt>
                <c:pt idx="27">
                  <c:v>2.2780833</c:v>
                </c:pt>
                <c:pt idx="28">
                  <c:v>2.2277228</c:v>
                </c:pt>
                <c:pt idx="29">
                  <c:v>2.8115502000000001</c:v>
                </c:pt>
                <c:pt idx="30">
                  <c:v>2.1449704000000001</c:v>
                </c:pt>
                <c:pt idx="31">
                  <c:v>1.1683848999999999</c:v>
                </c:pt>
                <c:pt idx="32">
                  <c:v>2.2621424000000001</c:v>
                </c:pt>
                <c:pt idx="33">
                  <c:v>0.94530720000000001</c:v>
                </c:pt>
                <c:pt idx="34">
                  <c:v>1.2516468999999999</c:v>
                </c:pt>
                <c:pt idx="35">
                  <c:v>1.5296367</c:v>
                </c:pt>
                <c:pt idx="36">
                  <c:v>2.3550724999999999</c:v>
                </c:pt>
                <c:pt idx="37">
                  <c:v>2.6461538</c:v>
                </c:pt>
                <c:pt idx="38">
                  <c:v>4.0609137000000004</c:v>
                </c:pt>
                <c:pt idx="39">
                  <c:v>4.6885035000000004</c:v>
                </c:pt>
                <c:pt idx="40">
                  <c:v>4.2297979999999997</c:v>
                </c:pt>
                <c:pt idx="41">
                  <c:v>7.9255319000000002</c:v>
                </c:pt>
                <c:pt idx="42">
                  <c:v>6.4146621000000001</c:v>
                </c:pt>
                <c:pt idx="43">
                  <c:v>8.6352656999999997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AB5-46CA-A0E0-A8105FAE79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Sheet1!$C$2:$AT$2</c:f>
              <c:numCache>
                <c:formatCode>General</c:formatCode>
                <c:ptCount val="44"/>
                <c:pt idx="0">
                  <c:v>15.822319999999999</c:v>
                </c:pt>
                <c:pt idx="1">
                  <c:v>13.726937</c:v>
                </c:pt>
                <c:pt idx="2">
                  <c:v>13.384112999999999</c:v>
                </c:pt>
                <c:pt idx="3">
                  <c:v>14.270724</c:v>
                </c:pt>
                <c:pt idx="4">
                  <c:v>14.081633</c:v>
                </c:pt>
                <c:pt idx="5">
                  <c:v>13.150589999999999</c:v>
                </c:pt>
                <c:pt idx="6">
                  <c:v>12.348112</c:v>
                </c:pt>
                <c:pt idx="7">
                  <c:v>12.091613000000001</c:v>
                </c:pt>
                <c:pt idx="8">
                  <c:v>14.332248</c:v>
                </c:pt>
                <c:pt idx="9">
                  <c:v>13.903743</c:v>
                </c:pt>
                <c:pt idx="10">
                  <c:v>13.266583000000001</c:v>
                </c:pt>
                <c:pt idx="11">
                  <c:v>13.628104</c:v>
                </c:pt>
                <c:pt idx="12">
                  <c:v>13.812155000000001</c:v>
                </c:pt>
                <c:pt idx="13">
                  <c:v>14.954052000000001</c:v>
                </c:pt>
                <c:pt idx="14">
                  <c:v>15.042373</c:v>
                </c:pt>
                <c:pt idx="15">
                  <c:v>15.830116</c:v>
                </c:pt>
                <c:pt idx="16">
                  <c:v>18.973998999999999</c:v>
                </c:pt>
                <c:pt idx="17">
                  <c:v>19.104908999999999</c:v>
                </c:pt>
                <c:pt idx="18">
                  <c:v>19.245463000000001</c:v>
                </c:pt>
                <c:pt idx="19">
                  <c:v>21.368345000000001</c:v>
                </c:pt>
                <c:pt idx="20">
                  <c:v>21.879349999999999</c:v>
                </c:pt>
                <c:pt idx="21">
                  <c:v>24.17154</c:v>
                </c:pt>
                <c:pt idx="22">
                  <c:v>26.774982999999999</c:v>
                </c:pt>
                <c:pt idx="23">
                  <c:v>29.157713999999999</c:v>
                </c:pt>
                <c:pt idx="24">
                  <c:v>29.933347000000001</c:v>
                </c:pt>
                <c:pt idx="25">
                  <c:v>34.380881000000002</c:v>
                </c:pt>
                <c:pt idx="26">
                  <c:v>35.269790999999998</c:v>
                </c:pt>
                <c:pt idx="27">
                  <c:v>35.003962000000001</c:v>
                </c:pt>
                <c:pt idx="28">
                  <c:v>36.610878999999997</c:v>
                </c:pt>
                <c:pt idx="29">
                  <c:v>39.265681000000001</c:v>
                </c:pt>
                <c:pt idx="30">
                  <c:v>39.553823999999999</c:v>
                </c:pt>
                <c:pt idx="31">
                  <c:v>38.141762</c:v>
                </c:pt>
                <c:pt idx="32">
                  <c:v>40.556240000000003</c:v>
                </c:pt>
                <c:pt idx="33">
                  <c:v>42.694464000000004</c:v>
                </c:pt>
                <c:pt idx="34">
                  <c:v>43.671861999999997</c:v>
                </c:pt>
                <c:pt idx="35">
                  <c:v>46.244669999999999</c:v>
                </c:pt>
                <c:pt idx="36">
                  <c:v>46.604371999999998</c:v>
                </c:pt>
                <c:pt idx="37">
                  <c:v>45.425815</c:v>
                </c:pt>
                <c:pt idx="38">
                  <c:v>46.440396999999997</c:v>
                </c:pt>
                <c:pt idx="39">
                  <c:v>46.945231</c:v>
                </c:pt>
                <c:pt idx="40">
                  <c:v>46.796610000000001</c:v>
                </c:pt>
                <c:pt idx="41">
                  <c:v>48.524974999999998</c:v>
                </c:pt>
                <c:pt idx="42">
                  <c:v>46.610615000000003</c:v>
                </c:pt>
                <c:pt idx="43">
                  <c:v>46.239273099999998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D3-40C9-A0CA-108492B1E040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Sheet1!$C$3:$AT$3</c:f>
              <c:numCache>
                <c:formatCode>General</c:formatCode>
                <c:ptCount val="44"/>
                <c:pt idx="0">
                  <c:v>34.508076000000003</c:v>
                </c:pt>
                <c:pt idx="1">
                  <c:v>36.863469000000002</c:v>
                </c:pt>
                <c:pt idx="2">
                  <c:v>36.561480000000003</c:v>
                </c:pt>
                <c:pt idx="3">
                  <c:v>37.460650999999999</c:v>
                </c:pt>
                <c:pt idx="4">
                  <c:v>41.088434999999997</c:v>
                </c:pt>
                <c:pt idx="5">
                  <c:v>42.990977999999998</c:v>
                </c:pt>
                <c:pt idx="6">
                  <c:v>41.379309999999997</c:v>
                </c:pt>
                <c:pt idx="7">
                  <c:v>42.910071000000002</c:v>
                </c:pt>
                <c:pt idx="8">
                  <c:v>42.28013</c:v>
                </c:pt>
                <c:pt idx="9">
                  <c:v>42.156863000000001</c:v>
                </c:pt>
                <c:pt idx="10">
                  <c:v>43.460576000000003</c:v>
                </c:pt>
                <c:pt idx="11">
                  <c:v>42.731678000000002</c:v>
                </c:pt>
                <c:pt idx="12">
                  <c:v>41.375076999999997</c:v>
                </c:pt>
                <c:pt idx="13">
                  <c:v>41.186298999999998</c:v>
                </c:pt>
                <c:pt idx="14">
                  <c:v>41.604872999999998</c:v>
                </c:pt>
                <c:pt idx="15">
                  <c:v>41.544401999999998</c:v>
                </c:pt>
                <c:pt idx="16">
                  <c:v>43.054580000000001</c:v>
                </c:pt>
                <c:pt idx="17">
                  <c:v>42.853704999999998</c:v>
                </c:pt>
                <c:pt idx="18">
                  <c:v>42.406877000000001</c:v>
                </c:pt>
                <c:pt idx="19">
                  <c:v>41.122621000000002</c:v>
                </c:pt>
                <c:pt idx="20">
                  <c:v>42.459397000000003</c:v>
                </c:pt>
                <c:pt idx="21">
                  <c:v>41.823695000000001</c:v>
                </c:pt>
                <c:pt idx="22">
                  <c:v>39.906520999999998</c:v>
                </c:pt>
                <c:pt idx="23">
                  <c:v>40.094541999999997</c:v>
                </c:pt>
                <c:pt idx="24">
                  <c:v>39.042617999999997</c:v>
                </c:pt>
                <c:pt idx="25">
                  <c:v>38.840797999999999</c:v>
                </c:pt>
                <c:pt idx="26">
                  <c:v>35.801496999999998</c:v>
                </c:pt>
                <c:pt idx="27">
                  <c:v>34.904913000000001</c:v>
                </c:pt>
                <c:pt idx="28">
                  <c:v>34.594903000000002</c:v>
                </c:pt>
                <c:pt idx="29">
                  <c:v>34.472208000000002</c:v>
                </c:pt>
                <c:pt idx="30">
                  <c:v>34.596316999999999</c:v>
                </c:pt>
                <c:pt idx="31">
                  <c:v>35.919539999999998</c:v>
                </c:pt>
                <c:pt idx="32">
                  <c:v>34.993839000000001</c:v>
                </c:pt>
                <c:pt idx="33">
                  <c:v>34.232655999999999</c:v>
                </c:pt>
                <c:pt idx="34">
                  <c:v>33.413255999999997</c:v>
                </c:pt>
                <c:pt idx="35">
                  <c:v>32.469662</c:v>
                </c:pt>
                <c:pt idx="36">
                  <c:v>32.137493999999997</c:v>
                </c:pt>
                <c:pt idx="37">
                  <c:v>31.786427</c:v>
                </c:pt>
                <c:pt idx="38">
                  <c:v>31.307946999999999</c:v>
                </c:pt>
                <c:pt idx="39">
                  <c:v>30.098219</c:v>
                </c:pt>
                <c:pt idx="40">
                  <c:v>30.474575999999999</c:v>
                </c:pt>
                <c:pt idx="41">
                  <c:v>31.394569000000001</c:v>
                </c:pt>
                <c:pt idx="42">
                  <c:v>33.561044000000003</c:v>
                </c:pt>
                <c:pt idx="43">
                  <c:v>31.1627124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D3-40C9-A0CA-108492B1E040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Sheet1!$C$4:$AT$4</c:f>
              <c:numCache>
                <c:formatCode>General</c:formatCode>
                <c:ptCount val="44"/>
                <c:pt idx="0">
                  <c:v>28.0837</c:v>
                </c:pt>
                <c:pt idx="1">
                  <c:v>29.261993</c:v>
                </c:pt>
                <c:pt idx="2">
                  <c:v>30.141458</c:v>
                </c:pt>
                <c:pt idx="3">
                  <c:v>27.597062000000001</c:v>
                </c:pt>
                <c:pt idx="4">
                  <c:v>30.340136000000001</c:v>
                </c:pt>
                <c:pt idx="5">
                  <c:v>29.597501999999999</c:v>
                </c:pt>
                <c:pt idx="6">
                  <c:v>32.216749</c:v>
                </c:pt>
                <c:pt idx="7">
                  <c:v>29.942741999999999</c:v>
                </c:pt>
                <c:pt idx="8">
                  <c:v>29.315961000000001</c:v>
                </c:pt>
                <c:pt idx="9">
                  <c:v>28.669042999999999</c:v>
                </c:pt>
                <c:pt idx="10">
                  <c:v>27.847308999999999</c:v>
                </c:pt>
                <c:pt idx="11">
                  <c:v>26.226528999999999</c:v>
                </c:pt>
                <c:pt idx="12">
                  <c:v>26.212399999999999</c:v>
                </c:pt>
                <c:pt idx="13">
                  <c:v>23.586745000000001</c:v>
                </c:pt>
                <c:pt idx="14">
                  <c:v>23.649363999999998</c:v>
                </c:pt>
                <c:pt idx="15">
                  <c:v>22.934363000000001</c:v>
                </c:pt>
                <c:pt idx="16">
                  <c:v>20.098383999999999</c:v>
                </c:pt>
                <c:pt idx="17">
                  <c:v>16.626563999999998</c:v>
                </c:pt>
                <c:pt idx="18">
                  <c:v>15.639924000000001</c:v>
                </c:pt>
                <c:pt idx="19">
                  <c:v>14.333895</c:v>
                </c:pt>
                <c:pt idx="20">
                  <c:v>12.761021</c:v>
                </c:pt>
                <c:pt idx="21">
                  <c:v>12.973793000000001</c:v>
                </c:pt>
                <c:pt idx="22">
                  <c:v>13.309593</c:v>
                </c:pt>
                <c:pt idx="23">
                  <c:v>11.581435000000001</c:v>
                </c:pt>
                <c:pt idx="24">
                  <c:v>10.987679</c:v>
                </c:pt>
                <c:pt idx="25">
                  <c:v>10.048927000000001</c:v>
                </c:pt>
                <c:pt idx="26">
                  <c:v>11.146121000000001</c:v>
                </c:pt>
                <c:pt idx="27">
                  <c:v>12.955626000000001</c:v>
                </c:pt>
                <c:pt idx="28">
                  <c:v>14.321035</c:v>
                </c:pt>
                <c:pt idx="29">
                  <c:v>14.108447999999999</c:v>
                </c:pt>
                <c:pt idx="30">
                  <c:v>14.164306</c:v>
                </c:pt>
                <c:pt idx="31">
                  <c:v>14.252874</c:v>
                </c:pt>
                <c:pt idx="32">
                  <c:v>14.592501</c:v>
                </c:pt>
                <c:pt idx="33">
                  <c:v>13.156973000000001</c:v>
                </c:pt>
                <c:pt idx="34">
                  <c:v>12.878918000000001</c:v>
                </c:pt>
                <c:pt idx="35">
                  <c:v>11.429976999999999</c:v>
                </c:pt>
                <c:pt idx="36">
                  <c:v>11.513432</c:v>
                </c:pt>
                <c:pt idx="37">
                  <c:v>11.111110999999999</c:v>
                </c:pt>
                <c:pt idx="38">
                  <c:v>10.31457</c:v>
                </c:pt>
                <c:pt idx="39">
                  <c:v>10.670883999999999</c:v>
                </c:pt>
                <c:pt idx="40">
                  <c:v>9.3050847000000001</c:v>
                </c:pt>
                <c:pt idx="41">
                  <c:v>9.3362386999999991</c:v>
                </c:pt>
                <c:pt idx="42">
                  <c:v>9.5813628000000008</c:v>
                </c:pt>
                <c:pt idx="43">
                  <c:v>9.9612990099999994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D3-40C9-A0CA-108492B1E040}"/>
            </c:ext>
          </c:extLst>
        </c:ser>
        <c:ser>
          <c:idx val="0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Sheet1!$C$5:$AT$5</c:f>
              <c:numCache>
                <c:formatCode>General</c:formatCode>
                <c:ptCount val="44"/>
                <c:pt idx="0">
                  <c:v>8.3333332999999996</c:v>
                </c:pt>
                <c:pt idx="1">
                  <c:v>8.6346863000000003</c:v>
                </c:pt>
                <c:pt idx="2">
                  <c:v>9.3942691000000007</c:v>
                </c:pt>
                <c:pt idx="3">
                  <c:v>9.0241343000000001</c:v>
                </c:pt>
                <c:pt idx="4">
                  <c:v>9.5918367</c:v>
                </c:pt>
                <c:pt idx="5">
                  <c:v>10.756418999999999</c:v>
                </c:pt>
                <c:pt idx="6">
                  <c:v>10.476190000000001</c:v>
                </c:pt>
                <c:pt idx="7">
                  <c:v>10.845402</c:v>
                </c:pt>
                <c:pt idx="8">
                  <c:v>10.358306000000001</c:v>
                </c:pt>
                <c:pt idx="9">
                  <c:v>9.5365418999999996</c:v>
                </c:pt>
                <c:pt idx="10">
                  <c:v>10.20025</c:v>
                </c:pt>
                <c:pt idx="11">
                  <c:v>10.569352</c:v>
                </c:pt>
                <c:pt idx="12">
                  <c:v>10.067526000000001</c:v>
                </c:pt>
                <c:pt idx="13">
                  <c:v>11.862990999999999</c:v>
                </c:pt>
                <c:pt idx="14">
                  <c:v>10.381356</c:v>
                </c:pt>
                <c:pt idx="15">
                  <c:v>11.093951000000001</c:v>
                </c:pt>
                <c:pt idx="16">
                  <c:v>9.3464512000000006</c:v>
                </c:pt>
                <c:pt idx="17">
                  <c:v>10.707411</c:v>
                </c:pt>
                <c:pt idx="18">
                  <c:v>9.6227315999999998</c:v>
                </c:pt>
                <c:pt idx="19">
                  <c:v>9.3230547000000001</c:v>
                </c:pt>
                <c:pt idx="20">
                  <c:v>9.1183294999999998</c:v>
                </c:pt>
                <c:pt idx="21">
                  <c:v>8.1438162999999992</c:v>
                </c:pt>
                <c:pt idx="22">
                  <c:v>8.7914534</c:v>
                </c:pt>
                <c:pt idx="23">
                  <c:v>8.1650193000000009</c:v>
                </c:pt>
                <c:pt idx="24">
                  <c:v>8.9072914999999995</c:v>
                </c:pt>
                <c:pt idx="25">
                  <c:v>8.1671057999999999</c:v>
                </c:pt>
                <c:pt idx="26">
                  <c:v>9.2556124000000004</c:v>
                </c:pt>
                <c:pt idx="27">
                  <c:v>7.5673534</c:v>
                </c:pt>
                <c:pt idx="28">
                  <c:v>8.9197413000000001</c:v>
                </c:pt>
                <c:pt idx="29">
                  <c:v>7.8701343000000001</c:v>
                </c:pt>
                <c:pt idx="30">
                  <c:v>7.8434844000000004</c:v>
                </c:pt>
                <c:pt idx="31">
                  <c:v>8.1417625000000005</c:v>
                </c:pt>
                <c:pt idx="32">
                  <c:v>7.4458722000000002</c:v>
                </c:pt>
                <c:pt idx="33">
                  <c:v>7.9887876999999996</c:v>
                </c:pt>
                <c:pt idx="34">
                  <c:v>7.6554203999999997</c:v>
                </c:pt>
                <c:pt idx="35">
                  <c:v>6.9203016999999996</c:v>
                </c:pt>
                <c:pt idx="36">
                  <c:v>6.7912565000000003</c:v>
                </c:pt>
                <c:pt idx="37">
                  <c:v>6.9028609000000003</c:v>
                </c:pt>
                <c:pt idx="38">
                  <c:v>6.589404</c:v>
                </c:pt>
                <c:pt idx="39">
                  <c:v>6.3259531000000004</c:v>
                </c:pt>
                <c:pt idx="40">
                  <c:v>5.9830508</c:v>
                </c:pt>
                <c:pt idx="41">
                  <c:v>6.9225611999999996</c:v>
                </c:pt>
                <c:pt idx="42">
                  <c:v>7.0940620000000001</c:v>
                </c:pt>
                <c:pt idx="43">
                  <c:v>6.3772505500000003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D3-40C9-A0CA-108492B1E040}"/>
            </c:ext>
          </c:extLst>
        </c:ser>
        <c:ser>
          <c:idx val="2"/>
          <c:order val="4"/>
          <c:tx>
            <c:strRef>
              <c:f>Sheet1!$A$6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Sheet1!$C$6:$AT$6</c:f>
              <c:numCache>
                <c:formatCode>General</c:formatCode>
                <c:ptCount val="44"/>
                <c:pt idx="0">
                  <c:v>2.7900147</c:v>
                </c:pt>
                <c:pt idx="1">
                  <c:v>2.2140221000000002</c:v>
                </c:pt>
                <c:pt idx="2">
                  <c:v>2.4301777000000002</c:v>
                </c:pt>
                <c:pt idx="3">
                  <c:v>2.4833858000000002</c:v>
                </c:pt>
                <c:pt idx="4">
                  <c:v>2.0408162999999999</c:v>
                </c:pt>
                <c:pt idx="5">
                  <c:v>2.2553782</c:v>
                </c:pt>
                <c:pt idx="6">
                  <c:v>2.0032841000000001</c:v>
                </c:pt>
                <c:pt idx="7">
                  <c:v>2.2903334000000002</c:v>
                </c:pt>
                <c:pt idx="8">
                  <c:v>1.9543974</c:v>
                </c:pt>
                <c:pt idx="9">
                  <c:v>3.8621509000000001</c:v>
                </c:pt>
                <c:pt idx="10">
                  <c:v>3.3166457999999999</c:v>
                </c:pt>
                <c:pt idx="11">
                  <c:v>4.1490005999999999</c:v>
                </c:pt>
                <c:pt idx="12">
                  <c:v>5.4020872000000004</c:v>
                </c:pt>
                <c:pt idx="13">
                  <c:v>4.9011417000000002</c:v>
                </c:pt>
                <c:pt idx="14">
                  <c:v>5.2966101999999999</c:v>
                </c:pt>
                <c:pt idx="15">
                  <c:v>4.5045045000000004</c:v>
                </c:pt>
                <c:pt idx="16">
                  <c:v>4.6615131999999999</c:v>
                </c:pt>
                <c:pt idx="17">
                  <c:v>5.2454283000000004</c:v>
                </c:pt>
                <c:pt idx="18">
                  <c:v>6.1604584999999998</c:v>
                </c:pt>
                <c:pt idx="19">
                  <c:v>5.9262828000000001</c:v>
                </c:pt>
                <c:pt idx="20">
                  <c:v>5.9396751999999999</c:v>
                </c:pt>
                <c:pt idx="21">
                  <c:v>5.7179986999999999</c:v>
                </c:pt>
                <c:pt idx="22">
                  <c:v>5.2303582999999998</c:v>
                </c:pt>
                <c:pt idx="23">
                  <c:v>5.3287494999999998</c:v>
                </c:pt>
                <c:pt idx="24">
                  <c:v>5.5342355000000003</c:v>
                </c:pt>
                <c:pt idx="25">
                  <c:v>3.9706435999999998</c:v>
                </c:pt>
                <c:pt idx="26">
                  <c:v>4.0764079999999998</c:v>
                </c:pt>
                <c:pt idx="27">
                  <c:v>5.5467512000000001</c:v>
                </c:pt>
                <c:pt idx="28">
                  <c:v>4.1460631000000001</c:v>
                </c:pt>
                <c:pt idx="29">
                  <c:v>2.9406764999999999</c:v>
                </c:pt>
                <c:pt idx="30">
                  <c:v>2.6203965999999999</c:v>
                </c:pt>
                <c:pt idx="31">
                  <c:v>2.7777778</c:v>
                </c:pt>
                <c:pt idx="32">
                  <c:v>1.4082028</c:v>
                </c:pt>
                <c:pt idx="33">
                  <c:v>1.2263489999999999</c:v>
                </c:pt>
                <c:pt idx="34">
                  <c:v>1.0104470000000001</c:v>
                </c:pt>
                <c:pt idx="35">
                  <c:v>1.4430961</c:v>
                </c:pt>
                <c:pt idx="36">
                  <c:v>1.2180877999999999</c:v>
                </c:pt>
                <c:pt idx="37">
                  <c:v>1.3972055999999999</c:v>
                </c:pt>
                <c:pt idx="38">
                  <c:v>1.8543046000000001</c:v>
                </c:pt>
                <c:pt idx="39">
                  <c:v>2.6136173999999999</c:v>
                </c:pt>
                <c:pt idx="40">
                  <c:v>3.7796609999999999</c:v>
                </c:pt>
                <c:pt idx="41">
                  <c:v>0.67046600000000001</c:v>
                </c:pt>
                <c:pt idx="42">
                  <c:v>0.64809950000000005</c:v>
                </c:pt>
                <c:pt idx="43">
                  <c:v>0.87497897000000002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D3-40C9-A0CA-108492B1E040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Sheet1!$C$1:$AT$1</c:f>
              <c:numCache>
                <c:formatCode>General</c:formatCode>
                <c:ptCount val="44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</c:numCache>
            </c:numRef>
          </c:cat>
          <c:val>
            <c:numRef>
              <c:f>Sheet1!$C$7:$AT$7</c:f>
              <c:numCache>
                <c:formatCode>General</c:formatCode>
                <c:ptCount val="44"/>
                <c:pt idx="0">
                  <c:v>10.462555</c:v>
                </c:pt>
                <c:pt idx="1">
                  <c:v>9.2988929999999996</c:v>
                </c:pt>
                <c:pt idx="2">
                  <c:v>8.0885020000000001</c:v>
                </c:pt>
                <c:pt idx="3">
                  <c:v>9.1640434000000006</c:v>
                </c:pt>
                <c:pt idx="4">
                  <c:v>2.8571428999999999</c:v>
                </c:pt>
                <c:pt idx="5">
                  <c:v>1.2491325</c:v>
                </c:pt>
                <c:pt idx="6">
                  <c:v>1.5763547</c:v>
                </c:pt>
                <c:pt idx="7">
                  <c:v>1.9198383000000001</c:v>
                </c:pt>
                <c:pt idx="8">
                  <c:v>1.7589577000000001</c:v>
                </c:pt>
                <c:pt idx="9">
                  <c:v>1.8716577999999999</c:v>
                </c:pt>
                <c:pt idx="10">
                  <c:v>1.9086358000000001</c:v>
                </c:pt>
                <c:pt idx="11">
                  <c:v>2.6953361999999998</c:v>
                </c:pt>
                <c:pt idx="12">
                  <c:v>3.1307551</c:v>
                </c:pt>
                <c:pt idx="13">
                  <c:v>3.5087719000000002</c:v>
                </c:pt>
                <c:pt idx="14">
                  <c:v>4.0254237000000002</c:v>
                </c:pt>
                <c:pt idx="15">
                  <c:v>4.0926641000000004</c:v>
                </c:pt>
                <c:pt idx="16">
                  <c:v>3.8650737999999998</c:v>
                </c:pt>
                <c:pt idx="17">
                  <c:v>5.4619827000000001</c:v>
                </c:pt>
                <c:pt idx="18">
                  <c:v>6.9245463000000003</c:v>
                </c:pt>
                <c:pt idx="19">
                  <c:v>7.9258009999999999</c:v>
                </c:pt>
                <c:pt idx="20">
                  <c:v>7.8422273999999996</c:v>
                </c:pt>
                <c:pt idx="21">
                  <c:v>7.1691574999999998</c:v>
                </c:pt>
                <c:pt idx="22">
                  <c:v>5.9870910000000004</c:v>
                </c:pt>
                <c:pt idx="23">
                  <c:v>5.6725398</c:v>
                </c:pt>
                <c:pt idx="24">
                  <c:v>5.5948292999999998</c:v>
                </c:pt>
                <c:pt idx="25">
                  <c:v>4.5916446999999998</c:v>
                </c:pt>
                <c:pt idx="26">
                  <c:v>4.4505711000000003</c:v>
                </c:pt>
                <c:pt idx="27">
                  <c:v>4.0213945999999998</c:v>
                </c:pt>
                <c:pt idx="28">
                  <c:v>1.4073792000000001</c:v>
                </c:pt>
                <c:pt idx="29">
                  <c:v>1.3428523000000001</c:v>
                </c:pt>
                <c:pt idx="30">
                  <c:v>1.2216714</c:v>
                </c:pt>
                <c:pt idx="31">
                  <c:v>0.76628350000000001</c:v>
                </c:pt>
                <c:pt idx="32">
                  <c:v>1.0033445000000001</c:v>
                </c:pt>
                <c:pt idx="33">
                  <c:v>0.70077080000000003</c:v>
                </c:pt>
                <c:pt idx="34">
                  <c:v>1.3700976</c:v>
                </c:pt>
                <c:pt idx="35">
                  <c:v>1.4922926000000001</c:v>
                </c:pt>
                <c:pt idx="36">
                  <c:v>1.7353578999999999</c:v>
                </c:pt>
                <c:pt idx="37">
                  <c:v>3.3765801999999998</c:v>
                </c:pt>
                <c:pt idx="38">
                  <c:v>3.4933774999999998</c:v>
                </c:pt>
                <c:pt idx="39">
                  <c:v>3.3460961999999999</c:v>
                </c:pt>
                <c:pt idx="40">
                  <c:v>3.6610168999999999</c:v>
                </c:pt>
                <c:pt idx="41">
                  <c:v>3.1511901</c:v>
                </c:pt>
                <c:pt idx="42">
                  <c:v>2.5048170000000001</c:v>
                </c:pt>
                <c:pt idx="43">
                  <c:v>5.3844859500000002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3D3-40C9-A0CA-108492B1E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655660927"/>
        <c:axId val="1"/>
      </c:bar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noMultiLvlLbl val="0"/>
      </c:catAx>
      <c:valAx>
        <c:axId val="1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5566092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38487972508592"/>
          <c:y val="6.7193675889328064E-2"/>
          <c:w val="0.80412371134020622"/>
          <c:h val="0.71936758893280628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první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Sheet1!$B$2:$AT$2</c:f>
              <c:numCache>
                <c:formatCode>General</c:formatCode>
                <c:ptCount val="45"/>
                <c:pt idx="0">
                  <c:v>53.323430999999999</c:v>
                </c:pt>
                <c:pt idx="1">
                  <c:v>51.507424</c:v>
                </c:pt>
                <c:pt idx="2">
                  <c:v>51.026325999999997</c:v>
                </c:pt>
                <c:pt idx="3">
                  <c:v>51.828890999999999</c:v>
                </c:pt>
                <c:pt idx="4">
                  <c:v>53.832734000000002</c:v>
                </c:pt>
                <c:pt idx="5">
                  <c:v>55.301203000000001</c:v>
                </c:pt>
                <c:pt idx="6">
                  <c:v>54.199542999999998</c:v>
                </c:pt>
                <c:pt idx="7">
                  <c:v>57.240651</c:v>
                </c:pt>
                <c:pt idx="8">
                  <c:v>55.792811999999998</c:v>
                </c:pt>
                <c:pt idx="9">
                  <c:v>57.690446999999999</c:v>
                </c:pt>
                <c:pt idx="10">
                  <c:v>63.237406</c:v>
                </c:pt>
                <c:pt idx="11">
                  <c:v>60.01417</c:v>
                </c:pt>
                <c:pt idx="12">
                  <c:v>61.986167000000002</c:v>
                </c:pt>
                <c:pt idx="13">
                  <c:v>61.168694000000002</c:v>
                </c:pt>
                <c:pt idx="14">
                  <c:v>67.689836999999997</c:v>
                </c:pt>
                <c:pt idx="15">
                  <c:v>71.130160000000004</c:v>
                </c:pt>
                <c:pt idx="16">
                  <c:v>73.113489000000001</c:v>
                </c:pt>
                <c:pt idx="17">
                  <c:v>80.323566999999997</c:v>
                </c:pt>
                <c:pt idx="18">
                  <c:v>78.258635999999996</c:v>
                </c:pt>
                <c:pt idx="19">
                  <c:v>79.008641999999995</c:v>
                </c:pt>
                <c:pt idx="20">
                  <c:v>78.422689000000005</c:v>
                </c:pt>
                <c:pt idx="21">
                  <c:v>81.513572999999994</c:v>
                </c:pt>
                <c:pt idx="22">
                  <c:v>87.443827999999996</c:v>
                </c:pt>
                <c:pt idx="23">
                  <c:v>85.204802000000001</c:v>
                </c:pt>
                <c:pt idx="24">
                  <c:v>88.728048999999999</c:v>
                </c:pt>
                <c:pt idx="25">
                  <c:v>94.553735000000003</c:v>
                </c:pt>
                <c:pt idx="26">
                  <c:v>101.5389</c:v>
                </c:pt>
                <c:pt idx="27">
                  <c:v>96.997378999999995</c:v>
                </c:pt>
                <c:pt idx="28">
                  <c:v>96.287127999999996</c:v>
                </c:pt>
                <c:pt idx="29">
                  <c:v>100.08364</c:v>
                </c:pt>
                <c:pt idx="30">
                  <c:v>111.53478</c:v>
                </c:pt>
                <c:pt idx="31">
                  <c:v>106.2381</c:v>
                </c:pt>
                <c:pt idx="32">
                  <c:v>97.734818000000004</c:v>
                </c:pt>
                <c:pt idx="33">
                  <c:v>106.05875</c:v>
                </c:pt>
                <c:pt idx="34">
                  <c:v>106.81811</c:v>
                </c:pt>
                <c:pt idx="35">
                  <c:v>109.17339</c:v>
                </c:pt>
                <c:pt idx="36">
                  <c:v>114.00044</c:v>
                </c:pt>
                <c:pt idx="37">
                  <c:v>111.90079</c:v>
                </c:pt>
                <c:pt idx="38">
                  <c:v>112.10771</c:v>
                </c:pt>
                <c:pt idx="39">
                  <c:v>112.42915000000001</c:v>
                </c:pt>
                <c:pt idx="40">
                  <c:v>111.6138</c:v>
                </c:pt>
                <c:pt idx="41">
                  <c:v>109.3391</c:v>
                </c:pt>
                <c:pt idx="42">
                  <c:v>110.22714000000001</c:v>
                </c:pt>
                <c:pt idx="43">
                  <c:v>105.21572500000001</c:v>
                </c:pt>
                <c:pt idx="44">
                  <c:v>111.566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A8-4FB6-A6CB-19B9E1637BF4}"/>
            </c:ext>
          </c:extLst>
        </c:ser>
        <c:ser>
          <c:idx val="3"/>
          <c:order val="1"/>
          <c:tx>
            <c:strRef>
              <c:f>Sheet1!$A$3</c:f>
              <c:strCache>
                <c:ptCount val="1"/>
                <c:pt idx="0">
                  <c:v>další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Sheet1!$B$3:$AT$3</c:f>
              <c:numCache>
                <c:formatCode>General</c:formatCode>
                <c:ptCount val="45"/>
                <c:pt idx="0">
                  <c:v>0.26604709999999998</c:v>
                </c:pt>
                <c:pt idx="1">
                  <c:v>0.75634979999999996</c:v>
                </c:pt>
                <c:pt idx="2">
                  <c:v>1.2427075999999999</c:v>
                </c:pt>
                <c:pt idx="3">
                  <c:v>1.4287253</c:v>
                </c:pt>
                <c:pt idx="4">
                  <c:v>1.7887757</c:v>
                </c:pt>
                <c:pt idx="5">
                  <c:v>2.1255223999999999</c:v>
                </c:pt>
                <c:pt idx="6">
                  <c:v>2.5952592000000001</c:v>
                </c:pt>
                <c:pt idx="7">
                  <c:v>3.0829119</c:v>
                </c:pt>
                <c:pt idx="8">
                  <c:v>3.0066856999999998</c:v>
                </c:pt>
                <c:pt idx="9">
                  <c:v>3.1194183</c:v>
                </c:pt>
                <c:pt idx="10">
                  <c:v>3.7386344999999999</c:v>
                </c:pt>
                <c:pt idx="11">
                  <c:v>3.3049105000000001</c:v>
                </c:pt>
                <c:pt idx="12">
                  <c:v>4.8620282000000001</c:v>
                </c:pt>
                <c:pt idx="13">
                  <c:v>4.3182318999999998</c:v>
                </c:pt>
                <c:pt idx="14">
                  <c:v>4.9575123999999997</c:v>
                </c:pt>
                <c:pt idx="15">
                  <c:v>5.2556447000000004</c:v>
                </c:pt>
                <c:pt idx="16">
                  <c:v>5.7587457999999998</c:v>
                </c:pt>
                <c:pt idx="17">
                  <c:v>7.1310921</c:v>
                </c:pt>
                <c:pt idx="18">
                  <c:v>8.3983041000000007</c:v>
                </c:pt>
                <c:pt idx="19">
                  <c:v>7.4518656999999999</c:v>
                </c:pt>
                <c:pt idx="20">
                  <c:v>8.7472188000000006</c:v>
                </c:pt>
                <c:pt idx="21">
                  <c:v>8.5296105000000004</c:v>
                </c:pt>
                <c:pt idx="22">
                  <c:v>9.7349204</c:v>
                </c:pt>
                <c:pt idx="23">
                  <c:v>10.088794999999999</c:v>
                </c:pt>
                <c:pt idx="24">
                  <c:v>11.953692999999999</c:v>
                </c:pt>
                <c:pt idx="25">
                  <c:v>11.974387</c:v>
                </c:pt>
                <c:pt idx="26">
                  <c:v>12.592047000000001</c:v>
                </c:pt>
                <c:pt idx="27">
                  <c:v>13.829480999999999</c:v>
                </c:pt>
                <c:pt idx="28">
                  <c:v>13.294796</c:v>
                </c:pt>
                <c:pt idx="29">
                  <c:v>14.999221</c:v>
                </c:pt>
                <c:pt idx="30">
                  <c:v>16.058126000000001</c:v>
                </c:pt>
                <c:pt idx="31">
                  <c:v>17.248643999999999</c:v>
                </c:pt>
                <c:pt idx="32">
                  <c:v>17.262740000000001</c:v>
                </c:pt>
                <c:pt idx="33">
                  <c:v>19.02374</c:v>
                </c:pt>
                <c:pt idx="34">
                  <c:v>18.788609999999998</c:v>
                </c:pt>
                <c:pt idx="35">
                  <c:v>21.109223</c:v>
                </c:pt>
                <c:pt idx="36">
                  <c:v>22.190640999999999</c:v>
                </c:pt>
                <c:pt idx="37">
                  <c:v>22.014188000000001</c:v>
                </c:pt>
                <c:pt idx="38">
                  <c:v>22.842970999999999</c:v>
                </c:pt>
                <c:pt idx="39">
                  <c:v>24.477539</c:v>
                </c:pt>
                <c:pt idx="40">
                  <c:v>24.154809</c:v>
                </c:pt>
                <c:pt idx="41">
                  <c:v>24.554967000000001</c:v>
                </c:pt>
                <c:pt idx="42">
                  <c:v>33.422879999999999</c:v>
                </c:pt>
                <c:pt idx="43">
                  <c:v>28.510899800000001</c:v>
                </c:pt>
                <c:pt idx="44">
                  <c:v>28.04636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6A8-4FB6-A6CB-19B9E1637BF4}"/>
            </c:ext>
          </c:extLst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elkem</c:v>
                </c:pt>
              </c:strCache>
            </c:strRef>
          </c:tx>
          <c:spPr>
            <a:ln w="19050">
              <a:solidFill>
                <a:srgbClr val="CC9900"/>
              </a:solidFill>
              <a:prstDash val="solid"/>
            </a:ln>
          </c:spPr>
          <c:marker>
            <c:symbol val="none"/>
          </c:marker>
          <c:cat>
            <c:numRef>
              <c:f>Sheet1!$B$1:$AT$1</c:f>
              <c:numCache>
                <c:formatCode>General</c:formatCode>
                <c:ptCount val="45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</c:numCache>
            </c:numRef>
          </c:cat>
          <c:val>
            <c:numRef>
              <c:f>Sheet1!$B$4:$AT$4</c:f>
              <c:numCache>
                <c:formatCode>General</c:formatCode>
                <c:ptCount val="45"/>
                <c:pt idx="0">
                  <c:v>53.589478</c:v>
                </c:pt>
                <c:pt idx="1">
                  <c:v>52.263773999999998</c:v>
                </c:pt>
                <c:pt idx="2">
                  <c:v>52.269033</c:v>
                </c:pt>
                <c:pt idx="3">
                  <c:v>53.257615999999999</c:v>
                </c:pt>
                <c:pt idx="4">
                  <c:v>55.621510000000001</c:v>
                </c:pt>
                <c:pt idx="5">
                  <c:v>57.426726000000002</c:v>
                </c:pt>
                <c:pt idx="6">
                  <c:v>56.794801999999997</c:v>
                </c:pt>
                <c:pt idx="7">
                  <c:v>60.323563</c:v>
                </c:pt>
                <c:pt idx="8">
                  <c:v>58.799498</c:v>
                </c:pt>
                <c:pt idx="9">
                  <c:v>60.809865000000002</c:v>
                </c:pt>
                <c:pt idx="10">
                  <c:v>66.976039999999998</c:v>
                </c:pt>
                <c:pt idx="11">
                  <c:v>63.31908</c:v>
                </c:pt>
                <c:pt idx="12">
                  <c:v>66.848195000000004</c:v>
                </c:pt>
                <c:pt idx="13">
                  <c:v>65.486925999999997</c:v>
                </c:pt>
                <c:pt idx="14">
                  <c:v>72.647349000000006</c:v>
                </c:pt>
                <c:pt idx="15">
                  <c:v>76.385803999999993</c:v>
                </c:pt>
                <c:pt idx="16">
                  <c:v>78.872234000000006</c:v>
                </c:pt>
                <c:pt idx="17">
                  <c:v>87.454659000000007</c:v>
                </c:pt>
                <c:pt idx="18">
                  <c:v>86.656940000000006</c:v>
                </c:pt>
                <c:pt idx="19">
                  <c:v>86.460507000000007</c:v>
                </c:pt>
                <c:pt idx="20">
                  <c:v>87.169908000000007</c:v>
                </c:pt>
                <c:pt idx="21">
                  <c:v>90.043182999999999</c:v>
                </c:pt>
                <c:pt idx="22">
                  <c:v>97.178747999999999</c:v>
                </c:pt>
                <c:pt idx="23">
                  <c:v>95.293595999999994</c:v>
                </c:pt>
                <c:pt idx="24">
                  <c:v>100.68174</c:v>
                </c:pt>
                <c:pt idx="25">
                  <c:v>106.52812</c:v>
                </c:pt>
                <c:pt idx="26">
                  <c:v>114.13095</c:v>
                </c:pt>
                <c:pt idx="27">
                  <c:v>110.82686</c:v>
                </c:pt>
                <c:pt idx="28">
                  <c:v>109.58192</c:v>
                </c:pt>
                <c:pt idx="29">
                  <c:v>115.08286</c:v>
                </c:pt>
                <c:pt idx="30">
                  <c:v>127.5929</c:v>
                </c:pt>
                <c:pt idx="31">
                  <c:v>123.48675</c:v>
                </c:pt>
                <c:pt idx="32">
                  <c:v>114.99755999999999</c:v>
                </c:pt>
                <c:pt idx="33">
                  <c:v>125.08249000000001</c:v>
                </c:pt>
                <c:pt idx="34">
                  <c:v>125.60672</c:v>
                </c:pt>
                <c:pt idx="35">
                  <c:v>130.28261000000001</c:v>
                </c:pt>
                <c:pt idx="36">
                  <c:v>136.19108</c:v>
                </c:pt>
                <c:pt idx="37">
                  <c:v>133.91498000000001</c:v>
                </c:pt>
                <c:pt idx="38">
                  <c:v>134.95068000000001</c:v>
                </c:pt>
                <c:pt idx="39">
                  <c:v>136.90669</c:v>
                </c:pt>
                <c:pt idx="40">
                  <c:v>135.76861</c:v>
                </c:pt>
                <c:pt idx="41">
                  <c:v>133.89406</c:v>
                </c:pt>
                <c:pt idx="42">
                  <c:v>143.65002000000001</c:v>
                </c:pt>
                <c:pt idx="43">
                  <c:v>133.72662500000001</c:v>
                </c:pt>
                <c:pt idx="44">
                  <c:v>139.6123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6A8-4FB6-A6CB-19B9E1637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5660927"/>
        <c:axId val="1"/>
      </c:lineChart>
      <c:catAx>
        <c:axId val="6556609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/>
            </a:pPr>
            <a:endParaRPr lang="cs-CZ"/>
          </a:p>
        </c:txPr>
        <c:crossAx val="1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12700">
              <a:solidFill>
                <a:srgbClr val="C0C0C0"/>
              </a:solidFill>
              <a:prstDash val="sysDash"/>
            </a:ln>
          </c:spPr>
        </c:majorGridlines>
        <c:numFmt formatCode="0" sourceLinked="0"/>
        <c:majorTickMark val="out"/>
        <c:minorTickMark val="none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655660927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00" b="0" i="0" u="none" strike="noStrike" baseline="0">
          <a:solidFill>
            <a:schemeClr val="tx1"/>
          </a:solidFill>
          <a:latin typeface="Calibri" panose="020F0502020204030204" pitchFamily="34" charset="0"/>
          <a:ea typeface="Arial"/>
          <a:cs typeface="Arial"/>
        </a:defRPr>
      </a:pPr>
      <a:endParaRPr lang="cs-CZ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7392C3-B63E-424D-B954-601E16AB870F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0C59270-1943-DB48-B3CE-54254AAD3BB1}">
      <dgm:prSet phldrT="[Text]" custT="1"/>
      <dgm:spPr/>
      <dgm:t>
        <a:bodyPr/>
        <a:lstStyle/>
        <a:p>
          <a:r>
            <a:rPr lang="cs-CZ" sz="1700" dirty="0"/>
            <a:t>Metodické a personální zázemí v oblasti časného záchytu onemocnění, naplňování klíčových strategií</a:t>
          </a:r>
        </a:p>
      </dgm:t>
    </dgm:pt>
    <dgm:pt modelId="{007A2030-A27C-F443-B695-A47BE4A8253D}" type="parTrans" cxnId="{704BC245-2B7C-9D44-9887-D2D703E874A2}">
      <dgm:prSet/>
      <dgm:spPr/>
      <dgm:t>
        <a:bodyPr/>
        <a:lstStyle/>
        <a:p>
          <a:endParaRPr lang="cs-CZ"/>
        </a:p>
      </dgm:t>
    </dgm:pt>
    <dgm:pt modelId="{010E8CFC-1D81-B84D-BB80-E13EFAE3C74F}" type="sibTrans" cxnId="{704BC245-2B7C-9D44-9887-D2D703E874A2}">
      <dgm:prSet/>
      <dgm:spPr/>
      <dgm:t>
        <a:bodyPr/>
        <a:lstStyle/>
        <a:p>
          <a:endParaRPr lang="cs-CZ"/>
        </a:p>
      </dgm:t>
    </dgm:pt>
    <dgm:pt modelId="{A12CA498-210A-4A75-8263-21F786E789E9}">
      <dgm:prSet/>
      <dgm:spPr>
        <a:solidFill>
          <a:srgbClr val="2C2F79"/>
        </a:solidFill>
      </dgm:spPr>
      <dgm:t>
        <a:bodyPr/>
        <a:lstStyle/>
        <a:p>
          <a:r>
            <a:rPr lang="cs-CZ" dirty="0"/>
            <a:t>Datová základna screeningových programů a evaluace populačních screeningových programů</a:t>
          </a:r>
        </a:p>
      </dgm:t>
    </dgm:pt>
    <dgm:pt modelId="{6A8D63E8-3A44-45B6-AD6E-B8B467986B22}" type="parTrans" cxnId="{1F4B04D9-9BFA-4E6A-ABC6-EAC285CD3901}">
      <dgm:prSet/>
      <dgm:spPr/>
      <dgm:t>
        <a:bodyPr/>
        <a:lstStyle/>
        <a:p>
          <a:endParaRPr lang="cs-CZ"/>
        </a:p>
      </dgm:t>
    </dgm:pt>
    <dgm:pt modelId="{933E47AA-B044-4F8B-A324-AF1330F2F84C}" type="sibTrans" cxnId="{1F4B04D9-9BFA-4E6A-ABC6-EAC285CD3901}">
      <dgm:prSet/>
      <dgm:spPr/>
      <dgm:t>
        <a:bodyPr/>
        <a:lstStyle/>
        <a:p>
          <a:endParaRPr lang="cs-CZ"/>
        </a:p>
      </dgm:t>
    </dgm:pt>
    <dgm:pt modelId="{134E023A-668E-4D49-8532-A7511F85C673}">
      <dgm:prSet/>
      <dgm:spPr>
        <a:solidFill>
          <a:srgbClr val="2C2F79"/>
        </a:solidFill>
      </dgm:spPr>
      <dgm:t>
        <a:bodyPr/>
        <a:lstStyle/>
        <a:p>
          <a:r>
            <a:rPr lang="cs-CZ" dirty="0"/>
            <a:t>Realizace pilotních projektů realizujících implementační výzkum</a:t>
          </a:r>
        </a:p>
      </dgm:t>
    </dgm:pt>
    <dgm:pt modelId="{8B66757F-B40D-4CA8-97EF-7FA4B71F4864}" type="parTrans" cxnId="{7BF45B2F-36BA-4CA5-888C-AA45B9316865}">
      <dgm:prSet/>
      <dgm:spPr/>
      <dgm:t>
        <a:bodyPr/>
        <a:lstStyle/>
        <a:p>
          <a:endParaRPr lang="cs-CZ"/>
        </a:p>
      </dgm:t>
    </dgm:pt>
    <dgm:pt modelId="{ACD4EB98-5CF7-4638-81C7-B53735813317}" type="sibTrans" cxnId="{7BF45B2F-36BA-4CA5-888C-AA45B9316865}">
      <dgm:prSet/>
      <dgm:spPr/>
      <dgm:t>
        <a:bodyPr/>
        <a:lstStyle/>
        <a:p>
          <a:endParaRPr lang="cs-CZ"/>
        </a:p>
      </dgm:t>
    </dgm:pt>
    <dgm:pt modelId="{6B934365-0A11-410C-9A35-7E67AB5A6667}">
      <dgm:prSet/>
      <dgm:spPr/>
      <dgm:t>
        <a:bodyPr/>
        <a:lstStyle/>
        <a:p>
          <a:r>
            <a:rPr lang="cs-CZ" dirty="0"/>
            <a:t>Vzdělávací a výzkumné aktivity</a:t>
          </a:r>
        </a:p>
      </dgm:t>
    </dgm:pt>
    <dgm:pt modelId="{F2280881-C1CF-4E6B-981A-5209C9E30095}" type="parTrans" cxnId="{6309B5D0-18A3-4D57-9475-040AF9F404D4}">
      <dgm:prSet/>
      <dgm:spPr/>
      <dgm:t>
        <a:bodyPr/>
        <a:lstStyle/>
        <a:p>
          <a:endParaRPr lang="cs-CZ"/>
        </a:p>
      </dgm:t>
    </dgm:pt>
    <dgm:pt modelId="{FCB5BDA0-681F-4F60-82B1-8A21DBE905F5}" type="sibTrans" cxnId="{6309B5D0-18A3-4D57-9475-040AF9F404D4}">
      <dgm:prSet/>
      <dgm:spPr/>
      <dgm:t>
        <a:bodyPr/>
        <a:lstStyle/>
        <a:p>
          <a:endParaRPr lang="cs-CZ"/>
        </a:p>
      </dgm:t>
    </dgm:pt>
    <dgm:pt modelId="{8D6521EC-58D1-4262-A67D-7876BB38329A}">
      <dgm:prSet/>
      <dgm:spPr/>
      <dgm:t>
        <a:bodyPr/>
        <a:lstStyle/>
        <a:p>
          <a:r>
            <a:rPr lang="cs-CZ" dirty="0"/>
            <a:t>Mezinárodní spolupráce</a:t>
          </a:r>
        </a:p>
      </dgm:t>
    </dgm:pt>
    <dgm:pt modelId="{BEAA19F2-5AD5-4BA3-B402-F0CF3FA55EB8}" type="parTrans" cxnId="{64E70D21-D140-46DD-A35D-9E039565C488}">
      <dgm:prSet/>
      <dgm:spPr/>
      <dgm:t>
        <a:bodyPr/>
        <a:lstStyle/>
        <a:p>
          <a:endParaRPr lang="cs-CZ"/>
        </a:p>
      </dgm:t>
    </dgm:pt>
    <dgm:pt modelId="{FE1CCF9B-6D10-4708-9247-258EBB4FD487}" type="sibTrans" cxnId="{64E70D21-D140-46DD-A35D-9E039565C488}">
      <dgm:prSet/>
      <dgm:spPr/>
      <dgm:t>
        <a:bodyPr/>
        <a:lstStyle/>
        <a:p>
          <a:endParaRPr lang="cs-CZ"/>
        </a:p>
      </dgm:t>
    </dgm:pt>
    <dgm:pt modelId="{55AEC88E-0585-4B66-A68A-A48DE8CD55E3}">
      <dgm:prSet/>
      <dgm:spPr/>
      <dgm:t>
        <a:bodyPr/>
        <a:lstStyle/>
        <a:p>
          <a:r>
            <a:rPr lang="cs-CZ"/>
            <a:t>Koordinace populačních programů a spolupráce na nově vznikajících screeningových programech</a:t>
          </a:r>
        </a:p>
      </dgm:t>
    </dgm:pt>
    <dgm:pt modelId="{781EF16E-78BD-4E1C-AF67-92AC754BEBAB}" type="parTrans" cxnId="{0EF88E8D-8D53-4E0B-94D2-8B17AE39B0FD}">
      <dgm:prSet/>
      <dgm:spPr/>
      <dgm:t>
        <a:bodyPr/>
        <a:lstStyle/>
        <a:p>
          <a:endParaRPr lang="cs-CZ"/>
        </a:p>
      </dgm:t>
    </dgm:pt>
    <dgm:pt modelId="{F190B050-979D-4578-81CE-143A2438D00F}" type="sibTrans" cxnId="{0EF88E8D-8D53-4E0B-94D2-8B17AE39B0FD}">
      <dgm:prSet/>
      <dgm:spPr/>
      <dgm:t>
        <a:bodyPr/>
        <a:lstStyle/>
        <a:p>
          <a:endParaRPr lang="cs-CZ"/>
        </a:p>
      </dgm:t>
    </dgm:pt>
    <dgm:pt modelId="{E1416FCB-5AA7-5F40-9ED1-AD8020B7E133}" type="pres">
      <dgm:prSet presAssocID="{1A7392C3-B63E-424D-B954-601E16AB870F}" presName="Name0" presStyleCnt="0">
        <dgm:presLayoutVars>
          <dgm:chMax val="7"/>
          <dgm:chPref val="7"/>
          <dgm:dir/>
        </dgm:presLayoutVars>
      </dgm:prSet>
      <dgm:spPr/>
    </dgm:pt>
    <dgm:pt modelId="{D8C8F95F-A42A-0243-8657-72224E483906}" type="pres">
      <dgm:prSet presAssocID="{1A7392C3-B63E-424D-B954-601E16AB870F}" presName="Name1" presStyleCnt="0"/>
      <dgm:spPr/>
    </dgm:pt>
    <dgm:pt modelId="{28455470-C4C2-FB4D-97B4-FC50FE904AEA}" type="pres">
      <dgm:prSet presAssocID="{1A7392C3-B63E-424D-B954-601E16AB870F}" presName="cycle" presStyleCnt="0"/>
      <dgm:spPr/>
    </dgm:pt>
    <dgm:pt modelId="{9594F7BE-55EB-0147-8AFE-08E5C4063254}" type="pres">
      <dgm:prSet presAssocID="{1A7392C3-B63E-424D-B954-601E16AB870F}" presName="srcNode" presStyleLbl="node1" presStyleIdx="0" presStyleCnt="6"/>
      <dgm:spPr/>
    </dgm:pt>
    <dgm:pt modelId="{C56D3B3B-A78C-6347-8655-1DB57941C0F3}" type="pres">
      <dgm:prSet presAssocID="{1A7392C3-B63E-424D-B954-601E16AB870F}" presName="conn" presStyleLbl="parChTrans1D2" presStyleIdx="0" presStyleCnt="1"/>
      <dgm:spPr/>
    </dgm:pt>
    <dgm:pt modelId="{38F303C6-5A0A-8944-BCDB-AD197F7B4E8C}" type="pres">
      <dgm:prSet presAssocID="{1A7392C3-B63E-424D-B954-601E16AB870F}" presName="extraNode" presStyleLbl="node1" presStyleIdx="0" presStyleCnt="6"/>
      <dgm:spPr/>
    </dgm:pt>
    <dgm:pt modelId="{60A6E09B-1541-D64D-AC4B-D448FD386041}" type="pres">
      <dgm:prSet presAssocID="{1A7392C3-B63E-424D-B954-601E16AB870F}" presName="dstNode" presStyleLbl="node1" presStyleIdx="0" presStyleCnt="6"/>
      <dgm:spPr/>
    </dgm:pt>
    <dgm:pt modelId="{F922AD1D-A7E3-7246-95C2-05E5B40B59E7}" type="pres">
      <dgm:prSet presAssocID="{60C59270-1943-DB48-B3CE-54254AAD3BB1}" presName="text_1" presStyleLbl="node1" presStyleIdx="0" presStyleCnt="6">
        <dgm:presLayoutVars>
          <dgm:bulletEnabled val="1"/>
        </dgm:presLayoutVars>
      </dgm:prSet>
      <dgm:spPr/>
    </dgm:pt>
    <dgm:pt modelId="{91787A8D-BA66-B342-98AA-9D60D762C2AB}" type="pres">
      <dgm:prSet presAssocID="{60C59270-1943-DB48-B3CE-54254AAD3BB1}" presName="accent_1" presStyleCnt="0"/>
      <dgm:spPr/>
    </dgm:pt>
    <dgm:pt modelId="{D1995C79-C547-4140-B686-CE55EAD184E6}" type="pres">
      <dgm:prSet presAssocID="{60C59270-1943-DB48-B3CE-54254AAD3BB1}" presName="accentRepeatNode" presStyleLbl="solidFgAcc1" presStyleIdx="0" presStyleCnt="6"/>
      <dgm:spPr/>
      <dgm:extLst>
        <a:ext uri="{E40237B7-FDA0-4F09-8148-C483321AD2D9}">
          <dgm14:cNvPr xmlns:dgm14="http://schemas.microsoft.com/office/drawing/2010/diagram" id="0" name="" descr="1"/>
        </a:ext>
      </dgm:extLst>
    </dgm:pt>
    <dgm:pt modelId="{FEB39AD0-E896-4A1C-9078-7A35E109EBF3}" type="pres">
      <dgm:prSet presAssocID="{A12CA498-210A-4A75-8263-21F786E789E9}" presName="text_2" presStyleLbl="node1" presStyleIdx="1" presStyleCnt="6">
        <dgm:presLayoutVars>
          <dgm:bulletEnabled val="1"/>
        </dgm:presLayoutVars>
      </dgm:prSet>
      <dgm:spPr/>
    </dgm:pt>
    <dgm:pt modelId="{6D63B309-19C5-4589-935E-B346EC2082AD}" type="pres">
      <dgm:prSet presAssocID="{A12CA498-210A-4A75-8263-21F786E789E9}" presName="accent_2" presStyleCnt="0"/>
      <dgm:spPr/>
    </dgm:pt>
    <dgm:pt modelId="{086DE334-AC53-461B-9447-6BF8EB6812CB}" type="pres">
      <dgm:prSet presAssocID="{A12CA498-210A-4A75-8263-21F786E789E9}" presName="accentRepeatNode" presStyleLbl="solidFgAcc1" presStyleIdx="1" presStyleCnt="6"/>
      <dgm:spPr/>
    </dgm:pt>
    <dgm:pt modelId="{73E0CFCF-5B39-411A-A694-9AE02B4E7A59}" type="pres">
      <dgm:prSet presAssocID="{55AEC88E-0585-4B66-A68A-A48DE8CD55E3}" presName="text_3" presStyleLbl="node1" presStyleIdx="2" presStyleCnt="6">
        <dgm:presLayoutVars>
          <dgm:bulletEnabled val="1"/>
        </dgm:presLayoutVars>
      </dgm:prSet>
      <dgm:spPr/>
    </dgm:pt>
    <dgm:pt modelId="{491F9985-4956-4DD9-B71B-741F628DD2A2}" type="pres">
      <dgm:prSet presAssocID="{55AEC88E-0585-4B66-A68A-A48DE8CD55E3}" presName="accent_3" presStyleCnt="0"/>
      <dgm:spPr/>
    </dgm:pt>
    <dgm:pt modelId="{985FB5FF-7A42-4FC3-952E-7D2DCBF4DFD8}" type="pres">
      <dgm:prSet presAssocID="{55AEC88E-0585-4B66-A68A-A48DE8CD55E3}" presName="accentRepeatNode" presStyleLbl="solidFgAcc1" presStyleIdx="2" presStyleCnt="6"/>
      <dgm:spPr/>
    </dgm:pt>
    <dgm:pt modelId="{0842F2C2-632D-46CC-B49E-7B5850FDA3C8}" type="pres">
      <dgm:prSet presAssocID="{134E023A-668E-4D49-8532-A7511F85C673}" presName="text_4" presStyleLbl="node1" presStyleIdx="3" presStyleCnt="6">
        <dgm:presLayoutVars>
          <dgm:bulletEnabled val="1"/>
        </dgm:presLayoutVars>
      </dgm:prSet>
      <dgm:spPr/>
    </dgm:pt>
    <dgm:pt modelId="{E60DD2BF-00EB-4817-B8D4-B02FFF9725FC}" type="pres">
      <dgm:prSet presAssocID="{134E023A-668E-4D49-8532-A7511F85C673}" presName="accent_4" presStyleCnt="0"/>
      <dgm:spPr/>
    </dgm:pt>
    <dgm:pt modelId="{26725442-1F81-4F88-856F-ACE431B413DA}" type="pres">
      <dgm:prSet presAssocID="{134E023A-668E-4D49-8532-A7511F85C673}" presName="accentRepeatNode" presStyleLbl="solidFgAcc1" presStyleIdx="3" presStyleCnt="6"/>
      <dgm:spPr/>
    </dgm:pt>
    <dgm:pt modelId="{28FDE6FD-F121-4C78-B758-947ED15CB81F}" type="pres">
      <dgm:prSet presAssocID="{6B934365-0A11-410C-9A35-7E67AB5A6667}" presName="text_5" presStyleLbl="node1" presStyleIdx="4" presStyleCnt="6">
        <dgm:presLayoutVars>
          <dgm:bulletEnabled val="1"/>
        </dgm:presLayoutVars>
      </dgm:prSet>
      <dgm:spPr/>
    </dgm:pt>
    <dgm:pt modelId="{7C29E0E8-11CE-43D0-A89A-570AAB67C9BA}" type="pres">
      <dgm:prSet presAssocID="{6B934365-0A11-410C-9A35-7E67AB5A6667}" presName="accent_5" presStyleCnt="0"/>
      <dgm:spPr/>
    </dgm:pt>
    <dgm:pt modelId="{2EADC998-6218-4148-8628-3DD1D4B2D007}" type="pres">
      <dgm:prSet presAssocID="{6B934365-0A11-410C-9A35-7E67AB5A6667}" presName="accentRepeatNode" presStyleLbl="solidFgAcc1" presStyleIdx="4" presStyleCnt="6"/>
      <dgm:spPr/>
    </dgm:pt>
    <dgm:pt modelId="{FA9B4653-7210-418B-86EF-15E6E0281677}" type="pres">
      <dgm:prSet presAssocID="{8D6521EC-58D1-4262-A67D-7876BB38329A}" presName="text_6" presStyleLbl="node1" presStyleIdx="5" presStyleCnt="6">
        <dgm:presLayoutVars>
          <dgm:bulletEnabled val="1"/>
        </dgm:presLayoutVars>
      </dgm:prSet>
      <dgm:spPr/>
    </dgm:pt>
    <dgm:pt modelId="{AE97BC48-2D26-47B2-8C82-87FADFC5632A}" type="pres">
      <dgm:prSet presAssocID="{8D6521EC-58D1-4262-A67D-7876BB38329A}" presName="accent_6" presStyleCnt="0"/>
      <dgm:spPr/>
    </dgm:pt>
    <dgm:pt modelId="{F49BC4D6-B6F5-448D-8F45-C66C27A1F44C}" type="pres">
      <dgm:prSet presAssocID="{8D6521EC-58D1-4262-A67D-7876BB38329A}" presName="accentRepeatNode" presStyleLbl="solidFgAcc1" presStyleIdx="5" presStyleCnt="6"/>
      <dgm:spPr/>
    </dgm:pt>
  </dgm:ptLst>
  <dgm:cxnLst>
    <dgm:cxn modelId="{0FF0801C-91DF-4FF8-9DD9-F56EB4516959}" type="presOf" srcId="{6B934365-0A11-410C-9A35-7E67AB5A6667}" destId="{28FDE6FD-F121-4C78-B758-947ED15CB81F}" srcOrd="0" destOrd="0" presId="urn:microsoft.com/office/officeart/2008/layout/VerticalCurvedList"/>
    <dgm:cxn modelId="{64E70D21-D140-46DD-A35D-9E039565C488}" srcId="{1A7392C3-B63E-424D-B954-601E16AB870F}" destId="{8D6521EC-58D1-4262-A67D-7876BB38329A}" srcOrd="5" destOrd="0" parTransId="{BEAA19F2-5AD5-4BA3-B402-F0CF3FA55EB8}" sibTransId="{FE1CCF9B-6D10-4708-9247-258EBB4FD487}"/>
    <dgm:cxn modelId="{7BF45B2F-36BA-4CA5-888C-AA45B9316865}" srcId="{1A7392C3-B63E-424D-B954-601E16AB870F}" destId="{134E023A-668E-4D49-8532-A7511F85C673}" srcOrd="3" destOrd="0" parTransId="{8B66757F-B40D-4CA8-97EF-7FA4B71F4864}" sibTransId="{ACD4EB98-5CF7-4638-81C7-B53735813317}"/>
    <dgm:cxn modelId="{67373133-45FA-4658-A9DE-D2BB37F85A44}" type="presOf" srcId="{A12CA498-210A-4A75-8263-21F786E789E9}" destId="{FEB39AD0-E896-4A1C-9078-7A35E109EBF3}" srcOrd="0" destOrd="0" presId="urn:microsoft.com/office/officeart/2008/layout/VerticalCurvedList"/>
    <dgm:cxn modelId="{704BC245-2B7C-9D44-9887-D2D703E874A2}" srcId="{1A7392C3-B63E-424D-B954-601E16AB870F}" destId="{60C59270-1943-DB48-B3CE-54254AAD3BB1}" srcOrd="0" destOrd="0" parTransId="{007A2030-A27C-F443-B695-A47BE4A8253D}" sibTransId="{010E8CFC-1D81-B84D-BB80-E13EFAE3C74F}"/>
    <dgm:cxn modelId="{F348D546-9673-472F-A517-75F1495AE65D}" type="presOf" srcId="{60C59270-1943-DB48-B3CE-54254AAD3BB1}" destId="{F922AD1D-A7E3-7246-95C2-05E5B40B59E7}" srcOrd="0" destOrd="0" presId="urn:microsoft.com/office/officeart/2008/layout/VerticalCurvedList"/>
    <dgm:cxn modelId="{852E6C6A-813B-4D15-9214-AEEEF4D4D27D}" type="presOf" srcId="{010E8CFC-1D81-B84D-BB80-E13EFAE3C74F}" destId="{C56D3B3B-A78C-6347-8655-1DB57941C0F3}" srcOrd="0" destOrd="0" presId="urn:microsoft.com/office/officeart/2008/layout/VerticalCurvedList"/>
    <dgm:cxn modelId="{94022C6B-3FE5-4DD2-882C-2439E6699C2C}" type="presOf" srcId="{55AEC88E-0585-4B66-A68A-A48DE8CD55E3}" destId="{73E0CFCF-5B39-411A-A694-9AE02B4E7A59}" srcOrd="0" destOrd="0" presId="urn:microsoft.com/office/officeart/2008/layout/VerticalCurvedList"/>
    <dgm:cxn modelId="{71FDC76D-4BEB-4134-9895-BF8DFC5EF94E}" type="presOf" srcId="{1A7392C3-B63E-424D-B954-601E16AB870F}" destId="{E1416FCB-5AA7-5F40-9ED1-AD8020B7E133}" srcOrd="0" destOrd="0" presId="urn:microsoft.com/office/officeart/2008/layout/VerticalCurvedList"/>
    <dgm:cxn modelId="{0EF88E8D-8D53-4E0B-94D2-8B17AE39B0FD}" srcId="{1A7392C3-B63E-424D-B954-601E16AB870F}" destId="{55AEC88E-0585-4B66-A68A-A48DE8CD55E3}" srcOrd="2" destOrd="0" parTransId="{781EF16E-78BD-4E1C-AF67-92AC754BEBAB}" sibTransId="{F190B050-979D-4578-81CE-143A2438D00F}"/>
    <dgm:cxn modelId="{6309B5D0-18A3-4D57-9475-040AF9F404D4}" srcId="{1A7392C3-B63E-424D-B954-601E16AB870F}" destId="{6B934365-0A11-410C-9A35-7E67AB5A6667}" srcOrd="4" destOrd="0" parTransId="{F2280881-C1CF-4E6B-981A-5209C9E30095}" sibTransId="{FCB5BDA0-681F-4F60-82B1-8A21DBE905F5}"/>
    <dgm:cxn modelId="{4FA1C9D8-7AD1-4FF3-879C-615059A5554E}" type="presOf" srcId="{134E023A-668E-4D49-8532-A7511F85C673}" destId="{0842F2C2-632D-46CC-B49E-7B5850FDA3C8}" srcOrd="0" destOrd="0" presId="urn:microsoft.com/office/officeart/2008/layout/VerticalCurvedList"/>
    <dgm:cxn modelId="{1F4B04D9-9BFA-4E6A-ABC6-EAC285CD3901}" srcId="{1A7392C3-B63E-424D-B954-601E16AB870F}" destId="{A12CA498-210A-4A75-8263-21F786E789E9}" srcOrd="1" destOrd="0" parTransId="{6A8D63E8-3A44-45B6-AD6E-B8B467986B22}" sibTransId="{933E47AA-B044-4F8B-A324-AF1330F2F84C}"/>
    <dgm:cxn modelId="{5E80A8DC-AA4C-4ADE-A3BD-AB3CB60E0E7F}" type="presOf" srcId="{8D6521EC-58D1-4262-A67D-7876BB38329A}" destId="{FA9B4653-7210-418B-86EF-15E6E0281677}" srcOrd="0" destOrd="0" presId="urn:microsoft.com/office/officeart/2008/layout/VerticalCurvedList"/>
    <dgm:cxn modelId="{3CEFBAF0-C4F2-4E40-9CFB-1CEF29C5EE80}" type="presParOf" srcId="{E1416FCB-5AA7-5F40-9ED1-AD8020B7E133}" destId="{D8C8F95F-A42A-0243-8657-72224E483906}" srcOrd="0" destOrd="0" presId="urn:microsoft.com/office/officeart/2008/layout/VerticalCurvedList"/>
    <dgm:cxn modelId="{0F14651A-33D1-4CBF-9F2B-2B915296BED2}" type="presParOf" srcId="{D8C8F95F-A42A-0243-8657-72224E483906}" destId="{28455470-C4C2-FB4D-97B4-FC50FE904AEA}" srcOrd="0" destOrd="0" presId="urn:microsoft.com/office/officeart/2008/layout/VerticalCurvedList"/>
    <dgm:cxn modelId="{07737D4E-9CE8-4A3E-8A0F-FB417FCC3692}" type="presParOf" srcId="{28455470-C4C2-FB4D-97B4-FC50FE904AEA}" destId="{9594F7BE-55EB-0147-8AFE-08E5C4063254}" srcOrd="0" destOrd="0" presId="urn:microsoft.com/office/officeart/2008/layout/VerticalCurvedList"/>
    <dgm:cxn modelId="{763506AD-2F2D-4A68-86F2-45DE5266DD5A}" type="presParOf" srcId="{28455470-C4C2-FB4D-97B4-FC50FE904AEA}" destId="{C56D3B3B-A78C-6347-8655-1DB57941C0F3}" srcOrd="1" destOrd="0" presId="urn:microsoft.com/office/officeart/2008/layout/VerticalCurvedList"/>
    <dgm:cxn modelId="{65A52079-3846-45FE-BEEF-8CF83E15264E}" type="presParOf" srcId="{28455470-C4C2-FB4D-97B4-FC50FE904AEA}" destId="{38F303C6-5A0A-8944-BCDB-AD197F7B4E8C}" srcOrd="2" destOrd="0" presId="urn:microsoft.com/office/officeart/2008/layout/VerticalCurvedList"/>
    <dgm:cxn modelId="{DDFCB296-A30E-4EA7-813F-884EC9062082}" type="presParOf" srcId="{28455470-C4C2-FB4D-97B4-FC50FE904AEA}" destId="{60A6E09B-1541-D64D-AC4B-D448FD386041}" srcOrd="3" destOrd="0" presId="urn:microsoft.com/office/officeart/2008/layout/VerticalCurvedList"/>
    <dgm:cxn modelId="{55D678F3-D7AD-4FF2-AEC4-846AE036989E}" type="presParOf" srcId="{D8C8F95F-A42A-0243-8657-72224E483906}" destId="{F922AD1D-A7E3-7246-95C2-05E5B40B59E7}" srcOrd="1" destOrd="0" presId="urn:microsoft.com/office/officeart/2008/layout/VerticalCurvedList"/>
    <dgm:cxn modelId="{9312DAB9-6344-4D26-BE0C-5CA3EC05AF15}" type="presParOf" srcId="{D8C8F95F-A42A-0243-8657-72224E483906}" destId="{91787A8D-BA66-B342-98AA-9D60D762C2AB}" srcOrd="2" destOrd="0" presId="urn:microsoft.com/office/officeart/2008/layout/VerticalCurvedList"/>
    <dgm:cxn modelId="{2344D36B-2E3C-4760-8AAD-2BE9029B11DA}" type="presParOf" srcId="{91787A8D-BA66-B342-98AA-9D60D762C2AB}" destId="{D1995C79-C547-4140-B686-CE55EAD184E6}" srcOrd="0" destOrd="0" presId="urn:microsoft.com/office/officeart/2008/layout/VerticalCurvedList"/>
    <dgm:cxn modelId="{65C698B7-17A4-44CE-BB14-4079DBA13EBD}" type="presParOf" srcId="{D8C8F95F-A42A-0243-8657-72224E483906}" destId="{FEB39AD0-E896-4A1C-9078-7A35E109EBF3}" srcOrd="3" destOrd="0" presId="urn:microsoft.com/office/officeart/2008/layout/VerticalCurvedList"/>
    <dgm:cxn modelId="{B062EB6B-7E2E-41B2-A439-9D3F989C8143}" type="presParOf" srcId="{D8C8F95F-A42A-0243-8657-72224E483906}" destId="{6D63B309-19C5-4589-935E-B346EC2082AD}" srcOrd="4" destOrd="0" presId="urn:microsoft.com/office/officeart/2008/layout/VerticalCurvedList"/>
    <dgm:cxn modelId="{B3C70CC1-5B89-47E8-BAE5-B7887183B590}" type="presParOf" srcId="{6D63B309-19C5-4589-935E-B346EC2082AD}" destId="{086DE334-AC53-461B-9447-6BF8EB6812CB}" srcOrd="0" destOrd="0" presId="urn:microsoft.com/office/officeart/2008/layout/VerticalCurvedList"/>
    <dgm:cxn modelId="{19DB3018-7B35-4841-B8C5-1ADA9DF2B330}" type="presParOf" srcId="{D8C8F95F-A42A-0243-8657-72224E483906}" destId="{73E0CFCF-5B39-411A-A694-9AE02B4E7A59}" srcOrd="5" destOrd="0" presId="urn:microsoft.com/office/officeart/2008/layout/VerticalCurvedList"/>
    <dgm:cxn modelId="{0366050D-9139-4DDF-9A31-7110471A2182}" type="presParOf" srcId="{D8C8F95F-A42A-0243-8657-72224E483906}" destId="{491F9985-4956-4DD9-B71B-741F628DD2A2}" srcOrd="6" destOrd="0" presId="urn:microsoft.com/office/officeart/2008/layout/VerticalCurvedList"/>
    <dgm:cxn modelId="{882BDC61-85C2-4B52-991C-3A8AE45B8ED1}" type="presParOf" srcId="{491F9985-4956-4DD9-B71B-741F628DD2A2}" destId="{985FB5FF-7A42-4FC3-952E-7D2DCBF4DFD8}" srcOrd="0" destOrd="0" presId="urn:microsoft.com/office/officeart/2008/layout/VerticalCurvedList"/>
    <dgm:cxn modelId="{EA2B6A88-1A28-4FEB-89E7-882556E3B90D}" type="presParOf" srcId="{D8C8F95F-A42A-0243-8657-72224E483906}" destId="{0842F2C2-632D-46CC-B49E-7B5850FDA3C8}" srcOrd="7" destOrd="0" presId="urn:microsoft.com/office/officeart/2008/layout/VerticalCurvedList"/>
    <dgm:cxn modelId="{94147919-623A-4D01-AEB4-33DC23A27346}" type="presParOf" srcId="{D8C8F95F-A42A-0243-8657-72224E483906}" destId="{E60DD2BF-00EB-4817-B8D4-B02FFF9725FC}" srcOrd="8" destOrd="0" presId="urn:microsoft.com/office/officeart/2008/layout/VerticalCurvedList"/>
    <dgm:cxn modelId="{F7C7E1A1-88E0-473C-8D1B-3E8781FB9151}" type="presParOf" srcId="{E60DD2BF-00EB-4817-B8D4-B02FFF9725FC}" destId="{26725442-1F81-4F88-856F-ACE431B413DA}" srcOrd="0" destOrd="0" presId="urn:microsoft.com/office/officeart/2008/layout/VerticalCurvedList"/>
    <dgm:cxn modelId="{F3F74A00-2797-4509-88D8-DA2E2F7FDD02}" type="presParOf" srcId="{D8C8F95F-A42A-0243-8657-72224E483906}" destId="{28FDE6FD-F121-4C78-B758-947ED15CB81F}" srcOrd="9" destOrd="0" presId="urn:microsoft.com/office/officeart/2008/layout/VerticalCurvedList"/>
    <dgm:cxn modelId="{391204FE-396C-4B4D-ABE0-9725C1914D47}" type="presParOf" srcId="{D8C8F95F-A42A-0243-8657-72224E483906}" destId="{7C29E0E8-11CE-43D0-A89A-570AAB67C9BA}" srcOrd="10" destOrd="0" presId="urn:microsoft.com/office/officeart/2008/layout/VerticalCurvedList"/>
    <dgm:cxn modelId="{412F4384-3CBC-4321-9107-B0DF8E3751F0}" type="presParOf" srcId="{7C29E0E8-11CE-43D0-A89A-570AAB67C9BA}" destId="{2EADC998-6218-4148-8628-3DD1D4B2D007}" srcOrd="0" destOrd="0" presId="urn:microsoft.com/office/officeart/2008/layout/VerticalCurvedList"/>
    <dgm:cxn modelId="{A95E15BB-4314-4305-8E95-A377B15C3599}" type="presParOf" srcId="{D8C8F95F-A42A-0243-8657-72224E483906}" destId="{FA9B4653-7210-418B-86EF-15E6E0281677}" srcOrd="11" destOrd="0" presId="urn:microsoft.com/office/officeart/2008/layout/VerticalCurvedList"/>
    <dgm:cxn modelId="{82CCD07B-B5F3-428C-8053-28A67826A208}" type="presParOf" srcId="{D8C8F95F-A42A-0243-8657-72224E483906}" destId="{AE97BC48-2D26-47B2-8C82-87FADFC5632A}" srcOrd="12" destOrd="0" presId="urn:microsoft.com/office/officeart/2008/layout/VerticalCurvedList"/>
    <dgm:cxn modelId="{2DDB9E4A-01D9-490F-AC1E-FA76A0C4CC1D}" type="presParOf" srcId="{AE97BC48-2D26-47B2-8C82-87FADFC5632A}" destId="{F49BC4D6-B6F5-448D-8F45-C66C27A1F4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90579C-6DE3-496B-9D80-7999EE5E9C1C}" type="doc">
      <dgm:prSet loTypeId="urn:microsoft.com/office/officeart/2005/8/layout/bProcess3" loCatId="process" qsTypeId="urn:microsoft.com/office/officeart/2005/8/quickstyle/simple1" qsCatId="simple" csTypeId="urn:microsoft.com/office/officeart/2005/8/colors/accent1_3" csCatId="accent1" phldr="1"/>
      <dgm:spPr/>
    </dgm:pt>
    <dgm:pt modelId="{E6665852-FD37-421B-AF43-6540533BBEF2}">
      <dgm:prSet phldrT="[Text]"/>
      <dgm:spPr>
        <a:solidFill>
          <a:srgbClr val="FFCC66"/>
        </a:solidFill>
      </dgm:spPr>
      <dgm:t>
        <a:bodyPr/>
        <a:lstStyle/>
        <a:p>
          <a:r>
            <a:rPr lang="cs-CZ" b="1" dirty="0">
              <a:solidFill>
                <a:schemeClr val="tx2"/>
              </a:solidFill>
            </a:rPr>
            <a:t>Asymptomatický muž </a:t>
          </a:r>
        </a:p>
        <a:p>
          <a:r>
            <a:rPr lang="cs-CZ" b="1" dirty="0">
              <a:solidFill>
                <a:schemeClr val="tx2"/>
              </a:solidFill>
            </a:rPr>
            <a:t>50-70 let</a:t>
          </a:r>
        </a:p>
      </dgm:t>
    </dgm:pt>
    <dgm:pt modelId="{D19F9ABC-50A2-4E1F-A119-00B678918B3B}" type="parTrans" cxnId="{93C744B7-3559-452F-950A-CFBB3B9673D9}">
      <dgm:prSet/>
      <dgm:spPr/>
      <dgm:t>
        <a:bodyPr/>
        <a:lstStyle/>
        <a:p>
          <a:endParaRPr lang="cs-CZ"/>
        </a:p>
      </dgm:t>
    </dgm:pt>
    <dgm:pt modelId="{445A8B4E-9067-4781-8F3B-D81D9C9D89A9}" type="sibTrans" cxnId="{93C744B7-3559-452F-950A-CFBB3B9673D9}">
      <dgm:prSet/>
      <dgm:spPr/>
      <dgm:t>
        <a:bodyPr/>
        <a:lstStyle/>
        <a:p>
          <a:endParaRPr lang="cs-CZ"/>
        </a:p>
      </dgm:t>
    </dgm:pt>
    <dgm:pt modelId="{4215C785-0A6C-4C19-B016-204B60A5D76E}">
      <dgm:prSet phldrT="[Text]"/>
      <dgm:spPr/>
      <dgm:t>
        <a:bodyPr/>
        <a:lstStyle/>
        <a:p>
          <a:r>
            <a:rPr lang="cs-CZ" dirty="0"/>
            <a:t>Praktický lékař / Urolog</a:t>
          </a:r>
        </a:p>
      </dgm:t>
    </dgm:pt>
    <dgm:pt modelId="{101F447D-0F8C-4317-B60B-827AF2B5B38D}" type="parTrans" cxnId="{D4194AA3-EB8C-4D79-B5EF-017D01263F90}">
      <dgm:prSet/>
      <dgm:spPr/>
      <dgm:t>
        <a:bodyPr/>
        <a:lstStyle/>
        <a:p>
          <a:endParaRPr lang="cs-CZ"/>
        </a:p>
      </dgm:t>
    </dgm:pt>
    <dgm:pt modelId="{661752A9-8E78-420D-BD7A-0B85617E044E}" type="sibTrans" cxnId="{D4194AA3-EB8C-4D79-B5EF-017D01263F90}">
      <dgm:prSet/>
      <dgm:spPr/>
      <dgm:t>
        <a:bodyPr/>
        <a:lstStyle/>
        <a:p>
          <a:endParaRPr lang="cs-CZ"/>
        </a:p>
      </dgm:t>
    </dgm:pt>
    <dgm:pt modelId="{8BFC8821-038E-42D1-946A-6E37AE95F09F}">
      <dgm:prSet phldrT="[Text]"/>
      <dgm:spPr/>
      <dgm:t>
        <a:bodyPr/>
        <a:lstStyle/>
        <a:p>
          <a:r>
            <a:rPr lang="cs-CZ" dirty="0"/>
            <a:t>Vyšetření PSA</a:t>
          </a:r>
        </a:p>
      </dgm:t>
    </dgm:pt>
    <dgm:pt modelId="{849D5AC2-DD2E-4FC5-A118-D0CED747C351}" type="parTrans" cxnId="{9BFACCA4-6F63-4163-A82C-D5551EDE98E3}">
      <dgm:prSet/>
      <dgm:spPr/>
      <dgm:t>
        <a:bodyPr/>
        <a:lstStyle/>
        <a:p>
          <a:endParaRPr lang="cs-CZ"/>
        </a:p>
      </dgm:t>
    </dgm:pt>
    <dgm:pt modelId="{89B8F45C-3E4B-41E6-8633-173301D31230}" type="sibTrans" cxnId="{9BFACCA4-6F63-4163-A82C-D5551EDE98E3}">
      <dgm:prSet/>
      <dgm:spPr/>
      <dgm:t>
        <a:bodyPr/>
        <a:lstStyle/>
        <a:p>
          <a:endParaRPr lang="cs-CZ"/>
        </a:p>
      </dgm:t>
    </dgm:pt>
    <dgm:pt modelId="{8B711999-5405-4D46-AE38-2726C21A2C55}">
      <dgm:prSet/>
      <dgm:spPr/>
      <dgm:t>
        <a:bodyPr/>
        <a:lstStyle/>
        <a:p>
          <a:r>
            <a:rPr lang="cs-CZ" dirty="0"/>
            <a:t>Komplexní vyšetření urologem</a:t>
          </a:r>
        </a:p>
      </dgm:t>
    </dgm:pt>
    <dgm:pt modelId="{B3BC756D-5B95-4C32-A0E3-158B3247197D}" type="parTrans" cxnId="{EFC587D7-D98E-4715-851A-76701440D65F}">
      <dgm:prSet/>
      <dgm:spPr/>
      <dgm:t>
        <a:bodyPr/>
        <a:lstStyle/>
        <a:p>
          <a:endParaRPr lang="cs-CZ"/>
        </a:p>
      </dgm:t>
    </dgm:pt>
    <dgm:pt modelId="{6E3220C2-E078-4ACF-B98D-D786DD701815}" type="sibTrans" cxnId="{EFC587D7-D98E-4715-851A-76701440D65F}">
      <dgm:prSet/>
      <dgm:spPr/>
      <dgm:t>
        <a:bodyPr/>
        <a:lstStyle/>
        <a:p>
          <a:endParaRPr lang="cs-CZ"/>
        </a:p>
      </dgm:t>
    </dgm:pt>
    <dgm:pt modelId="{AA7A61D8-B7C3-4A05-BD70-62F59D17D7F9}">
      <dgm:prSet/>
      <dgm:spPr/>
      <dgm:t>
        <a:bodyPr/>
        <a:lstStyle/>
        <a:p>
          <a:r>
            <a:rPr lang="cs-CZ" dirty="0"/>
            <a:t>Vyšetření MRI</a:t>
          </a:r>
        </a:p>
      </dgm:t>
    </dgm:pt>
    <dgm:pt modelId="{A81BAD6C-BC9E-4D03-946E-B1B7B8AF8997}" type="parTrans" cxnId="{DBBA3BCB-4EE9-4C1C-B748-3E8CA801962A}">
      <dgm:prSet/>
      <dgm:spPr/>
      <dgm:t>
        <a:bodyPr/>
        <a:lstStyle/>
        <a:p>
          <a:endParaRPr lang="cs-CZ"/>
        </a:p>
      </dgm:t>
    </dgm:pt>
    <dgm:pt modelId="{D466C713-83B0-4FE8-8A98-013DCCFD7018}" type="sibTrans" cxnId="{DBBA3BCB-4EE9-4C1C-B748-3E8CA801962A}">
      <dgm:prSet/>
      <dgm:spPr/>
      <dgm:t>
        <a:bodyPr/>
        <a:lstStyle/>
        <a:p>
          <a:endParaRPr lang="cs-CZ"/>
        </a:p>
      </dgm:t>
    </dgm:pt>
    <dgm:pt modelId="{731D07E6-6162-41FD-851F-DA6018E7614C}">
      <dgm:prSet/>
      <dgm:spPr/>
      <dgm:t>
        <a:bodyPr/>
        <a:lstStyle/>
        <a:p>
          <a:r>
            <a:rPr lang="cs-CZ" dirty="0"/>
            <a:t>Fúzní biopsie s navigací</a:t>
          </a:r>
        </a:p>
      </dgm:t>
    </dgm:pt>
    <dgm:pt modelId="{6AAE6DC3-A98A-4015-9936-6BEE4764B5A0}" type="parTrans" cxnId="{37A1121E-5552-49F7-829E-B75963EBB507}">
      <dgm:prSet/>
      <dgm:spPr/>
      <dgm:t>
        <a:bodyPr/>
        <a:lstStyle/>
        <a:p>
          <a:endParaRPr lang="cs-CZ"/>
        </a:p>
      </dgm:t>
    </dgm:pt>
    <dgm:pt modelId="{E7CBB333-6F79-48AE-98E0-2A721A3D36B5}" type="sibTrans" cxnId="{37A1121E-5552-49F7-829E-B75963EBB507}">
      <dgm:prSet/>
      <dgm:spPr/>
      <dgm:t>
        <a:bodyPr/>
        <a:lstStyle/>
        <a:p>
          <a:endParaRPr lang="cs-CZ"/>
        </a:p>
      </dgm:t>
    </dgm:pt>
    <dgm:pt modelId="{03A86DC4-651D-480B-99F7-46299F2DD2B4}">
      <dgm:prSet/>
      <dgm:spPr/>
      <dgm:t>
        <a:bodyPr/>
        <a:lstStyle/>
        <a:p>
          <a:r>
            <a:rPr lang="cs-CZ" dirty="0"/>
            <a:t>Multidisciplinární léčba zhoubného nádoru</a:t>
          </a:r>
        </a:p>
      </dgm:t>
    </dgm:pt>
    <dgm:pt modelId="{3EC3EA64-A869-4868-8DA4-093A18445927}" type="parTrans" cxnId="{A89D25C9-1EB8-40D7-8161-159033A1EDEC}">
      <dgm:prSet/>
      <dgm:spPr/>
      <dgm:t>
        <a:bodyPr/>
        <a:lstStyle/>
        <a:p>
          <a:endParaRPr lang="cs-CZ"/>
        </a:p>
      </dgm:t>
    </dgm:pt>
    <dgm:pt modelId="{DF9004D0-B161-4F73-95EE-A5C949CBA187}" type="sibTrans" cxnId="{A89D25C9-1EB8-40D7-8161-159033A1EDEC}">
      <dgm:prSet/>
      <dgm:spPr/>
      <dgm:t>
        <a:bodyPr/>
        <a:lstStyle/>
        <a:p>
          <a:endParaRPr lang="cs-CZ"/>
        </a:p>
      </dgm:t>
    </dgm:pt>
    <dgm:pt modelId="{D8F0D886-AF0D-432E-98C2-B4E58E357940}" type="pres">
      <dgm:prSet presAssocID="{6A90579C-6DE3-496B-9D80-7999EE5E9C1C}" presName="Name0" presStyleCnt="0">
        <dgm:presLayoutVars>
          <dgm:dir/>
          <dgm:resizeHandles val="exact"/>
        </dgm:presLayoutVars>
      </dgm:prSet>
      <dgm:spPr/>
    </dgm:pt>
    <dgm:pt modelId="{64982983-02E1-46F6-A1D8-265EAC92BDD4}" type="pres">
      <dgm:prSet presAssocID="{E6665852-FD37-421B-AF43-6540533BBEF2}" presName="node" presStyleLbl="node1" presStyleIdx="0" presStyleCnt="7">
        <dgm:presLayoutVars>
          <dgm:bulletEnabled val="1"/>
        </dgm:presLayoutVars>
      </dgm:prSet>
      <dgm:spPr/>
    </dgm:pt>
    <dgm:pt modelId="{2E68BAE9-DE98-4638-8CD8-A4654E217F8D}" type="pres">
      <dgm:prSet presAssocID="{445A8B4E-9067-4781-8F3B-D81D9C9D89A9}" presName="sibTrans" presStyleLbl="sibTrans1D1" presStyleIdx="0" presStyleCnt="6"/>
      <dgm:spPr/>
    </dgm:pt>
    <dgm:pt modelId="{100DBD1C-3C8C-4A65-B776-71A4096EAC73}" type="pres">
      <dgm:prSet presAssocID="{445A8B4E-9067-4781-8F3B-D81D9C9D89A9}" presName="connectorText" presStyleLbl="sibTrans1D1" presStyleIdx="0" presStyleCnt="6"/>
      <dgm:spPr/>
    </dgm:pt>
    <dgm:pt modelId="{85F53AB3-70EB-4AD7-8E57-CE2419591BAC}" type="pres">
      <dgm:prSet presAssocID="{4215C785-0A6C-4C19-B016-204B60A5D76E}" presName="node" presStyleLbl="node1" presStyleIdx="1" presStyleCnt="7">
        <dgm:presLayoutVars>
          <dgm:bulletEnabled val="1"/>
        </dgm:presLayoutVars>
      </dgm:prSet>
      <dgm:spPr/>
    </dgm:pt>
    <dgm:pt modelId="{50D70200-6301-4DD6-A5B1-4E6CE10BA552}" type="pres">
      <dgm:prSet presAssocID="{661752A9-8E78-420D-BD7A-0B85617E044E}" presName="sibTrans" presStyleLbl="sibTrans1D1" presStyleIdx="1" presStyleCnt="6"/>
      <dgm:spPr/>
    </dgm:pt>
    <dgm:pt modelId="{0BC5A92B-66FD-4FD8-805C-1E578ABC1709}" type="pres">
      <dgm:prSet presAssocID="{661752A9-8E78-420D-BD7A-0B85617E044E}" presName="connectorText" presStyleLbl="sibTrans1D1" presStyleIdx="1" presStyleCnt="6"/>
      <dgm:spPr/>
    </dgm:pt>
    <dgm:pt modelId="{1F603E0C-E822-4337-8717-E3A3F6D74299}" type="pres">
      <dgm:prSet presAssocID="{8BFC8821-038E-42D1-946A-6E37AE95F09F}" presName="node" presStyleLbl="node1" presStyleIdx="2" presStyleCnt="7">
        <dgm:presLayoutVars>
          <dgm:bulletEnabled val="1"/>
        </dgm:presLayoutVars>
      </dgm:prSet>
      <dgm:spPr/>
    </dgm:pt>
    <dgm:pt modelId="{52D63CAF-C5A9-4B08-8B3D-E16E84E41CDA}" type="pres">
      <dgm:prSet presAssocID="{89B8F45C-3E4B-41E6-8633-173301D31230}" presName="sibTrans" presStyleLbl="sibTrans1D1" presStyleIdx="2" presStyleCnt="6"/>
      <dgm:spPr/>
    </dgm:pt>
    <dgm:pt modelId="{794E9295-25DE-4A3B-9690-ABCA311E16AD}" type="pres">
      <dgm:prSet presAssocID="{89B8F45C-3E4B-41E6-8633-173301D31230}" presName="connectorText" presStyleLbl="sibTrans1D1" presStyleIdx="2" presStyleCnt="6"/>
      <dgm:spPr/>
    </dgm:pt>
    <dgm:pt modelId="{505820DD-CE8F-4257-9223-C7E6F801DE6E}" type="pres">
      <dgm:prSet presAssocID="{8B711999-5405-4D46-AE38-2726C21A2C55}" presName="node" presStyleLbl="node1" presStyleIdx="3" presStyleCnt="7">
        <dgm:presLayoutVars>
          <dgm:bulletEnabled val="1"/>
        </dgm:presLayoutVars>
      </dgm:prSet>
      <dgm:spPr/>
    </dgm:pt>
    <dgm:pt modelId="{B0DA2A5F-73CB-4120-94DC-DBE652B5EB61}" type="pres">
      <dgm:prSet presAssocID="{6E3220C2-E078-4ACF-B98D-D786DD701815}" presName="sibTrans" presStyleLbl="sibTrans1D1" presStyleIdx="3" presStyleCnt="6"/>
      <dgm:spPr/>
    </dgm:pt>
    <dgm:pt modelId="{7F009E46-665C-4DC4-B162-FD240AA18AC1}" type="pres">
      <dgm:prSet presAssocID="{6E3220C2-E078-4ACF-B98D-D786DD701815}" presName="connectorText" presStyleLbl="sibTrans1D1" presStyleIdx="3" presStyleCnt="6"/>
      <dgm:spPr/>
    </dgm:pt>
    <dgm:pt modelId="{E3BCF90A-3738-4D55-9A36-4A4728CD45ED}" type="pres">
      <dgm:prSet presAssocID="{AA7A61D8-B7C3-4A05-BD70-62F59D17D7F9}" presName="node" presStyleLbl="node1" presStyleIdx="4" presStyleCnt="7">
        <dgm:presLayoutVars>
          <dgm:bulletEnabled val="1"/>
        </dgm:presLayoutVars>
      </dgm:prSet>
      <dgm:spPr/>
    </dgm:pt>
    <dgm:pt modelId="{CFAAD3C9-2D86-452A-A754-F39FC7EEFA32}" type="pres">
      <dgm:prSet presAssocID="{D466C713-83B0-4FE8-8A98-013DCCFD7018}" presName="sibTrans" presStyleLbl="sibTrans1D1" presStyleIdx="4" presStyleCnt="6"/>
      <dgm:spPr/>
    </dgm:pt>
    <dgm:pt modelId="{D471E1A7-998F-44C4-9A09-EEB5ECBEAEC1}" type="pres">
      <dgm:prSet presAssocID="{D466C713-83B0-4FE8-8A98-013DCCFD7018}" presName="connectorText" presStyleLbl="sibTrans1D1" presStyleIdx="4" presStyleCnt="6"/>
      <dgm:spPr/>
    </dgm:pt>
    <dgm:pt modelId="{188FAFF7-49A8-41BE-BA58-A99848DB5717}" type="pres">
      <dgm:prSet presAssocID="{731D07E6-6162-41FD-851F-DA6018E7614C}" presName="node" presStyleLbl="node1" presStyleIdx="5" presStyleCnt="7">
        <dgm:presLayoutVars>
          <dgm:bulletEnabled val="1"/>
        </dgm:presLayoutVars>
      </dgm:prSet>
      <dgm:spPr/>
    </dgm:pt>
    <dgm:pt modelId="{936EBAEE-01B2-44B2-9C06-040995543730}" type="pres">
      <dgm:prSet presAssocID="{E7CBB333-6F79-48AE-98E0-2A721A3D36B5}" presName="sibTrans" presStyleLbl="sibTrans1D1" presStyleIdx="5" presStyleCnt="6"/>
      <dgm:spPr/>
    </dgm:pt>
    <dgm:pt modelId="{0B1ECD26-8860-454F-B0C6-A558E31661E7}" type="pres">
      <dgm:prSet presAssocID="{E7CBB333-6F79-48AE-98E0-2A721A3D36B5}" presName="connectorText" presStyleLbl="sibTrans1D1" presStyleIdx="5" presStyleCnt="6"/>
      <dgm:spPr/>
    </dgm:pt>
    <dgm:pt modelId="{96FBDE07-2AB1-4226-B314-C2A0479A280D}" type="pres">
      <dgm:prSet presAssocID="{03A86DC4-651D-480B-99F7-46299F2DD2B4}" presName="node" presStyleLbl="node1" presStyleIdx="6" presStyleCnt="7">
        <dgm:presLayoutVars>
          <dgm:bulletEnabled val="1"/>
        </dgm:presLayoutVars>
      </dgm:prSet>
      <dgm:spPr/>
    </dgm:pt>
  </dgm:ptLst>
  <dgm:cxnLst>
    <dgm:cxn modelId="{D4B1050F-4727-45D7-9093-A38113C5452F}" type="presOf" srcId="{E7CBB333-6F79-48AE-98E0-2A721A3D36B5}" destId="{936EBAEE-01B2-44B2-9C06-040995543730}" srcOrd="0" destOrd="0" presId="urn:microsoft.com/office/officeart/2005/8/layout/bProcess3"/>
    <dgm:cxn modelId="{7F1EBB1C-C0AB-4370-936E-329294B99B91}" type="presOf" srcId="{731D07E6-6162-41FD-851F-DA6018E7614C}" destId="{188FAFF7-49A8-41BE-BA58-A99848DB5717}" srcOrd="0" destOrd="0" presId="urn:microsoft.com/office/officeart/2005/8/layout/bProcess3"/>
    <dgm:cxn modelId="{37A1121E-5552-49F7-829E-B75963EBB507}" srcId="{6A90579C-6DE3-496B-9D80-7999EE5E9C1C}" destId="{731D07E6-6162-41FD-851F-DA6018E7614C}" srcOrd="5" destOrd="0" parTransId="{6AAE6DC3-A98A-4015-9936-6BEE4764B5A0}" sibTransId="{E7CBB333-6F79-48AE-98E0-2A721A3D36B5}"/>
    <dgm:cxn modelId="{D140C622-8FB7-4C4C-850A-5BA2F8165EE1}" type="presOf" srcId="{E6665852-FD37-421B-AF43-6540533BBEF2}" destId="{64982983-02E1-46F6-A1D8-265EAC92BDD4}" srcOrd="0" destOrd="0" presId="urn:microsoft.com/office/officeart/2005/8/layout/bProcess3"/>
    <dgm:cxn modelId="{36BA9D24-96C6-4EF7-8B58-40209373A8B0}" type="presOf" srcId="{6E3220C2-E078-4ACF-B98D-D786DD701815}" destId="{7F009E46-665C-4DC4-B162-FD240AA18AC1}" srcOrd="1" destOrd="0" presId="urn:microsoft.com/office/officeart/2005/8/layout/bProcess3"/>
    <dgm:cxn modelId="{30119460-C853-4D07-A5F6-9E9DC2D51B7D}" type="presOf" srcId="{661752A9-8E78-420D-BD7A-0B85617E044E}" destId="{0BC5A92B-66FD-4FD8-805C-1E578ABC1709}" srcOrd="1" destOrd="0" presId="urn:microsoft.com/office/officeart/2005/8/layout/bProcess3"/>
    <dgm:cxn modelId="{1DBBFB6C-F232-4827-9E39-795D73B23525}" type="presOf" srcId="{03A86DC4-651D-480B-99F7-46299F2DD2B4}" destId="{96FBDE07-2AB1-4226-B314-C2A0479A280D}" srcOrd="0" destOrd="0" presId="urn:microsoft.com/office/officeart/2005/8/layout/bProcess3"/>
    <dgm:cxn modelId="{420FD17E-9D15-4043-B6D9-70C0D5FD3412}" type="presOf" srcId="{6E3220C2-E078-4ACF-B98D-D786DD701815}" destId="{B0DA2A5F-73CB-4120-94DC-DBE652B5EB61}" srcOrd="0" destOrd="0" presId="urn:microsoft.com/office/officeart/2005/8/layout/bProcess3"/>
    <dgm:cxn modelId="{07A4F682-1D19-40A1-A096-FD74C01088F5}" type="presOf" srcId="{8BFC8821-038E-42D1-946A-6E37AE95F09F}" destId="{1F603E0C-E822-4337-8717-E3A3F6D74299}" srcOrd="0" destOrd="0" presId="urn:microsoft.com/office/officeart/2005/8/layout/bProcess3"/>
    <dgm:cxn modelId="{78E1F39B-28FC-4B10-BB26-7089A944FF5C}" type="presOf" srcId="{445A8B4E-9067-4781-8F3B-D81D9C9D89A9}" destId="{2E68BAE9-DE98-4638-8CD8-A4654E217F8D}" srcOrd="0" destOrd="0" presId="urn:microsoft.com/office/officeart/2005/8/layout/bProcess3"/>
    <dgm:cxn modelId="{F451D19D-5159-458B-94C4-B59B71B47DEC}" type="presOf" srcId="{89B8F45C-3E4B-41E6-8633-173301D31230}" destId="{52D63CAF-C5A9-4B08-8B3D-E16E84E41CDA}" srcOrd="0" destOrd="0" presId="urn:microsoft.com/office/officeart/2005/8/layout/bProcess3"/>
    <dgm:cxn modelId="{D4194AA3-EB8C-4D79-B5EF-017D01263F90}" srcId="{6A90579C-6DE3-496B-9D80-7999EE5E9C1C}" destId="{4215C785-0A6C-4C19-B016-204B60A5D76E}" srcOrd="1" destOrd="0" parTransId="{101F447D-0F8C-4317-B60B-827AF2B5B38D}" sibTransId="{661752A9-8E78-420D-BD7A-0B85617E044E}"/>
    <dgm:cxn modelId="{9BFACCA4-6F63-4163-A82C-D5551EDE98E3}" srcId="{6A90579C-6DE3-496B-9D80-7999EE5E9C1C}" destId="{8BFC8821-038E-42D1-946A-6E37AE95F09F}" srcOrd="2" destOrd="0" parTransId="{849D5AC2-DD2E-4FC5-A118-D0CED747C351}" sibTransId="{89B8F45C-3E4B-41E6-8633-173301D31230}"/>
    <dgm:cxn modelId="{68F4E4AD-0B6E-4E2F-B727-3D9D1E0D9898}" type="presOf" srcId="{661752A9-8E78-420D-BD7A-0B85617E044E}" destId="{50D70200-6301-4DD6-A5B1-4E6CE10BA552}" srcOrd="0" destOrd="0" presId="urn:microsoft.com/office/officeart/2005/8/layout/bProcess3"/>
    <dgm:cxn modelId="{C1E57DB1-0AC5-42B0-802B-4ABCE25EB949}" type="presOf" srcId="{E7CBB333-6F79-48AE-98E0-2A721A3D36B5}" destId="{0B1ECD26-8860-454F-B0C6-A558E31661E7}" srcOrd="1" destOrd="0" presId="urn:microsoft.com/office/officeart/2005/8/layout/bProcess3"/>
    <dgm:cxn modelId="{C42E14B2-63BF-41C1-8E28-FB42E4574D37}" type="presOf" srcId="{445A8B4E-9067-4781-8F3B-D81D9C9D89A9}" destId="{100DBD1C-3C8C-4A65-B776-71A4096EAC73}" srcOrd="1" destOrd="0" presId="urn:microsoft.com/office/officeart/2005/8/layout/bProcess3"/>
    <dgm:cxn modelId="{93C744B7-3559-452F-950A-CFBB3B9673D9}" srcId="{6A90579C-6DE3-496B-9D80-7999EE5E9C1C}" destId="{E6665852-FD37-421B-AF43-6540533BBEF2}" srcOrd="0" destOrd="0" parTransId="{D19F9ABC-50A2-4E1F-A119-00B678918B3B}" sibTransId="{445A8B4E-9067-4781-8F3B-D81D9C9D89A9}"/>
    <dgm:cxn modelId="{543B8BC8-7587-4541-B9E9-3FA51CDED9B5}" type="presOf" srcId="{D466C713-83B0-4FE8-8A98-013DCCFD7018}" destId="{D471E1A7-998F-44C4-9A09-EEB5ECBEAEC1}" srcOrd="1" destOrd="0" presId="urn:microsoft.com/office/officeart/2005/8/layout/bProcess3"/>
    <dgm:cxn modelId="{A89D25C9-1EB8-40D7-8161-159033A1EDEC}" srcId="{6A90579C-6DE3-496B-9D80-7999EE5E9C1C}" destId="{03A86DC4-651D-480B-99F7-46299F2DD2B4}" srcOrd="6" destOrd="0" parTransId="{3EC3EA64-A869-4868-8DA4-093A18445927}" sibTransId="{DF9004D0-B161-4F73-95EE-A5C949CBA187}"/>
    <dgm:cxn modelId="{DBBA3BCB-4EE9-4C1C-B748-3E8CA801962A}" srcId="{6A90579C-6DE3-496B-9D80-7999EE5E9C1C}" destId="{AA7A61D8-B7C3-4A05-BD70-62F59D17D7F9}" srcOrd="4" destOrd="0" parTransId="{A81BAD6C-BC9E-4D03-946E-B1B7B8AF8997}" sibTransId="{D466C713-83B0-4FE8-8A98-013DCCFD7018}"/>
    <dgm:cxn modelId="{EFC587D7-D98E-4715-851A-76701440D65F}" srcId="{6A90579C-6DE3-496B-9D80-7999EE5E9C1C}" destId="{8B711999-5405-4D46-AE38-2726C21A2C55}" srcOrd="3" destOrd="0" parTransId="{B3BC756D-5B95-4C32-A0E3-158B3247197D}" sibTransId="{6E3220C2-E078-4ACF-B98D-D786DD701815}"/>
    <dgm:cxn modelId="{E35AD7DA-58FD-4B11-A8EB-62B4337C29E4}" type="presOf" srcId="{89B8F45C-3E4B-41E6-8633-173301D31230}" destId="{794E9295-25DE-4A3B-9690-ABCA311E16AD}" srcOrd="1" destOrd="0" presId="urn:microsoft.com/office/officeart/2005/8/layout/bProcess3"/>
    <dgm:cxn modelId="{A787B9E1-8FAD-4426-AAA9-F564FDEB473B}" type="presOf" srcId="{6A90579C-6DE3-496B-9D80-7999EE5E9C1C}" destId="{D8F0D886-AF0D-432E-98C2-B4E58E357940}" srcOrd="0" destOrd="0" presId="urn:microsoft.com/office/officeart/2005/8/layout/bProcess3"/>
    <dgm:cxn modelId="{9EE7E4E5-4369-4EAA-987B-72C5B332390C}" type="presOf" srcId="{8B711999-5405-4D46-AE38-2726C21A2C55}" destId="{505820DD-CE8F-4257-9223-C7E6F801DE6E}" srcOrd="0" destOrd="0" presId="urn:microsoft.com/office/officeart/2005/8/layout/bProcess3"/>
    <dgm:cxn modelId="{BAB7BCEC-B362-4924-BA5A-CA0D055394D8}" type="presOf" srcId="{D466C713-83B0-4FE8-8A98-013DCCFD7018}" destId="{CFAAD3C9-2D86-452A-A754-F39FC7EEFA32}" srcOrd="0" destOrd="0" presId="urn:microsoft.com/office/officeart/2005/8/layout/bProcess3"/>
    <dgm:cxn modelId="{0AE2E5F2-66B0-4CC8-8764-C5646038D49D}" type="presOf" srcId="{4215C785-0A6C-4C19-B016-204B60A5D76E}" destId="{85F53AB3-70EB-4AD7-8E57-CE2419591BAC}" srcOrd="0" destOrd="0" presId="urn:microsoft.com/office/officeart/2005/8/layout/bProcess3"/>
    <dgm:cxn modelId="{C0C299FB-4267-4CB3-AF27-9B800BA911FD}" type="presOf" srcId="{AA7A61D8-B7C3-4A05-BD70-62F59D17D7F9}" destId="{E3BCF90A-3738-4D55-9A36-4A4728CD45ED}" srcOrd="0" destOrd="0" presId="urn:microsoft.com/office/officeart/2005/8/layout/bProcess3"/>
    <dgm:cxn modelId="{CDDB9FAE-0FA5-4DDE-8AE6-7F49DBB413A1}" type="presParOf" srcId="{D8F0D886-AF0D-432E-98C2-B4E58E357940}" destId="{64982983-02E1-46F6-A1D8-265EAC92BDD4}" srcOrd="0" destOrd="0" presId="urn:microsoft.com/office/officeart/2005/8/layout/bProcess3"/>
    <dgm:cxn modelId="{CC4A2EEB-A595-4D29-ADB0-A2220021947F}" type="presParOf" srcId="{D8F0D886-AF0D-432E-98C2-B4E58E357940}" destId="{2E68BAE9-DE98-4638-8CD8-A4654E217F8D}" srcOrd="1" destOrd="0" presId="urn:microsoft.com/office/officeart/2005/8/layout/bProcess3"/>
    <dgm:cxn modelId="{7268EC5C-883A-4280-97F4-FA424DE49577}" type="presParOf" srcId="{2E68BAE9-DE98-4638-8CD8-A4654E217F8D}" destId="{100DBD1C-3C8C-4A65-B776-71A4096EAC73}" srcOrd="0" destOrd="0" presId="urn:microsoft.com/office/officeart/2005/8/layout/bProcess3"/>
    <dgm:cxn modelId="{8FF81363-4422-4CB7-89D2-6D155C7D8691}" type="presParOf" srcId="{D8F0D886-AF0D-432E-98C2-B4E58E357940}" destId="{85F53AB3-70EB-4AD7-8E57-CE2419591BAC}" srcOrd="2" destOrd="0" presId="urn:microsoft.com/office/officeart/2005/8/layout/bProcess3"/>
    <dgm:cxn modelId="{7BC78691-F936-4394-8F6C-6DCE3108C505}" type="presParOf" srcId="{D8F0D886-AF0D-432E-98C2-B4E58E357940}" destId="{50D70200-6301-4DD6-A5B1-4E6CE10BA552}" srcOrd="3" destOrd="0" presId="urn:microsoft.com/office/officeart/2005/8/layout/bProcess3"/>
    <dgm:cxn modelId="{92B3B143-E264-4C65-ABB9-66AB497F1676}" type="presParOf" srcId="{50D70200-6301-4DD6-A5B1-4E6CE10BA552}" destId="{0BC5A92B-66FD-4FD8-805C-1E578ABC1709}" srcOrd="0" destOrd="0" presId="urn:microsoft.com/office/officeart/2005/8/layout/bProcess3"/>
    <dgm:cxn modelId="{0AD7725E-6784-45A5-8331-DF7A53C1AA91}" type="presParOf" srcId="{D8F0D886-AF0D-432E-98C2-B4E58E357940}" destId="{1F603E0C-E822-4337-8717-E3A3F6D74299}" srcOrd="4" destOrd="0" presId="urn:microsoft.com/office/officeart/2005/8/layout/bProcess3"/>
    <dgm:cxn modelId="{646FC6F3-9DDB-476E-B898-B9F57C7B7BEB}" type="presParOf" srcId="{D8F0D886-AF0D-432E-98C2-B4E58E357940}" destId="{52D63CAF-C5A9-4B08-8B3D-E16E84E41CDA}" srcOrd="5" destOrd="0" presId="urn:microsoft.com/office/officeart/2005/8/layout/bProcess3"/>
    <dgm:cxn modelId="{0CA57E1C-79DA-4F6F-87C0-4523C7CBCF78}" type="presParOf" srcId="{52D63CAF-C5A9-4B08-8B3D-E16E84E41CDA}" destId="{794E9295-25DE-4A3B-9690-ABCA311E16AD}" srcOrd="0" destOrd="0" presId="urn:microsoft.com/office/officeart/2005/8/layout/bProcess3"/>
    <dgm:cxn modelId="{830C1147-145D-4D78-9396-391C3ADA334F}" type="presParOf" srcId="{D8F0D886-AF0D-432E-98C2-B4E58E357940}" destId="{505820DD-CE8F-4257-9223-C7E6F801DE6E}" srcOrd="6" destOrd="0" presId="urn:microsoft.com/office/officeart/2005/8/layout/bProcess3"/>
    <dgm:cxn modelId="{DA5C5AC0-FE51-4D15-B7BE-F6E5556732C3}" type="presParOf" srcId="{D8F0D886-AF0D-432E-98C2-B4E58E357940}" destId="{B0DA2A5F-73CB-4120-94DC-DBE652B5EB61}" srcOrd="7" destOrd="0" presId="urn:microsoft.com/office/officeart/2005/8/layout/bProcess3"/>
    <dgm:cxn modelId="{E2BE06F0-77F8-451C-B43C-F459537E4321}" type="presParOf" srcId="{B0DA2A5F-73CB-4120-94DC-DBE652B5EB61}" destId="{7F009E46-665C-4DC4-B162-FD240AA18AC1}" srcOrd="0" destOrd="0" presId="urn:microsoft.com/office/officeart/2005/8/layout/bProcess3"/>
    <dgm:cxn modelId="{11546DF4-E062-4EFA-A4CA-D1A27EE1A992}" type="presParOf" srcId="{D8F0D886-AF0D-432E-98C2-B4E58E357940}" destId="{E3BCF90A-3738-4D55-9A36-4A4728CD45ED}" srcOrd="8" destOrd="0" presId="urn:microsoft.com/office/officeart/2005/8/layout/bProcess3"/>
    <dgm:cxn modelId="{A716F88A-2AEA-4732-AFE0-1BE0AD1783FF}" type="presParOf" srcId="{D8F0D886-AF0D-432E-98C2-B4E58E357940}" destId="{CFAAD3C9-2D86-452A-A754-F39FC7EEFA32}" srcOrd="9" destOrd="0" presId="urn:microsoft.com/office/officeart/2005/8/layout/bProcess3"/>
    <dgm:cxn modelId="{18A43497-CEC0-4158-9DDA-4FBAF546466F}" type="presParOf" srcId="{CFAAD3C9-2D86-452A-A754-F39FC7EEFA32}" destId="{D471E1A7-998F-44C4-9A09-EEB5ECBEAEC1}" srcOrd="0" destOrd="0" presId="urn:microsoft.com/office/officeart/2005/8/layout/bProcess3"/>
    <dgm:cxn modelId="{511360AA-6F00-4EC4-8C34-7B2ACA5EDE4F}" type="presParOf" srcId="{D8F0D886-AF0D-432E-98C2-B4E58E357940}" destId="{188FAFF7-49A8-41BE-BA58-A99848DB5717}" srcOrd="10" destOrd="0" presId="urn:microsoft.com/office/officeart/2005/8/layout/bProcess3"/>
    <dgm:cxn modelId="{A8D2C75C-9A7D-4005-BF8D-D15112F1FCEF}" type="presParOf" srcId="{D8F0D886-AF0D-432E-98C2-B4E58E357940}" destId="{936EBAEE-01B2-44B2-9C06-040995543730}" srcOrd="11" destOrd="0" presId="urn:microsoft.com/office/officeart/2005/8/layout/bProcess3"/>
    <dgm:cxn modelId="{0F170160-E116-407C-B695-3911A67010C6}" type="presParOf" srcId="{936EBAEE-01B2-44B2-9C06-040995543730}" destId="{0B1ECD26-8860-454F-B0C6-A558E31661E7}" srcOrd="0" destOrd="0" presId="urn:microsoft.com/office/officeart/2005/8/layout/bProcess3"/>
    <dgm:cxn modelId="{22BD285D-39CD-4180-ADC1-C4A91273D971}" type="presParOf" srcId="{D8F0D886-AF0D-432E-98C2-B4E58E357940}" destId="{96FBDE07-2AB1-4226-B314-C2A0479A280D}" srcOrd="12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D3B3B-A78C-6347-8655-1DB57941C0F3}">
      <dsp:nvSpPr>
        <dsp:cNvPr id="0" name=""/>
        <dsp:cNvSpPr/>
      </dsp:nvSpPr>
      <dsp:spPr>
        <a:xfrm>
          <a:off x="-5796115" y="-887110"/>
          <a:ext cx="6900443" cy="6900443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22AD1D-A7E3-7246-95C2-05E5B40B59E7}">
      <dsp:nvSpPr>
        <dsp:cNvPr id="0" name=""/>
        <dsp:cNvSpPr/>
      </dsp:nvSpPr>
      <dsp:spPr>
        <a:xfrm>
          <a:off x="411439" y="269946"/>
          <a:ext cx="10551189" cy="53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Metodické a personální zázemí v oblasti časného záchytu onemocnění, naplňování klíčových strategií</a:t>
          </a:r>
        </a:p>
      </dsp:txBody>
      <dsp:txXfrm>
        <a:off x="411439" y="269946"/>
        <a:ext cx="10551189" cy="539688"/>
      </dsp:txXfrm>
    </dsp:sp>
    <dsp:sp modelId="{D1995C79-C547-4140-B686-CE55EAD184E6}">
      <dsp:nvSpPr>
        <dsp:cNvPr id="0" name=""/>
        <dsp:cNvSpPr/>
      </dsp:nvSpPr>
      <dsp:spPr>
        <a:xfrm>
          <a:off x="74134" y="202485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B39AD0-E896-4A1C-9078-7A35E109EBF3}">
      <dsp:nvSpPr>
        <dsp:cNvPr id="0" name=""/>
        <dsp:cNvSpPr/>
      </dsp:nvSpPr>
      <dsp:spPr>
        <a:xfrm>
          <a:off x="855370" y="1079377"/>
          <a:ext cx="10107258" cy="539688"/>
        </a:xfrm>
        <a:prstGeom prst="rect">
          <a:avLst/>
        </a:prstGeom>
        <a:solidFill>
          <a:srgbClr val="2C2F7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Datová základna screeningových programů a evaluace populačních screeningových programů</a:t>
          </a:r>
        </a:p>
      </dsp:txBody>
      <dsp:txXfrm>
        <a:off x="855370" y="1079377"/>
        <a:ext cx="10107258" cy="539688"/>
      </dsp:txXfrm>
    </dsp:sp>
    <dsp:sp modelId="{086DE334-AC53-461B-9447-6BF8EB6812CB}">
      <dsp:nvSpPr>
        <dsp:cNvPr id="0" name=""/>
        <dsp:cNvSpPr/>
      </dsp:nvSpPr>
      <dsp:spPr>
        <a:xfrm>
          <a:off x="518065" y="1011916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E0CFCF-5B39-411A-A694-9AE02B4E7A59}">
      <dsp:nvSpPr>
        <dsp:cNvPr id="0" name=""/>
        <dsp:cNvSpPr/>
      </dsp:nvSpPr>
      <dsp:spPr>
        <a:xfrm>
          <a:off x="1058368" y="1888808"/>
          <a:ext cx="9904259" cy="53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Koordinace populačních programů a spolupráce na nově vznikajících screeningových programech</a:t>
          </a:r>
        </a:p>
      </dsp:txBody>
      <dsp:txXfrm>
        <a:off x="1058368" y="1888808"/>
        <a:ext cx="9904259" cy="539688"/>
      </dsp:txXfrm>
    </dsp:sp>
    <dsp:sp modelId="{985FB5FF-7A42-4FC3-952E-7D2DCBF4DFD8}">
      <dsp:nvSpPr>
        <dsp:cNvPr id="0" name=""/>
        <dsp:cNvSpPr/>
      </dsp:nvSpPr>
      <dsp:spPr>
        <a:xfrm>
          <a:off x="721063" y="1821347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42F2C2-632D-46CC-B49E-7B5850FDA3C8}">
      <dsp:nvSpPr>
        <dsp:cNvPr id="0" name=""/>
        <dsp:cNvSpPr/>
      </dsp:nvSpPr>
      <dsp:spPr>
        <a:xfrm>
          <a:off x="1058368" y="2697726"/>
          <a:ext cx="9904259" cy="539688"/>
        </a:xfrm>
        <a:prstGeom prst="rect">
          <a:avLst/>
        </a:prstGeom>
        <a:solidFill>
          <a:srgbClr val="2C2F7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Realizace pilotních projektů realizujících implementační výzkum</a:t>
          </a:r>
        </a:p>
      </dsp:txBody>
      <dsp:txXfrm>
        <a:off x="1058368" y="2697726"/>
        <a:ext cx="9904259" cy="539688"/>
      </dsp:txXfrm>
    </dsp:sp>
    <dsp:sp modelId="{26725442-1F81-4F88-856F-ACE431B413DA}">
      <dsp:nvSpPr>
        <dsp:cNvPr id="0" name=""/>
        <dsp:cNvSpPr/>
      </dsp:nvSpPr>
      <dsp:spPr>
        <a:xfrm>
          <a:off x="721063" y="2630265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FDE6FD-F121-4C78-B758-947ED15CB81F}">
      <dsp:nvSpPr>
        <dsp:cNvPr id="0" name=""/>
        <dsp:cNvSpPr/>
      </dsp:nvSpPr>
      <dsp:spPr>
        <a:xfrm>
          <a:off x="855370" y="3507156"/>
          <a:ext cx="10107258" cy="53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Vzdělávací a výzkumné aktivity</a:t>
          </a:r>
        </a:p>
      </dsp:txBody>
      <dsp:txXfrm>
        <a:off x="855370" y="3507156"/>
        <a:ext cx="10107258" cy="539688"/>
      </dsp:txXfrm>
    </dsp:sp>
    <dsp:sp modelId="{2EADC998-6218-4148-8628-3DD1D4B2D007}">
      <dsp:nvSpPr>
        <dsp:cNvPr id="0" name=""/>
        <dsp:cNvSpPr/>
      </dsp:nvSpPr>
      <dsp:spPr>
        <a:xfrm>
          <a:off x="518065" y="3439695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9B4653-7210-418B-86EF-15E6E0281677}">
      <dsp:nvSpPr>
        <dsp:cNvPr id="0" name=""/>
        <dsp:cNvSpPr/>
      </dsp:nvSpPr>
      <dsp:spPr>
        <a:xfrm>
          <a:off x="411439" y="4316587"/>
          <a:ext cx="10551189" cy="539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8378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Mezinárodní spolupráce</a:t>
          </a:r>
        </a:p>
      </dsp:txBody>
      <dsp:txXfrm>
        <a:off x="411439" y="4316587"/>
        <a:ext cx="10551189" cy="539688"/>
      </dsp:txXfrm>
    </dsp:sp>
    <dsp:sp modelId="{F49BC4D6-B6F5-448D-8F45-C66C27A1F44C}">
      <dsp:nvSpPr>
        <dsp:cNvPr id="0" name=""/>
        <dsp:cNvSpPr/>
      </dsp:nvSpPr>
      <dsp:spPr>
        <a:xfrm>
          <a:off x="74134" y="4249126"/>
          <a:ext cx="674610" cy="6746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8BAE9-DE98-4638-8CD8-A4654E217F8D}">
      <dsp:nvSpPr>
        <dsp:cNvPr id="0" name=""/>
        <dsp:cNvSpPr/>
      </dsp:nvSpPr>
      <dsp:spPr>
        <a:xfrm>
          <a:off x="1861598" y="767515"/>
          <a:ext cx="3975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97581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2049685" y="811094"/>
        <a:ext cx="21409" cy="4281"/>
      </dsp:txXfrm>
    </dsp:sp>
    <dsp:sp modelId="{64982983-02E1-46F6-A1D8-265EAC92BDD4}">
      <dsp:nvSpPr>
        <dsp:cNvPr id="0" name=""/>
        <dsp:cNvSpPr/>
      </dsp:nvSpPr>
      <dsp:spPr>
        <a:xfrm>
          <a:off x="1737" y="254737"/>
          <a:ext cx="1861660" cy="1116996"/>
        </a:xfrm>
        <a:prstGeom prst="rect">
          <a:avLst/>
        </a:prstGeom>
        <a:solidFill>
          <a:srgbClr val="FFCC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b="1" kern="1200" dirty="0">
              <a:solidFill>
                <a:schemeClr val="tx2"/>
              </a:solidFill>
            </a:rPr>
            <a:t>Asymptomatický muž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b="1" kern="1200" dirty="0">
              <a:solidFill>
                <a:schemeClr val="tx2"/>
              </a:solidFill>
            </a:rPr>
            <a:t>50-70 let</a:t>
          </a:r>
        </a:p>
      </dsp:txBody>
      <dsp:txXfrm>
        <a:off x="1737" y="254737"/>
        <a:ext cx="1861660" cy="1116996"/>
      </dsp:txXfrm>
    </dsp:sp>
    <dsp:sp modelId="{50D70200-6301-4DD6-A5B1-4E6CE10BA552}">
      <dsp:nvSpPr>
        <dsp:cNvPr id="0" name=""/>
        <dsp:cNvSpPr/>
      </dsp:nvSpPr>
      <dsp:spPr>
        <a:xfrm>
          <a:off x="4151441" y="767515"/>
          <a:ext cx="3975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97581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12672"/>
              <a:satOff val="-6851"/>
              <a:lumOff val="674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4339527" y="811094"/>
        <a:ext cx="21409" cy="4281"/>
      </dsp:txXfrm>
    </dsp:sp>
    <dsp:sp modelId="{85F53AB3-70EB-4AD7-8E57-CE2419591BAC}">
      <dsp:nvSpPr>
        <dsp:cNvPr id="0" name=""/>
        <dsp:cNvSpPr/>
      </dsp:nvSpPr>
      <dsp:spPr>
        <a:xfrm>
          <a:off x="2291580" y="254737"/>
          <a:ext cx="1861660" cy="1116996"/>
        </a:xfrm>
        <a:prstGeom prst="rect">
          <a:avLst/>
        </a:prstGeom>
        <a:solidFill>
          <a:schemeClr val="accent1">
            <a:shade val="80000"/>
            <a:hueOff val="10512"/>
            <a:satOff val="-5781"/>
            <a:lumOff val="59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Praktický lékař / Urolog</a:t>
          </a:r>
        </a:p>
      </dsp:txBody>
      <dsp:txXfrm>
        <a:off x="2291580" y="254737"/>
        <a:ext cx="1861660" cy="1116996"/>
      </dsp:txXfrm>
    </dsp:sp>
    <dsp:sp modelId="{52D63CAF-C5A9-4B08-8B3D-E16E84E41CDA}">
      <dsp:nvSpPr>
        <dsp:cNvPr id="0" name=""/>
        <dsp:cNvSpPr/>
      </dsp:nvSpPr>
      <dsp:spPr>
        <a:xfrm>
          <a:off x="6441284" y="767515"/>
          <a:ext cx="3975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97581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25344"/>
              <a:satOff val="-13702"/>
              <a:lumOff val="1349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6629370" y="811094"/>
        <a:ext cx="21409" cy="4281"/>
      </dsp:txXfrm>
    </dsp:sp>
    <dsp:sp modelId="{1F603E0C-E822-4337-8717-E3A3F6D74299}">
      <dsp:nvSpPr>
        <dsp:cNvPr id="0" name=""/>
        <dsp:cNvSpPr/>
      </dsp:nvSpPr>
      <dsp:spPr>
        <a:xfrm>
          <a:off x="4581423" y="254737"/>
          <a:ext cx="1861660" cy="1116996"/>
        </a:xfrm>
        <a:prstGeom prst="rect">
          <a:avLst/>
        </a:prstGeom>
        <a:solidFill>
          <a:schemeClr val="accent1">
            <a:shade val="80000"/>
            <a:hueOff val="21025"/>
            <a:satOff val="-11561"/>
            <a:lumOff val="118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Vyšetření PSA</a:t>
          </a:r>
        </a:p>
      </dsp:txBody>
      <dsp:txXfrm>
        <a:off x="4581423" y="254737"/>
        <a:ext cx="1861660" cy="1116996"/>
      </dsp:txXfrm>
    </dsp:sp>
    <dsp:sp modelId="{B0DA2A5F-73CB-4120-94DC-DBE652B5EB61}">
      <dsp:nvSpPr>
        <dsp:cNvPr id="0" name=""/>
        <dsp:cNvSpPr/>
      </dsp:nvSpPr>
      <dsp:spPr>
        <a:xfrm>
          <a:off x="932568" y="1369933"/>
          <a:ext cx="6869528" cy="397581"/>
        </a:xfrm>
        <a:custGeom>
          <a:avLst/>
          <a:gdLst/>
          <a:ahLst/>
          <a:cxnLst/>
          <a:rect l="0" t="0" r="0" b="0"/>
          <a:pathLst>
            <a:path>
              <a:moveTo>
                <a:pt x="6869528" y="0"/>
              </a:moveTo>
              <a:lnTo>
                <a:pt x="6869528" y="215890"/>
              </a:lnTo>
              <a:lnTo>
                <a:pt x="0" y="215890"/>
              </a:lnTo>
              <a:lnTo>
                <a:pt x="0" y="397581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38017"/>
              <a:satOff val="-20554"/>
              <a:lumOff val="2023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4195261" y="1566583"/>
        <a:ext cx="344142" cy="4281"/>
      </dsp:txXfrm>
    </dsp:sp>
    <dsp:sp modelId="{505820DD-CE8F-4257-9223-C7E6F801DE6E}">
      <dsp:nvSpPr>
        <dsp:cNvPr id="0" name=""/>
        <dsp:cNvSpPr/>
      </dsp:nvSpPr>
      <dsp:spPr>
        <a:xfrm>
          <a:off x="6871266" y="254737"/>
          <a:ext cx="1861660" cy="1116996"/>
        </a:xfrm>
        <a:prstGeom prst="rect">
          <a:avLst/>
        </a:prstGeom>
        <a:solidFill>
          <a:schemeClr val="accent1">
            <a:shade val="80000"/>
            <a:hueOff val="31537"/>
            <a:satOff val="-17342"/>
            <a:lumOff val="177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Komplexní vyšetření urologem</a:t>
          </a:r>
        </a:p>
      </dsp:txBody>
      <dsp:txXfrm>
        <a:off x="6871266" y="254737"/>
        <a:ext cx="1861660" cy="1116996"/>
      </dsp:txXfrm>
    </dsp:sp>
    <dsp:sp modelId="{CFAAD3C9-2D86-452A-A754-F39FC7EEFA32}">
      <dsp:nvSpPr>
        <dsp:cNvPr id="0" name=""/>
        <dsp:cNvSpPr/>
      </dsp:nvSpPr>
      <dsp:spPr>
        <a:xfrm>
          <a:off x="1861598" y="2312693"/>
          <a:ext cx="3975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97581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50689"/>
              <a:satOff val="-27405"/>
              <a:lumOff val="2698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2049685" y="2356272"/>
        <a:ext cx="21409" cy="4281"/>
      </dsp:txXfrm>
    </dsp:sp>
    <dsp:sp modelId="{E3BCF90A-3738-4D55-9A36-4A4728CD45ED}">
      <dsp:nvSpPr>
        <dsp:cNvPr id="0" name=""/>
        <dsp:cNvSpPr/>
      </dsp:nvSpPr>
      <dsp:spPr>
        <a:xfrm>
          <a:off x="1737" y="1799915"/>
          <a:ext cx="1861660" cy="1116996"/>
        </a:xfrm>
        <a:prstGeom prst="rect">
          <a:avLst/>
        </a:prstGeom>
        <a:solidFill>
          <a:schemeClr val="accent1">
            <a:shade val="80000"/>
            <a:hueOff val="42050"/>
            <a:satOff val="-23123"/>
            <a:lumOff val="236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Vyšetření MRI</a:t>
          </a:r>
        </a:p>
      </dsp:txBody>
      <dsp:txXfrm>
        <a:off x="1737" y="1799915"/>
        <a:ext cx="1861660" cy="1116996"/>
      </dsp:txXfrm>
    </dsp:sp>
    <dsp:sp modelId="{936EBAEE-01B2-44B2-9C06-040995543730}">
      <dsp:nvSpPr>
        <dsp:cNvPr id="0" name=""/>
        <dsp:cNvSpPr/>
      </dsp:nvSpPr>
      <dsp:spPr>
        <a:xfrm>
          <a:off x="4151441" y="2312693"/>
          <a:ext cx="3975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97581" y="45720"/>
              </a:lnTo>
            </a:path>
          </a:pathLst>
        </a:custGeom>
        <a:noFill/>
        <a:ln w="6350" cap="flat" cmpd="sng" algn="ctr">
          <a:solidFill>
            <a:schemeClr val="accent1">
              <a:shade val="90000"/>
              <a:hueOff val="63361"/>
              <a:satOff val="-34256"/>
              <a:lumOff val="3373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4339527" y="2356272"/>
        <a:ext cx="21409" cy="4281"/>
      </dsp:txXfrm>
    </dsp:sp>
    <dsp:sp modelId="{188FAFF7-49A8-41BE-BA58-A99848DB5717}">
      <dsp:nvSpPr>
        <dsp:cNvPr id="0" name=""/>
        <dsp:cNvSpPr/>
      </dsp:nvSpPr>
      <dsp:spPr>
        <a:xfrm>
          <a:off x="2291580" y="1799915"/>
          <a:ext cx="1861660" cy="1116996"/>
        </a:xfrm>
        <a:prstGeom prst="rect">
          <a:avLst/>
        </a:prstGeom>
        <a:solidFill>
          <a:schemeClr val="accent1">
            <a:shade val="80000"/>
            <a:hueOff val="52562"/>
            <a:satOff val="-28903"/>
            <a:lumOff val="2955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Fúzní biopsie s navigací</a:t>
          </a:r>
        </a:p>
      </dsp:txBody>
      <dsp:txXfrm>
        <a:off x="2291580" y="1799915"/>
        <a:ext cx="1861660" cy="1116996"/>
      </dsp:txXfrm>
    </dsp:sp>
    <dsp:sp modelId="{96FBDE07-2AB1-4226-B314-C2A0479A280D}">
      <dsp:nvSpPr>
        <dsp:cNvPr id="0" name=""/>
        <dsp:cNvSpPr/>
      </dsp:nvSpPr>
      <dsp:spPr>
        <a:xfrm>
          <a:off x="4581423" y="1799915"/>
          <a:ext cx="1861660" cy="1116996"/>
        </a:xfrm>
        <a:prstGeom prst="rect">
          <a:avLst/>
        </a:prstGeom>
        <a:solidFill>
          <a:schemeClr val="accent1">
            <a:shade val="80000"/>
            <a:hueOff val="63074"/>
            <a:satOff val="-34684"/>
            <a:lumOff val="3546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Multidisciplinární léčba zhoubného nádoru</a:t>
          </a:r>
        </a:p>
      </dsp:txBody>
      <dsp:txXfrm>
        <a:off x="4581423" y="1799915"/>
        <a:ext cx="1861660" cy="1116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367A8E77-176A-7B66-DE3A-82EFFCE67F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71A465F-930D-CBE3-B481-8F036F4DF6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56504-554F-4508-B4C7-BF54BE3B8E12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5D0F3B4-169F-95C1-1567-A8D165ECA4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A4C0C07-E368-718F-F473-5107E2029E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5ED2D-7242-4A3E-A7E2-E1B8284229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307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71638-2901-4A4D-B657-C56B02D49B99}" type="datetimeFigureOut">
              <a:rPr lang="cs-CZ" smtClean="0"/>
              <a:t>09.01.2024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2FB2-C134-1A40-AEFF-BA4E7FB1B3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143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2590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5130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1363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681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670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999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5675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256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1870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8846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397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186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869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3288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02251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383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8218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7F5C0A-D15A-40B7-9AD0-1092460FC3E4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8066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7F5C0A-D15A-40B7-9AD0-1092460FC3E4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5094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7F5C0A-D15A-40B7-9AD0-1092460FC3E4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2022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2325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2325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2325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2325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2325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232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232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232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232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2C475A-ED3D-4F12-A0B2-B2F4B65829D4}" type="slidenum">
              <a:rPr lang="ru-RU" altLang="cs-CZ" b="0"/>
              <a:pPr eaLnBrk="1" hangingPunct="1"/>
              <a:t>9</a:t>
            </a:fld>
            <a:endParaRPr lang="ru-RU" altLang="cs-CZ" b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4800" y="650875"/>
            <a:ext cx="5792788" cy="3259138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115656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7939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32FB2-C134-1A40-AEFF-BA4E7FB1B3E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8612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s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>
            <a:extLst>
              <a:ext uri="{FF2B5EF4-FFF2-40B4-BE49-F238E27FC236}">
                <a16:creationId xmlns:a16="http://schemas.microsoft.com/office/drawing/2014/main" id="{A4B6F62C-6941-C1AA-2861-2912C0F7E8D1}"/>
              </a:ext>
            </a:extLst>
          </p:cNvPr>
          <p:cNvSpPr/>
          <p:nvPr userDrawn="1"/>
        </p:nvSpPr>
        <p:spPr>
          <a:xfrm>
            <a:off x="0" y="446423"/>
            <a:ext cx="4014000" cy="94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F21DCDB-F1EB-1E1C-315D-D1C0C86AC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8438" y="5526157"/>
            <a:ext cx="7451726" cy="479685"/>
          </a:xfrm>
        </p:spPr>
        <p:txBody>
          <a:bodyPr lIns="0">
            <a:normAutofit/>
          </a:bodyPr>
          <a:lstStyle>
            <a:lvl1pPr marL="0" indent="0" algn="l">
              <a:buNone/>
              <a:defRPr sz="1800" b="1"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465C2995-4096-1BF2-0903-15EDC1EDC11A}"/>
              </a:ext>
            </a:extLst>
          </p:cNvPr>
          <p:cNvSpPr/>
          <p:nvPr userDrawn="1"/>
        </p:nvSpPr>
        <p:spPr>
          <a:xfrm>
            <a:off x="8177370" y="1836751"/>
            <a:ext cx="4012822" cy="2266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6A8EF0F6-43FB-AB07-A428-311BF2B830A0}"/>
              </a:ext>
            </a:extLst>
          </p:cNvPr>
          <p:cNvSpPr/>
          <p:nvPr userDrawn="1"/>
        </p:nvSpPr>
        <p:spPr>
          <a:xfrm>
            <a:off x="4008438" y="6139116"/>
            <a:ext cx="8183562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9" name="Zástupný symbol obrázku 18">
            <a:extLst>
              <a:ext uri="{FF2B5EF4-FFF2-40B4-BE49-F238E27FC236}">
                <a16:creationId xmlns:a16="http://schemas.microsoft.com/office/drawing/2014/main" id="{C4A030DE-C0D0-6499-028F-4647C43554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836751"/>
            <a:ext cx="7983110" cy="2263455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3749D040-5D15-041A-FB68-6E29C34EF8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3144" y="2669170"/>
            <a:ext cx="2541274" cy="601284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40E2EF12-A587-7B4E-A1D6-438C8ADCA438}"/>
              </a:ext>
            </a:extLst>
          </p:cNvPr>
          <p:cNvSpPr txBox="1"/>
          <p:nvPr userDrawn="1"/>
        </p:nvSpPr>
        <p:spPr>
          <a:xfrm>
            <a:off x="4010400" y="6313334"/>
            <a:ext cx="1664348" cy="369332"/>
          </a:xfrm>
          <a:prstGeom prst="rect">
            <a:avLst/>
          </a:prstGeom>
          <a:noFill/>
        </p:spPr>
        <p:txBody>
          <a:bodyPr wrap="square" lIns="180000" rtlCol="0" anchor="ctr">
            <a:spAutoFit/>
          </a:bodyPr>
          <a:lstStyle/>
          <a:p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nsc.uzis.cz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5FC09959-B600-6AF0-10A7-511F0A0CE6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298" y="4102873"/>
            <a:ext cx="10814865" cy="1290010"/>
          </a:xfrm>
        </p:spPr>
        <p:txBody>
          <a:bodyPr lIns="0" anchor="b">
            <a:normAutofit/>
          </a:bodyPr>
          <a:lstStyle>
            <a:lvl1pPr algn="l">
              <a:defRPr sz="3600" b="0" cap="all" baseline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5936000F-1CA5-4A28-D084-2EDC710BE5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77370" y="6141783"/>
            <a:ext cx="1664348" cy="720000"/>
          </a:xfrm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</a:t>
            </a: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2A29C3ED-4266-C769-2ADF-B8282F4D3F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59729" y="6258886"/>
            <a:ext cx="600434" cy="39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06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2525" userDrawn="1">
          <p15:clr>
            <a:srgbClr val="FBAE40"/>
          </p15:clr>
        </p15:guide>
        <p15:guide id="6" pos="39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graf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>
            <a:extLst>
              <a:ext uri="{FF2B5EF4-FFF2-40B4-BE49-F238E27FC236}">
                <a16:creationId xmlns:a16="http://schemas.microsoft.com/office/drawing/2014/main" id="{203DDD2B-94B5-4D6B-B92F-71E4B2701400}"/>
              </a:ext>
            </a:extLst>
          </p:cNvPr>
          <p:cNvSpPr/>
          <p:nvPr userDrawn="1"/>
        </p:nvSpPr>
        <p:spPr>
          <a:xfrm>
            <a:off x="0" y="-1"/>
            <a:ext cx="609600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C994861F-0D9B-4331-871B-BB38C1D69A0E}"/>
              </a:ext>
            </a:extLst>
          </p:cNvPr>
          <p:cNvGrpSpPr/>
          <p:nvPr userDrawn="1"/>
        </p:nvGrpSpPr>
        <p:grpSpPr>
          <a:xfrm>
            <a:off x="0" y="475199"/>
            <a:ext cx="1080000" cy="720000"/>
            <a:chOff x="0" y="475199"/>
            <a:chExt cx="1080000" cy="720000"/>
          </a:xfrm>
        </p:grpSpPr>
        <p:sp>
          <p:nvSpPr>
            <p:cNvPr id="18" name="Obdélník 17">
              <a:extLst>
                <a:ext uri="{FF2B5EF4-FFF2-40B4-BE49-F238E27FC236}">
                  <a16:creationId xmlns:a16="http://schemas.microsoft.com/office/drawing/2014/main" id="{BA72D03A-0F35-4A68-824B-364CAA4CDC0F}"/>
                </a:ext>
              </a:extLst>
            </p:cNvPr>
            <p:cNvSpPr/>
            <p:nvPr userDrawn="1"/>
          </p:nvSpPr>
          <p:spPr>
            <a:xfrm>
              <a:off x="0" y="475199"/>
              <a:ext cx="1080000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9" name="Grafický objekt 18">
              <a:extLst>
                <a:ext uri="{FF2B5EF4-FFF2-40B4-BE49-F238E27FC236}">
                  <a16:creationId xmlns:a16="http://schemas.microsoft.com/office/drawing/2014/main" id="{1773DD8C-C1C7-4C8A-BF7A-4721B43A07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0154" y="637199"/>
              <a:ext cx="639692" cy="396000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CE39D634-FBD8-0067-14B8-7CF2FC0D7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000" y="475199"/>
            <a:ext cx="9802034" cy="720000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objekt grafu 10">
            <a:extLst>
              <a:ext uri="{FF2B5EF4-FFF2-40B4-BE49-F238E27FC236}">
                <a16:creationId xmlns:a16="http://schemas.microsoft.com/office/drawing/2014/main" id="{7814EF98-A5EE-B564-2343-4835ACD0118A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730800" y="1663200"/>
            <a:ext cx="10728000" cy="350873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text 14">
            <a:extLst>
              <a:ext uri="{FF2B5EF4-FFF2-40B4-BE49-F238E27FC236}">
                <a16:creationId xmlns:a16="http://schemas.microsoft.com/office/drawing/2014/main" id="{693A1838-2329-7980-800F-63A757B70A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0800" y="5277180"/>
            <a:ext cx="10728000" cy="813600"/>
          </a:xfrm>
          <a:ln w="12700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text 16">
            <a:extLst>
              <a:ext uri="{FF2B5EF4-FFF2-40B4-BE49-F238E27FC236}">
                <a16:creationId xmlns:a16="http://schemas.microsoft.com/office/drawing/2014/main" id="{8434A227-584A-FA78-238E-9F19667037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514" y="1223680"/>
            <a:ext cx="3261286" cy="720001"/>
          </a:xfrm>
        </p:spPr>
        <p:txBody>
          <a:bodyPr>
            <a:no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3132222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lý nadpis,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5">
            <a:extLst>
              <a:ext uri="{FF2B5EF4-FFF2-40B4-BE49-F238E27FC236}">
                <a16:creationId xmlns:a16="http://schemas.microsoft.com/office/drawing/2014/main" id="{9FA37B8F-E31B-4ED9-B938-2436AC45F8B0}"/>
              </a:ext>
            </a:extLst>
          </p:cNvPr>
          <p:cNvGrpSpPr/>
          <p:nvPr userDrawn="1"/>
        </p:nvGrpSpPr>
        <p:grpSpPr>
          <a:xfrm>
            <a:off x="731838" y="6144231"/>
            <a:ext cx="1083291" cy="720000"/>
            <a:chOff x="731838" y="6129338"/>
            <a:chExt cx="1083291" cy="720000"/>
          </a:xfrm>
        </p:grpSpPr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E8A2BDC4-6C43-7770-C039-87C8E274A15E}"/>
                </a:ext>
              </a:extLst>
            </p:cNvPr>
            <p:cNvSpPr/>
            <p:nvPr userDrawn="1"/>
          </p:nvSpPr>
          <p:spPr>
            <a:xfrm>
              <a:off x="731838" y="6129338"/>
              <a:ext cx="1083291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D42D85A1-CE0E-3796-3FB6-1A1B847697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637" y="6291338"/>
              <a:ext cx="639692" cy="396000"/>
            </a:xfrm>
            <a:prstGeom prst="rect">
              <a:avLst/>
            </a:prstGeom>
          </p:spPr>
        </p:pic>
      </p:grp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2077AF6-1444-E249-F2EF-ECEF553B61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8" y="873024"/>
            <a:ext cx="10728325" cy="5122454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46746F9-8916-4E3E-46F8-D3D688B1AC86}"/>
              </a:ext>
            </a:extLst>
          </p:cNvPr>
          <p:cNvSpPr/>
          <p:nvPr userDrawn="1"/>
        </p:nvSpPr>
        <p:spPr>
          <a:xfrm>
            <a:off x="0" y="0"/>
            <a:ext cx="12192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845A84C-9B03-E5F5-E96F-C8A731070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0"/>
            <a:ext cx="11460162" cy="720722"/>
          </a:xfrm>
        </p:spPr>
        <p:txBody>
          <a:bodyPr lIns="0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ECE479D9-A951-26E0-C2EF-C43D3FCAC88B}"/>
              </a:ext>
            </a:extLst>
          </p:cNvPr>
          <p:cNvSpPr/>
          <p:nvPr userDrawn="1"/>
        </p:nvSpPr>
        <p:spPr>
          <a:xfrm>
            <a:off x="8197516" y="6144231"/>
            <a:ext cx="3994484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BF4CF16D-F608-F5E0-D06B-61FE4F1927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517" y="6138000"/>
            <a:ext cx="3994484" cy="719999"/>
          </a:xfrm>
        </p:spPr>
        <p:txBody>
          <a:bodyPr lIns="18000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Datum, www…</a:t>
            </a:r>
          </a:p>
        </p:txBody>
      </p:sp>
    </p:spTree>
    <p:extLst>
      <p:ext uri="{BB962C8B-B14F-4D97-AF65-F5344CB8AC3E}">
        <p14:creationId xmlns:p14="http://schemas.microsoft.com/office/powerpoint/2010/main" val="1771809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lý nadpis, graf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5">
            <a:extLst>
              <a:ext uri="{FF2B5EF4-FFF2-40B4-BE49-F238E27FC236}">
                <a16:creationId xmlns:a16="http://schemas.microsoft.com/office/drawing/2014/main" id="{9FA37B8F-E31B-4ED9-B938-2436AC45F8B0}"/>
              </a:ext>
            </a:extLst>
          </p:cNvPr>
          <p:cNvGrpSpPr/>
          <p:nvPr userDrawn="1"/>
        </p:nvGrpSpPr>
        <p:grpSpPr>
          <a:xfrm>
            <a:off x="731838" y="6144231"/>
            <a:ext cx="1083291" cy="720000"/>
            <a:chOff x="731838" y="6129338"/>
            <a:chExt cx="1083291" cy="720000"/>
          </a:xfrm>
        </p:grpSpPr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E8A2BDC4-6C43-7770-C039-87C8E274A15E}"/>
                </a:ext>
              </a:extLst>
            </p:cNvPr>
            <p:cNvSpPr/>
            <p:nvPr userDrawn="1"/>
          </p:nvSpPr>
          <p:spPr>
            <a:xfrm>
              <a:off x="731838" y="6129338"/>
              <a:ext cx="1083291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D42D85A1-CE0E-3796-3FB6-1A1B847697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637" y="6291338"/>
              <a:ext cx="639692" cy="396000"/>
            </a:xfrm>
            <a:prstGeom prst="rect">
              <a:avLst/>
            </a:prstGeom>
          </p:spPr>
        </p:pic>
      </p:grpSp>
      <p:sp>
        <p:nvSpPr>
          <p:cNvPr id="8" name="Obdélník 7">
            <a:extLst>
              <a:ext uri="{FF2B5EF4-FFF2-40B4-BE49-F238E27FC236}">
                <a16:creationId xmlns:a16="http://schemas.microsoft.com/office/drawing/2014/main" id="{F46746F9-8916-4E3E-46F8-D3D688B1AC86}"/>
              </a:ext>
            </a:extLst>
          </p:cNvPr>
          <p:cNvSpPr/>
          <p:nvPr userDrawn="1"/>
        </p:nvSpPr>
        <p:spPr>
          <a:xfrm>
            <a:off x="0" y="0"/>
            <a:ext cx="12192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845A84C-9B03-E5F5-E96F-C8A731070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0"/>
            <a:ext cx="11460162" cy="720722"/>
          </a:xfrm>
        </p:spPr>
        <p:txBody>
          <a:bodyPr lIns="0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ECE479D9-A951-26E0-C2EF-C43D3FCAC88B}"/>
              </a:ext>
            </a:extLst>
          </p:cNvPr>
          <p:cNvSpPr/>
          <p:nvPr userDrawn="1"/>
        </p:nvSpPr>
        <p:spPr>
          <a:xfrm>
            <a:off x="8197516" y="6144231"/>
            <a:ext cx="3994484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BF4CF16D-F608-F5E0-D06B-61FE4F1927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517" y="6138000"/>
            <a:ext cx="3994484" cy="719999"/>
          </a:xfrm>
        </p:spPr>
        <p:txBody>
          <a:bodyPr lIns="18000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Datum, www…</a:t>
            </a:r>
          </a:p>
        </p:txBody>
      </p:sp>
      <p:sp>
        <p:nvSpPr>
          <p:cNvPr id="11" name="Zástupný objekt grafu 10">
            <a:extLst>
              <a:ext uri="{FF2B5EF4-FFF2-40B4-BE49-F238E27FC236}">
                <a16:creationId xmlns:a16="http://schemas.microsoft.com/office/drawing/2014/main" id="{2CCDD7A5-4E4F-7E32-7926-F5BD6DE6206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730800" y="1416423"/>
            <a:ext cx="10728000" cy="3626903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text 14">
            <a:extLst>
              <a:ext uri="{FF2B5EF4-FFF2-40B4-BE49-F238E27FC236}">
                <a16:creationId xmlns:a16="http://schemas.microsoft.com/office/drawing/2014/main" id="{E54CAFFC-D28A-B9D7-EF18-CE0F288790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0800" y="5186979"/>
            <a:ext cx="10728000" cy="813600"/>
          </a:xfrm>
          <a:ln w="12700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7" name="Zástupný text 16">
            <a:extLst>
              <a:ext uri="{FF2B5EF4-FFF2-40B4-BE49-F238E27FC236}">
                <a16:creationId xmlns:a16="http://schemas.microsoft.com/office/drawing/2014/main" id="{F99509E6-390C-E171-B7E9-F370C7382F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516" y="955485"/>
            <a:ext cx="3261286" cy="720000"/>
          </a:xfrm>
        </p:spPr>
        <p:txBody>
          <a:bodyPr>
            <a:no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1329608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malý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5">
            <a:extLst>
              <a:ext uri="{FF2B5EF4-FFF2-40B4-BE49-F238E27FC236}">
                <a16:creationId xmlns:a16="http://schemas.microsoft.com/office/drawing/2014/main" id="{9FA37B8F-E31B-4ED9-B938-2436AC45F8B0}"/>
              </a:ext>
            </a:extLst>
          </p:cNvPr>
          <p:cNvGrpSpPr/>
          <p:nvPr userDrawn="1"/>
        </p:nvGrpSpPr>
        <p:grpSpPr>
          <a:xfrm>
            <a:off x="731838" y="6144231"/>
            <a:ext cx="1083291" cy="720000"/>
            <a:chOff x="731838" y="6129338"/>
            <a:chExt cx="1083291" cy="720000"/>
          </a:xfrm>
        </p:grpSpPr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E8A2BDC4-6C43-7770-C039-87C8E274A15E}"/>
                </a:ext>
              </a:extLst>
            </p:cNvPr>
            <p:cNvSpPr/>
            <p:nvPr userDrawn="1"/>
          </p:nvSpPr>
          <p:spPr>
            <a:xfrm>
              <a:off x="731838" y="6129338"/>
              <a:ext cx="1083291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D42D85A1-CE0E-3796-3FB6-1A1B847697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637" y="6291338"/>
              <a:ext cx="639692" cy="396000"/>
            </a:xfrm>
            <a:prstGeom prst="rect">
              <a:avLst/>
            </a:prstGeom>
          </p:spPr>
        </p:pic>
      </p:grpSp>
      <p:sp>
        <p:nvSpPr>
          <p:cNvPr id="8" name="Obdélník 7">
            <a:extLst>
              <a:ext uri="{FF2B5EF4-FFF2-40B4-BE49-F238E27FC236}">
                <a16:creationId xmlns:a16="http://schemas.microsoft.com/office/drawing/2014/main" id="{F46746F9-8916-4E3E-46F8-D3D688B1AC86}"/>
              </a:ext>
            </a:extLst>
          </p:cNvPr>
          <p:cNvSpPr/>
          <p:nvPr userDrawn="1"/>
        </p:nvSpPr>
        <p:spPr>
          <a:xfrm>
            <a:off x="0" y="-2"/>
            <a:ext cx="12192000" cy="728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845A84C-9B03-E5F5-E96F-C8A731070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7940"/>
            <a:ext cx="11460162" cy="720722"/>
          </a:xfrm>
        </p:spPr>
        <p:txBody>
          <a:bodyPr lIns="0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5B4E1AD-5241-BB23-6D38-68E746B8E97B}"/>
              </a:ext>
            </a:extLst>
          </p:cNvPr>
          <p:cNvSpPr/>
          <p:nvPr userDrawn="1"/>
        </p:nvSpPr>
        <p:spPr>
          <a:xfrm>
            <a:off x="8197516" y="6144231"/>
            <a:ext cx="3994484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text 8">
            <a:extLst>
              <a:ext uri="{FF2B5EF4-FFF2-40B4-BE49-F238E27FC236}">
                <a16:creationId xmlns:a16="http://schemas.microsoft.com/office/drawing/2014/main" id="{87B68CB9-55B6-6A8B-4827-E00145D2E5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517" y="6138000"/>
            <a:ext cx="3994484" cy="719999"/>
          </a:xfrm>
        </p:spPr>
        <p:txBody>
          <a:bodyPr lIns="18000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Datum, www…</a:t>
            </a:r>
          </a:p>
        </p:txBody>
      </p:sp>
    </p:spTree>
    <p:extLst>
      <p:ext uri="{BB962C8B-B14F-4D97-AF65-F5344CB8AC3E}">
        <p14:creationId xmlns:p14="http://schemas.microsoft.com/office/powerpoint/2010/main" val="3055858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, nadpis,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DAF197-0F70-E0BF-5CA5-CDDA9786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393" y="365125"/>
            <a:ext cx="6281770" cy="159175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44F03E9-B7DD-0DB9-BE59-19B95CD65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8392" y="2127183"/>
            <a:ext cx="6281771" cy="3994216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86EFECB8-37A1-1162-F90E-485C0D94B166}"/>
              </a:ext>
            </a:extLst>
          </p:cNvPr>
          <p:cNvSpPr/>
          <p:nvPr userDrawn="1"/>
        </p:nvSpPr>
        <p:spPr>
          <a:xfrm>
            <a:off x="0" y="-1"/>
            <a:ext cx="6096000" cy="365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CBBC2331-8763-C5B2-68A1-85820DC30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6273700"/>
            <a:ext cx="2196000" cy="432000"/>
          </a:xfrm>
          <a:prstGeom prst="rect">
            <a:avLst/>
          </a:prstGeom>
        </p:spPr>
      </p:pic>
      <p:sp>
        <p:nvSpPr>
          <p:cNvPr id="10" name="Zástupný symbol obrázku 18">
            <a:extLst>
              <a:ext uri="{FF2B5EF4-FFF2-40B4-BE49-F238E27FC236}">
                <a16:creationId xmlns:a16="http://schemas.microsoft.com/office/drawing/2014/main" id="{64BA727E-C5B8-3E3B-6578-64D5C90C69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703" y="376239"/>
            <a:ext cx="4656087" cy="5753099"/>
          </a:xfrm>
        </p:spPr>
        <p:txBody>
          <a:bodyPr/>
          <a:lstStyle/>
          <a:p>
            <a:endParaRPr lang="cs-CZ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D42D85A1-CE0E-3796-3FB6-1A1B847697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8669" y="6291700"/>
            <a:ext cx="639692" cy="396000"/>
          </a:xfrm>
          <a:prstGeom prst="rect">
            <a:avLst/>
          </a:prstGeom>
        </p:spPr>
      </p:pic>
      <p:grpSp>
        <p:nvGrpSpPr>
          <p:cNvPr id="11" name="Skupina 10">
            <a:extLst>
              <a:ext uri="{FF2B5EF4-FFF2-40B4-BE49-F238E27FC236}">
                <a16:creationId xmlns:a16="http://schemas.microsoft.com/office/drawing/2014/main" id="{A532D302-088E-4471-9A72-7AFB0B86F202}"/>
              </a:ext>
            </a:extLst>
          </p:cNvPr>
          <p:cNvGrpSpPr/>
          <p:nvPr userDrawn="1"/>
        </p:nvGrpSpPr>
        <p:grpSpPr>
          <a:xfrm>
            <a:off x="10376871" y="6144231"/>
            <a:ext cx="1083291" cy="720000"/>
            <a:chOff x="731838" y="6129338"/>
            <a:chExt cx="1083291" cy="720000"/>
          </a:xfrm>
        </p:grpSpPr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14B0CAD1-A4B6-4EA1-A166-AA5F970FC7FC}"/>
                </a:ext>
              </a:extLst>
            </p:cNvPr>
            <p:cNvSpPr/>
            <p:nvPr userDrawn="1"/>
          </p:nvSpPr>
          <p:spPr>
            <a:xfrm>
              <a:off x="731838" y="6129338"/>
              <a:ext cx="1083291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5" name="Grafický objekt 14">
              <a:extLst>
                <a:ext uri="{FF2B5EF4-FFF2-40B4-BE49-F238E27FC236}">
                  <a16:creationId xmlns:a16="http://schemas.microsoft.com/office/drawing/2014/main" id="{FFFB168F-53EC-4E7F-84B8-5230844CA9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3637" y="6291338"/>
              <a:ext cx="639692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3066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dělovní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8A8D0CC2-172E-43C5-9C85-8F6AE990459A}"/>
              </a:ext>
            </a:extLst>
          </p:cNvPr>
          <p:cNvSpPr/>
          <p:nvPr userDrawn="1"/>
        </p:nvSpPr>
        <p:spPr>
          <a:xfrm>
            <a:off x="8177370" y="2295939"/>
            <a:ext cx="4012822" cy="22661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1DAF197-0F70-E0BF-5CA5-CDDA9786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4551" y="2779533"/>
            <a:ext cx="3438462" cy="129893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EDE00BE3-D7A4-222E-EB1C-02362F658C8C}"/>
              </a:ext>
            </a:extLst>
          </p:cNvPr>
          <p:cNvSpPr/>
          <p:nvPr userDrawn="1"/>
        </p:nvSpPr>
        <p:spPr>
          <a:xfrm>
            <a:off x="0" y="6139116"/>
            <a:ext cx="12192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C76A4F77-4ECB-84D8-129C-2720D24CF3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799" y="891024"/>
            <a:ext cx="639692" cy="396000"/>
          </a:xfrm>
          <a:prstGeom prst="rect">
            <a:avLst/>
          </a:prstGeom>
        </p:spPr>
      </p:pic>
      <p:sp>
        <p:nvSpPr>
          <p:cNvPr id="11" name="Zástupný symbol obrázku 18">
            <a:extLst>
              <a:ext uri="{FF2B5EF4-FFF2-40B4-BE49-F238E27FC236}">
                <a16:creationId xmlns:a16="http://schemas.microsoft.com/office/drawing/2014/main" id="{3E21766A-FBBC-4C6E-85A2-C511EFF7D5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295939"/>
            <a:ext cx="7983110" cy="226612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6E3075EE-18D4-417E-80DB-D5BF64468159}"/>
              </a:ext>
            </a:extLst>
          </p:cNvPr>
          <p:cNvSpPr/>
          <p:nvPr userDrawn="1"/>
        </p:nvSpPr>
        <p:spPr>
          <a:xfrm>
            <a:off x="0" y="-1"/>
            <a:ext cx="401463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0450FF12-E7BA-4DF6-902C-B4384B676060}"/>
              </a:ext>
            </a:extLst>
          </p:cNvPr>
          <p:cNvGrpSpPr/>
          <p:nvPr userDrawn="1"/>
        </p:nvGrpSpPr>
        <p:grpSpPr>
          <a:xfrm>
            <a:off x="1645" y="475199"/>
            <a:ext cx="1080000" cy="720000"/>
            <a:chOff x="0" y="475199"/>
            <a:chExt cx="1080000" cy="720000"/>
          </a:xfrm>
        </p:grpSpPr>
        <p:sp>
          <p:nvSpPr>
            <p:cNvPr id="17" name="Obdélník 16">
              <a:extLst>
                <a:ext uri="{FF2B5EF4-FFF2-40B4-BE49-F238E27FC236}">
                  <a16:creationId xmlns:a16="http://schemas.microsoft.com/office/drawing/2014/main" id="{C460BFFC-102B-41D0-BE0E-05968B89F6B9}"/>
                </a:ext>
              </a:extLst>
            </p:cNvPr>
            <p:cNvSpPr/>
            <p:nvPr userDrawn="1"/>
          </p:nvSpPr>
          <p:spPr>
            <a:xfrm>
              <a:off x="0" y="475199"/>
              <a:ext cx="1080000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8" name="Grafický objekt 17">
              <a:extLst>
                <a:ext uri="{FF2B5EF4-FFF2-40B4-BE49-F238E27FC236}">
                  <a16:creationId xmlns:a16="http://schemas.microsoft.com/office/drawing/2014/main" id="{58231576-C339-4388-9256-52393BBA3A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0154" y="637199"/>
              <a:ext cx="639692" cy="396000"/>
            </a:xfrm>
            <a:prstGeom prst="rect">
              <a:avLst/>
            </a:prstGeom>
          </p:spPr>
        </p:pic>
      </p:grpSp>
      <p:sp>
        <p:nvSpPr>
          <p:cNvPr id="3" name="Obdélník 2">
            <a:extLst>
              <a:ext uri="{FF2B5EF4-FFF2-40B4-BE49-F238E27FC236}">
                <a16:creationId xmlns:a16="http://schemas.microsoft.com/office/drawing/2014/main" id="{00F74BD2-D76A-7DEB-05F3-9CF402FFD6A8}"/>
              </a:ext>
            </a:extLst>
          </p:cNvPr>
          <p:cNvSpPr/>
          <p:nvPr userDrawn="1"/>
        </p:nvSpPr>
        <p:spPr>
          <a:xfrm>
            <a:off x="8197516" y="6144231"/>
            <a:ext cx="3994484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3966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50920DF6-24B2-4278-BD94-C81EE0F4F2CF}"/>
              </a:ext>
            </a:extLst>
          </p:cNvPr>
          <p:cNvSpPr/>
          <p:nvPr userDrawn="1"/>
        </p:nvSpPr>
        <p:spPr>
          <a:xfrm>
            <a:off x="0" y="0"/>
            <a:ext cx="12192000" cy="23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3631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NS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86EFECB8-37A1-1162-F90E-485C0D94B166}"/>
              </a:ext>
            </a:extLst>
          </p:cNvPr>
          <p:cNvSpPr/>
          <p:nvPr userDrawn="1"/>
        </p:nvSpPr>
        <p:spPr>
          <a:xfrm>
            <a:off x="0" y="-2"/>
            <a:ext cx="12192000" cy="68580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B629AE11-983F-A48B-EB31-EB0B34C744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5491" y="1425173"/>
            <a:ext cx="9841018" cy="400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33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Obrázek 22">
            <a:extLst>
              <a:ext uri="{FF2B5EF4-FFF2-40B4-BE49-F238E27FC236}">
                <a16:creationId xmlns:a16="http://schemas.microsoft.com/office/drawing/2014/main" id="{BF98E95A-825F-49DE-B35C-874CA66CDE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728" y="1599687"/>
            <a:ext cx="5336537" cy="3060000"/>
          </a:xfrm>
          <a:prstGeom prst="rect">
            <a:avLst/>
          </a:prstGeom>
        </p:spPr>
      </p:pic>
      <p:sp>
        <p:nvSpPr>
          <p:cNvPr id="16" name="Obdélník 15"/>
          <p:cNvSpPr/>
          <p:nvPr userDrawn="1"/>
        </p:nvSpPr>
        <p:spPr>
          <a:xfrm>
            <a:off x="-3" y="-38466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bg1"/>
              </a:gs>
              <a:gs pos="0">
                <a:schemeClr val="accent5">
                  <a:lumMod val="52000"/>
                  <a:lumOff val="48000"/>
                  <a:alpha val="67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>
              <a:solidFill>
                <a:srgbClr val="274073"/>
              </a:solidFill>
            </a:endParaRPr>
          </a:p>
        </p:txBody>
      </p:sp>
      <p:sp>
        <p:nvSpPr>
          <p:cNvPr id="24" name="Obdélník 23"/>
          <p:cNvSpPr/>
          <p:nvPr userDrawn="1"/>
        </p:nvSpPr>
        <p:spPr>
          <a:xfrm>
            <a:off x="13436" y="5922000"/>
            <a:ext cx="12191997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/>
          </a:p>
        </p:txBody>
      </p:sp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914400" y="2720943"/>
            <a:ext cx="10363200" cy="89153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A2B46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87218"/>
            <a:ext cx="8534400" cy="694928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accent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9" name="Obdélník 8"/>
          <p:cNvSpPr/>
          <p:nvPr userDrawn="1"/>
        </p:nvSpPr>
        <p:spPr>
          <a:xfrm>
            <a:off x="-3" y="689910"/>
            <a:ext cx="12192000" cy="108012"/>
          </a:xfrm>
          <a:prstGeom prst="rect">
            <a:avLst/>
          </a:prstGeom>
          <a:solidFill>
            <a:srgbClr val="724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/>
          </a:p>
        </p:txBody>
      </p:sp>
      <p:sp>
        <p:nvSpPr>
          <p:cNvPr id="13" name="Obdélník 12"/>
          <p:cNvSpPr/>
          <p:nvPr userDrawn="1"/>
        </p:nvSpPr>
        <p:spPr>
          <a:xfrm>
            <a:off x="-3" y="0"/>
            <a:ext cx="12192000" cy="6899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/>
          </a:p>
        </p:txBody>
      </p:sp>
      <p:sp>
        <p:nvSpPr>
          <p:cNvPr id="25" name="Obdélník 24"/>
          <p:cNvSpPr/>
          <p:nvPr userDrawn="1"/>
        </p:nvSpPr>
        <p:spPr>
          <a:xfrm>
            <a:off x="0" y="5879930"/>
            <a:ext cx="12192000" cy="45719"/>
          </a:xfrm>
          <a:prstGeom prst="rect">
            <a:avLst/>
          </a:prstGeom>
          <a:solidFill>
            <a:srgbClr val="004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>
              <a:solidFill>
                <a:schemeClr val="accent2"/>
              </a:solidFill>
            </a:endParaRPr>
          </a:p>
        </p:txBody>
      </p:sp>
      <p:sp>
        <p:nvSpPr>
          <p:cNvPr id="34" name="TextovéPole 33"/>
          <p:cNvSpPr txBox="1"/>
          <p:nvPr userDrawn="1"/>
        </p:nvSpPr>
        <p:spPr>
          <a:xfrm>
            <a:off x="1658606" y="6269165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accent2"/>
                </a:solidFill>
              </a:rPr>
              <a:t>Ústav zdravotnických informací a statistiky České republiky</a:t>
            </a:r>
          </a:p>
          <a:p>
            <a:r>
              <a:rPr lang="cs-CZ" sz="900" i="1" dirty="0">
                <a:solidFill>
                  <a:schemeClr val="accent2"/>
                </a:solidFill>
              </a:rPr>
              <a:t>Institute </a:t>
            </a:r>
            <a:r>
              <a:rPr lang="cs-CZ" sz="900" i="1" dirty="0" err="1">
                <a:solidFill>
                  <a:schemeClr val="accent2"/>
                </a:solidFill>
              </a:rPr>
              <a:t>of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Health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Information</a:t>
            </a:r>
            <a:r>
              <a:rPr lang="cs-CZ" sz="900" i="1" dirty="0">
                <a:solidFill>
                  <a:schemeClr val="accent2"/>
                </a:solidFill>
              </a:rPr>
              <a:t> and </a:t>
            </a:r>
            <a:r>
              <a:rPr lang="cs-CZ" sz="900" i="1" dirty="0" err="1">
                <a:solidFill>
                  <a:schemeClr val="accent2"/>
                </a:solidFill>
              </a:rPr>
              <a:t>Statistics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of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the</a:t>
            </a:r>
            <a:r>
              <a:rPr lang="cs-CZ" sz="900" i="1" dirty="0">
                <a:solidFill>
                  <a:schemeClr val="accent2"/>
                </a:solidFill>
              </a:rPr>
              <a:t> Czech Republic</a:t>
            </a:r>
          </a:p>
        </p:txBody>
      </p:sp>
      <p:sp>
        <p:nvSpPr>
          <p:cNvPr id="26" name="TextovéPole 25"/>
          <p:cNvSpPr txBox="1"/>
          <p:nvPr userDrawn="1"/>
        </p:nvSpPr>
        <p:spPr>
          <a:xfrm>
            <a:off x="5781501" y="151329"/>
            <a:ext cx="5631703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dirty="0"/>
              <a:t>Datová základna realizace screeningových programů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dirty="0"/>
              <a:t>CZ.03.2.63/0.0/0.0/15_039/0007216</a:t>
            </a:r>
            <a:endParaRPr lang="cs-CZ" sz="1050" b="1" dirty="0">
              <a:solidFill>
                <a:srgbClr val="274073"/>
              </a:solidFill>
              <a:effectLst/>
            </a:endParaRPr>
          </a:p>
        </p:txBody>
      </p:sp>
      <p:sp>
        <p:nvSpPr>
          <p:cNvPr id="4" name="Obdélník 3"/>
          <p:cNvSpPr/>
          <p:nvPr userDrawn="1"/>
        </p:nvSpPr>
        <p:spPr>
          <a:xfrm>
            <a:off x="10127275" y="6229898"/>
            <a:ext cx="1285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u="none" dirty="0">
                <a:solidFill>
                  <a:srgbClr val="DA2B4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nsc.uzis.cz</a:t>
            </a:r>
            <a:endParaRPr lang="cs-CZ" sz="2000" b="1" u="none" dirty="0">
              <a:solidFill>
                <a:srgbClr val="DA2B46"/>
              </a:solidFill>
            </a:endParaRPr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4A600299-36FF-4880-809A-3B53106E65E2}"/>
              </a:ext>
            </a:extLst>
          </p:cNvPr>
          <p:cNvGrpSpPr/>
          <p:nvPr userDrawn="1"/>
        </p:nvGrpSpPr>
        <p:grpSpPr>
          <a:xfrm>
            <a:off x="977527" y="99403"/>
            <a:ext cx="2394526" cy="521285"/>
            <a:chOff x="-3635511" y="3808741"/>
            <a:chExt cx="2394526" cy="521285"/>
          </a:xfrm>
        </p:grpSpPr>
        <p:pic>
          <p:nvPicPr>
            <p:cNvPr id="20" name="Obrázek 19">
              <a:extLst>
                <a:ext uri="{FF2B5EF4-FFF2-40B4-BE49-F238E27FC236}">
                  <a16:creationId xmlns:a16="http://schemas.microsoft.com/office/drawing/2014/main" id="{1EEB21A1-63BE-4C27-AC1C-7C0ED736FF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077"/>
            <a:stretch/>
          </p:blipFill>
          <p:spPr>
            <a:xfrm>
              <a:off x="-3635511" y="3808741"/>
              <a:ext cx="754652" cy="505853"/>
            </a:xfrm>
            <a:prstGeom prst="rect">
              <a:avLst/>
            </a:prstGeom>
          </p:spPr>
        </p:pic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5F85FAA7-4B5E-4124-8503-9019B35E4E98}"/>
                </a:ext>
              </a:extLst>
            </p:cNvPr>
            <p:cNvSpPr txBox="1"/>
            <p:nvPr userDrawn="1"/>
          </p:nvSpPr>
          <p:spPr>
            <a:xfrm>
              <a:off x="-2954432" y="3822195"/>
              <a:ext cx="1713447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i="0" dirty="0">
                  <a:solidFill>
                    <a:schemeClr val="bg2">
                      <a:lumMod val="10000"/>
                    </a:schemeClr>
                  </a:solidFill>
                </a:rPr>
                <a:t>Evropská</a:t>
              </a:r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 unie</a:t>
              </a:r>
            </a:p>
            <a:p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Evropský sociální fond</a:t>
              </a:r>
            </a:p>
            <a:p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Operační program Zaměstnanost</a:t>
              </a:r>
              <a:endParaRPr lang="cs-CZ" sz="900" i="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22" name="Obrázek 21">
            <a:extLst>
              <a:ext uri="{FF2B5EF4-FFF2-40B4-BE49-F238E27FC236}">
                <a16:creationId xmlns:a16="http://schemas.microsoft.com/office/drawing/2014/main" id="{3AADB460-D02C-4410-A107-36A71631A2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6195600"/>
            <a:ext cx="654994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78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178">
          <p15:clr>
            <a:srgbClr val="FBAE40"/>
          </p15:clr>
        </p15:guide>
        <p15:guide id="2" pos="731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3392" y="980729"/>
            <a:ext cx="10944000" cy="4824537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260648"/>
            <a:ext cx="10945216" cy="64807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rgbClr val="DA2B46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09.01.2024</a:t>
            </a:fld>
            <a:endParaRPr lang="cs-CZ" dirty="0"/>
          </a:p>
        </p:txBody>
      </p:sp>
      <p:sp>
        <p:nvSpPr>
          <p:cNvPr id="12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3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049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bez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B0EA1196-9961-0CE1-CDDC-BC0A0A831348}"/>
              </a:ext>
            </a:extLst>
          </p:cNvPr>
          <p:cNvSpPr/>
          <p:nvPr userDrawn="1"/>
        </p:nvSpPr>
        <p:spPr>
          <a:xfrm>
            <a:off x="8179177" y="1836751"/>
            <a:ext cx="4012822" cy="2266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E1C24FCE-B5F4-1607-CE4C-7BB985D4D69C}"/>
              </a:ext>
            </a:extLst>
          </p:cNvPr>
          <p:cNvSpPr/>
          <p:nvPr userDrawn="1"/>
        </p:nvSpPr>
        <p:spPr>
          <a:xfrm>
            <a:off x="4008438" y="6139116"/>
            <a:ext cx="8183561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Zástupný symbol obrázku 18">
            <a:extLst>
              <a:ext uri="{FF2B5EF4-FFF2-40B4-BE49-F238E27FC236}">
                <a16:creationId xmlns:a16="http://schemas.microsoft.com/office/drawing/2014/main" id="{99B66AE2-A041-66B4-7E5D-3FA96F0363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836751"/>
            <a:ext cx="7983110" cy="2266122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399E5915-F9E2-ACE2-F920-86F9D94E3F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3144" y="2669170"/>
            <a:ext cx="2541274" cy="601284"/>
          </a:xfrm>
          <a:prstGeom prst="rect">
            <a:avLst/>
          </a:prstGeom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464757BA-A864-68A5-98E0-EE29537C5C23}"/>
              </a:ext>
            </a:extLst>
          </p:cNvPr>
          <p:cNvSpPr/>
          <p:nvPr userDrawn="1"/>
        </p:nvSpPr>
        <p:spPr>
          <a:xfrm>
            <a:off x="0" y="898082"/>
            <a:ext cx="4012822" cy="472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E376B32F-E5DE-DC67-38D4-9F6BC06AA3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52193" y="898082"/>
            <a:ext cx="1341659" cy="472912"/>
          </a:xfrm>
        </p:spPr>
        <p:txBody>
          <a:bodyPr lIns="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</a:t>
            </a:r>
          </a:p>
        </p:txBody>
      </p:sp>
      <p:sp>
        <p:nvSpPr>
          <p:cNvPr id="21" name="Podnadpis 2">
            <a:extLst>
              <a:ext uri="{FF2B5EF4-FFF2-40B4-BE49-F238E27FC236}">
                <a16:creationId xmlns:a16="http://schemas.microsoft.com/office/drawing/2014/main" id="{F4C776B3-4CCE-A58A-F1D7-0A28E6CF0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8439" y="5526157"/>
            <a:ext cx="7476890" cy="479685"/>
          </a:xfrm>
        </p:spPr>
        <p:txBody>
          <a:bodyPr lIns="0">
            <a:normAutofit/>
          </a:bodyPr>
          <a:lstStyle>
            <a:lvl1pPr marL="0" indent="0" algn="l">
              <a:buNone/>
              <a:defRPr sz="1800" b="1"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EB6D2B52-8FDF-959F-1993-F3A38DC7CD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298" y="4102873"/>
            <a:ext cx="11140867" cy="1290010"/>
          </a:xfrm>
        </p:spPr>
        <p:txBody>
          <a:bodyPr lIns="0" anchor="b">
            <a:normAutofit/>
          </a:bodyPr>
          <a:lstStyle>
            <a:lvl1pPr algn="l">
              <a:defRPr sz="3600" b="0" cap="all" baseline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8206657-5283-91B4-9056-621C120F4230}"/>
              </a:ext>
            </a:extLst>
          </p:cNvPr>
          <p:cNvSpPr txBox="1"/>
          <p:nvPr userDrawn="1"/>
        </p:nvSpPr>
        <p:spPr>
          <a:xfrm>
            <a:off x="4008439" y="6314450"/>
            <a:ext cx="1696075" cy="369332"/>
          </a:xfrm>
          <a:prstGeom prst="rect">
            <a:avLst/>
          </a:prstGeom>
          <a:noFill/>
        </p:spPr>
        <p:txBody>
          <a:bodyPr wrap="square" lIns="180000" rtlCol="0" anchor="ctr">
            <a:spAutoFit/>
          </a:bodyPr>
          <a:lstStyle/>
          <a:p>
            <a:pPr algn="l"/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nsc.uzis.cz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69BBAC43-9371-0D6C-6534-F261C966C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59729" y="6258886"/>
            <a:ext cx="600434" cy="39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01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3" pos="2525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olný tvar 17">
            <a:extLst>
              <a:ext uri="{FF2B5EF4-FFF2-40B4-BE49-F238E27FC236}">
                <a16:creationId xmlns:a16="http://schemas.microsoft.com/office/drawing/2014/main" id="{B42F8AF5-7075-4AC9-A51A-F53562380854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D6B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olný tvar 19">
            <a:extLst>
              <a:ext uri="{FF2B5EF4-FFF2-40B4-BE49-F238E27FC236}">
                <a16:creationId xmlns:a16="http://schemas.microsoft.com/office/drawing/2014/main" id="{88510B0B-2636-4608-8A60-A8C602334907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5A8C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675D763-49E1-452B-AA85-9BB0D08B0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272815"/>
            <a:ext cx="778907" cy="303178"/>
          </a:xfrm>
          <a:prstGeom prst="rect">
            <a:avLst/>
          </a:prstGeom>
        </p:spPr>
      </p:pic>
      <p:pic>
        <p:nvPicPr>
          <p:cNvPr id="7" name="Logo MZ CR">
            <a:extLst>
              <a:ext uri="{FF2B5EF4-FFF2-40B4-BE49-F238E27FC236}">
                <a16:creationId xmlns:a16="http://schemas.microsoft.com/office/drawing/2014/main" id="{BA20973E-26C0-431A-A232-9510D4B9BD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776" y="6517857"/>
            <a:ext cx="2303581" cy="198318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B6ACD16E-9E10-4D43-8654-3EA979D59C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511" y="6392175"/>
            <a:ext cx="493475" cy="324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643EE121-5784-4BC8-B04C-32C2B7938BEB}"/>
              </a:ext>
            </a:extLst>
          </p:cNvPr>
          <p:cNvCxnSpPr>
            <a:cxnSpLocks/>
          </p:cNvCxnSpPr>
          <p:nvPr userDrawn="1"/>
        </p:nvCxnSpPr>
        <p:spPr>
          <a:xfrm>
            <a:off x="1112575" y="6523200"/>
            <a:ext cx="7560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3DFEA239-789A-4960-B696-9734B44248E7}"/>
              </a:ext>
            </a:extLst>
          </p:cNvPr>
          <p:cNvSpPr/>
          <p:nvPr userDrawn="1"/>
        </p:nvSpPr>
        <p:spPr>
          <a:xfrm>
            <a:off x="1483625" y="6539370"/>
            <a:ext cx="68179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Národní onkologický plán České republiky: epidemiologie nádorů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72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s EU bez UZ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6A8EF0F6-43FB-AB07-A428-311BF2B830A0}"/>
              </a:ext>
            </a:extLst>
          </p:cNvPr>
          <p:cNvSpPr/>
          <p:nvPr userDrawn="1"/>
        </p:nvSpPr>
        <p:spPr>
          <a:xfrm>
            <a:off x="8177370" y="6139116"/>
            <a:ext cx="4012822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40E2EF12-A587-7B4E-A1D6-438C8ADCA438}"/>
              </a:ext>
            </a:extLst>
          </p:cNvPr>
          <p:cNvSpPr txBox="1"/>
          <p:nvPr userDrawn="1"/>
        </p:nvSpPr>
        <p:spPr>
          <a:xfrm>
            <a:off x="8177370" y="6139116"/>
            <a:ext cx="1664348" cy="720000"/>
          </a:xfrm>
          <a:prstGeom prst="rect">
            <a:avLst/>
          </a:prstGeom>
          <a:noFill/>
        </p:spPr>
        <p:txBody>
          <a:bodyPr wrap="square" lIns="180000" rtlCol="0" anchor="ctr">
            <a:spAutoFit/>
          </a:bodyPr>
          <a:lstStyle/>
          <a:p>
            <a:pPr algn="l"/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nsc.uzis.cz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A4B6F62C-6941-C1AA-2861-2912C0F7E8D1}"/>
              </a:ext>
            </a:extLst>
          </p:cNvPr>
          <p:cNvSpPr/>
          <p:nvPr userDrawn="1"/>
        </p:nvSpPr>
        <p:spPr>
          <a:xfrm>
            <a:off x="0" y="446423"/>
            <a:ext cx="4014000" cy="94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465C2995-4096-1BF2-0903-15EDC1EDC11A}"/>
              </a:ext>
            </a:extLst>
          </p:cNvPr>
          <p:cNvSpPr/>
          <p:nvPr userDrawn="1"/>
        </p:nvSpPr>
        <p:spPr>
          <a:xfrm>
            <a:off x="8177370" y="1836751"/>
            <a:ext cx="4012822" cy="2266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Zástupný symbol obrázku 18">
            <a:extLst>
              <a:ext uri="{FF2B5EF4-FFF2-40B4-BE49-F238E27FC236}">
                <a16:creationId xmlns:a16="http://schemas.microsoft.com/office/drawing/2014/main" id="{C4A030DE-C0D0-6499-028F-4647C435540B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0" y="1836751"/>
            <a:ext cx="7983110" cy="2266122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30899DF3-D5C2-842C-B4A1-DFEEDF206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298" y="612023"/>
            <a:ext cx="2723404" cy="612000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3749D040-5D15-041A-FB68-6E29C34EF8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13144" y="2669170"/>
            <a:ext cx="2541274" cy="601284"/>
          </a:xfrm>
          <a:prstGeom prst="rect">
            <a:avLst/>
          </a:prstGeom>
        </p:spPr>
      </p:pic>
      <p:sp>
        <p:nvSpPr>
          <p:cNvPr id="2" name="Podnadpis 2">
            <a:extLst>
              <a:ext uri="{FF2B5EF4-FFF2-40B4-BE49-F238E27FC236}">
                <a16:creationId xmlns:a16="http://schemas.microsoft.com/office/drawing/2014/main" id="{2A49D47D-259A-61C8-4727-586212A2F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14001" y="5526157"/>
            <a:ext cx="7440417" cy="479685"/>
          </a:xfrm>
        </p:spPr>
        <p:txBody>
          <a:bodyPr lIns="0">
            <a:normAutofit/>
          </a:bodyPr>
          <a:lstStyle>
            <a:lvl1pPr marL="0" indent="0" algn="l">
              <a:buNone/>
              <a:defRPr sz="1800" b="1"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CF276C58-AD7A-1982-817B-ECF389FFC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4102873"/>
            <a:ext cx="10795606" cy="1290010"/>
          </a:xfrm>
        </p:spPr>
        <p:txBody>
          <a:bodyPr lIns="0" anchor="b">
            <a:normAutofit/>
          </a:bodyPr>
          <a:lstStyle>
            <a:lvl1pPr algn="l">
              <a:defRPr sz="3600" b="0" cap="all" baseline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8">
            <a:extLst>
              <a:ext uri="{FF2B5EF4-FFF2-40B4-BE49-F238E27FC236}">
                <a16:creationId xmlns:a16="http://schemas.microsoft.com/office/drawing/2014/main" id="{F25E0E1C-33BF-45F7-7709-4BBC1F3FD2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50341" y="6138000"/>
            <a:ext cx="1341659" cy="719999"/>
          </a:xfrm>
        </p:spPr>
        <p:txBody>
          <a:bodyPr lIns="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325961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2525" userDrawn="1">
          <p15:clr>
            <a:srgbClr val="FBAE40"/>
          </p15:clr>
        </p15:guide>
        <p15:guide id="4" pos="41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pro dlouhé nad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6A8EF0F6-43FB-AB07-A428-311BF2B830A0}"/>
              </a:ext>
            </a:extLst>
          </p:cNvPr>
          <p:cNvSpPr/>
          <p:nvPr userDrawn="1"/>
        </p:nvSpPr>
        <p:spPr>
          <a:xfrm>
            <a:off x="8177370" y="6139116"/>
            <a:ext cx="4012822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A4B6F62C-6941-C1AA-2861-2912C0F7E8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46423"/>
            <a:ext cx="4014000" cy="94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F0DFC75-CB5E-1EEA-D9B4-7EC06251795B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45298" y="1836750"/>
            <a:ext cx="6796299" cy="2266122"/>
          </a:xfrm>
        </p:spPr>
        <p:txBody>
          <a:bodyPr lIns="0" tIns="0" rIns="0" anchor="t">
            <a:normAutofit/>
          </a:bodyPr>
          <a:lstStyle>
            <a:lvl1pPr algn="l">
              <a:defRPr sz="3600" b="0" cap="all" baseline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F21DCDB-F1EB-1E1C-315D-D1C0C86AC8D5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013999" y="5526157"/>
            <a:ext cx="7440419" cy="479685"/>
          </a:xfrm>
        </p:spPr>
        <p:txBody>
          <a:bodyPr lIns="0">
            <a:normAutofit/>
          </a:bodyPr>
          <a:lstStyle>
            <a:lvl1pPr marL="0" indent="0" algn="l">
              <a:buNone/>
              <a:defRPr sz="1800" b="1"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465C2995-4096-1BF2-0903-15EDC1EDC11A}"/>
              </a:ext>
            </a:extLst>
          </p:cNvPr>
          <p:cNvSpPr/>
          <p:nvPr userDrawn="1"/>
        </p:nvSpPr>
        <p:spPr>
          <a:xfrm>
            <a:off x="8177370" y="1836751"/>
            <a:ext cx="4012822" cy="2266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30899DF3-D5C2-842C-B4A1-DFEEDF206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298" y="612023"/>
            <a:ext cx="2723404" cy="612000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3749D040-5D15-041A-FB68-6E29C34EF8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13144" y="2669170"/>
            <a:ext cx="2541274" cy="601284"/>
          </a:xfrm>
          <a:prstGeom prst="rect">
            <a:avLst/>
          </a:prstGeom>
        </p:spPr>
      </p:pic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34C7CB7-DCE5-6074-63A1-2EE2E54004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50341" y="6138000"/>
            <a:ext cx="1341659" cy="719999"/>
          </a:xfrm>
        </p:spPr>
        <p:txBody>
          <a:bodyPr lIns="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470160F-6A45-07BE-0604-077F038631C9}"/>
              </a:ext>
            </a:extLst>
          </p:cNvPr>
          <p:cNvSpPr txBox="1"/>
          <p:nvPr userDrawn="1"/>
        </p:nvSpPr>
        <p:spPr>
          <a:xfrm>
            <a:off x="8177370" y="6139116"/>
            <a:ext cx="1664348" cy="720000"/>
          </a:xfrm>
          <a:prstGeom prst="rect">
            <a:avLst/>
          </a:prstGeom>
          <a:noFill/>
        </p:spPr>
        <p:txBody>
          <a:bodyPr wrap="square" lIns="180000" rtlCol="0" anchor="ctr">
            <a:spAutoFit/>
          </a:bodyPr>
          <a:lstStyle/>
          <a:p>
            <a:pPr algn="l"/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nsc.uzis.cz</a:t>
            </a:r>
          </a:p>
        </p:txBody>
      </p:sp>
    </p:spTree>
    <p:extLst>
      <p:ext uri="{BB962C8B-B14F-4D97-AF65-F5344CB8AC3E}">
        <p14:creationId xmlns:p14="http://schemas.microsoft.com/office/powerpoint/2010/main" val="67873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40">
          <p15:clr>
            <a:srgbClr val="FBAE40"/>
          </p15:clr>
        </p15:guide>
        <p15:guide id="4" pos="39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 pro dlouhé nadpisy bez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F0DFC75-CB5E-1EEA-D9B4-7EC06251795B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45298" y="1836750"/>
            <a:ext cx="6796299" cy="2266122"/>
          </a:xfrm>
        </p:spPr>
        <p:txBody>
          <a:bodyPr lIns="0" tIns="0" rIns="0" anchor="t">
            <a:normAutofit/>
          </a:bodyPr>
          <a:lstStyle>
            <a:lvl1pPr algn="l">
              <a:defRPr sz="3600" b="0" cap="all" baseline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F21DCDB-F1EB-1E1C-315D-D1C0C86AC8D5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013999" y="5526157"/>
            <a:ext cx="7440419" cy="479685"/>
          </a:xfrm>
        </p:spPr>
        <p:txBody>
          <a:bodyPr lIns="0">
            <a:normAutofit/>
          </a:bodyPr>
          <a:lstStyle>
            <a:lvl1pPr marL="0" indent="0" algn="l">
              <a:buNone/>
              <a:defRPr sz="1800" b="1"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465C2995-4096-1BF2-0903-15EDC1EDC11A}"/>
              </a:ext>
            </a:extLst>
          </p:cNvPr>
          <p:cNvSpPr/>
          <p:nvPr userDrawn="1"/>
        </p:nvSpPr>
        <p:spPr>
          <a:xfrm>
            <a:off x="8177370" y="1836751"/>
            <a:ext cx="4012822" cy="2266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3749D040-5D15-041A-FB68-6E29C34EF8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3144" y="2669170"/>
            <a:ext cx="2541274" cy="601284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1C1BBF3A-0FFA-4C73-702B-0F8640E40029}"/>
              </a:ext>
            </a:extLst>
          </p:cNvPr>
          <p:cNvSpPr/>
          <p:nvPr userDrawn="1"/>
        </p:nvSpPr>
        <p:spPr>
          <a:xfrm>
            <a:off x="0" y="898082"/>
            <a:ext cx="4012822" cy="472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A4CF060D-402A-3C18-EAD2-E58A46DE1C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2193" y="898082"/>
            <a:ext cx="1341659" cy="472912"/>
          </a:xfrm>
        </p:spPr>
        <p:txBody>
          <a:bodyPr lIns="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BA1B02D6-A85A-D348-E417-8F557EAE71A4}"/>
              </a:ext>
            </a:extLst>
          </p:cNvPr>
          <p:cNvSpPr/>
          <p:nvPr userDrawn="1"/>
        </p:nvSpPr>
        <p:spPr>
          <a:xfrm>
            <a:off x="4008438" y="6139116"/>
            <a:ext cx="8183561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96A6C86E-36F8-90F4-57DC-BF054B7F522D}"/>
              </a:ext>
            </a:extLst>
          </p:cNvPr>
          <p:cNvSpPr txBox="1"/>
          <p:nvPr userDrawn="1"/>
        </p:nvSpPr>
        <p:spPr>
          <a:xfrm>
            <a:off x="4008439" y="6314450"/>
            <a:ext cx="1696075" cy="369332"/>
          </a:xfrm>
          <a:prstGeom prst="rect">
            <a:avLst/>
          </a:prstGeom>
          <a:noFill/>
        </p:spPr>
        <p:txBody>
          <a:bodyPr wrap="square" lIns="180000" rtlCol="0" anchor="ctr">
            <a:spAutoFit/>
          </a:bodyPr>
          <a:lstStyle/>
          <a:p>
            <a:pPr algn="l"/>
            <a:r>
              <a:rPr lang="cs-CZ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nsc.uzis.cz</a:t>
            </a:r>
          </a:p>
        </p:txBody>
      </p:sp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54524AF3-55E8-324D-42C1-640444AC72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59729" y="6258886"/>
            <a:ext cx="600434" cy="39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20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40">
          <p15:clr>
            <a:srgbClr val="FBAE40"/>
          </p15:clr>
        </p15:guide>
        <p15:guide id="4" pos="39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DAF197-0F70-E0BF-5CA5-CDDA9786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9" y="365126"/>
            <a:ext cx="10728323" cy="1260000"/>
          </a:xfrm>
        </p:spPr>
        <p:txBody>
          <a:bodyPr lIns="0"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86EFECB8-37A1-1162-F90E-485C0D94B166}"/>
              </a:ext>
            </a:extLst>
          </p:cNvPr>
          <p:cNvSpPr/>
          <p:nvPr userDrawn="1"/>
        </p:nvSpPr>
        <p:spPr>
          <a:xfrm>
            <a:off x="0" y="0"/>
            <a:ext cx="609600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D42D85A1-CE0E-3796-3FB6-1A1B84769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637" y="6294874"/>
            <a:ext cx="639692" cy="39600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0DDB638-C173-6D3F-FF1A-66447260C8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8" y="1664060"/>
            <a:ext cx="5364160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8DC35049-3AA5-9643-A289-66951EBEC2D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3" y="1660885"/>
            <a:ext cx="5364160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endParaRPr lang="cs-CZ" dirty="0"/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4A268E11-BD2F-4B4F-8F6C-0F8E80159307}"/>
              </a:ext>
            </a:extLst>
          </p:cNvPr>
          <p:cNvGrpSpPr/>
          <p:nvPr userDrawn="1"/>
        </p:nvGrpSpPr>
        <p:grpSpPr>
          <a:xfrm>
            <a:off x="731838" y="6144231"/>
            <a:ext cx="1083291" cy="720000"/>
            <a:chOff x="731838" y="6129338"/>
            <a:chExt cx="1083291" cy="720000"/>
          </a:xfrm>
        </p:grpSpPr>
        <p:sp>
          <p:nvSpPr>
            <p:cNvPr id="11" name="Obdélník 10">
              <a:extLst>
                <a:ext uri="{FF2B5EF4-FFF2-40B4-BE49-F238E27FC236}">
                  <a16:creationId xmlns:a16="http://schemas.microsoft.com/office/drawing/2014/main" id="{17CF36DE-E5A0-4148-9D06-AE68A4EDD0A7}"/>
                </a:ext>
              </a:extLst>
            </p:cNvPr>
            <p:cNvSpPr/>
            <p:nvPr userDrawn="1"/>
          </p:nvSpPr>
          <p:spPr>
            <a:xfrm>
              <a:off x="731838" y="6129338"/>
              <a:ext cx="1083291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EDC2FDED-6562-4534-96C9-B2CF49EA82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637" y="6291338"/>
              <a:ext cx="639692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86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, 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DAF197-0F70-E0BF-5CA5-CDDA9786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9" y="365126"/>
            <a:ext cx="10728323" cy="1260000"/>
          </a:xfrm>
        </p:spPr>
        <p:txBody>
          <a:bodyPr lIns="0"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86EFECB8-37A1-1162-F90E-485C0D94B166}"/>
              </a:ext>
            </a:extLst>
          </p:cNvPr>
          <p:cNvSpPr/>
          <p:nvPr userDrawn="1"/>
        </p:nvSpPr>
        <p:spPr>
          <a:xfrm>
            <a:off x="0" y="0"/>
            <a:ext cx="609600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D42D85A1-CE0E-3796-3FB6-1A1B84769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637" y="6294874"/>
            <a:ext cx="639692" cy="39600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0DDB638-C173-6D3F-FF1A-66447260C8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8" y="1664060"/>
            <a:ext cx="5364160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8DC35049-3AA5-9643-A289-66951EBEC2D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3" y="1660885"/>
            <a:ext cx="5364160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endParaRPr lang="cs-CZ" dirty="0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17CF36DE-E5A0-4148-9D06-AE68A4EDD0A7}"/>
              </a:ext>
            </a:extLst>
          </p:cNvPr>
          <p:cNvSpPr/>
          <p:nvPr userDrawn="1"/>
        </p:nvSpPr>
        <p:spPr>
          <a:xfrm>
            <a:off x="731838" y="6144231"/>
            <a:ext cx="1083291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EDC2FDED-6562-4534-96C9-B2CF49EA82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637" y="6306231"/>
            <a:ext cx="639692" cy="396000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F7C907C2-9865-F831-E11B-10851B62F54E}"/>
              </a:ext>
            </a:extLst>
          </p:cNvPr>
          <p:cNvSpPr/>
          <p:nvPr userDrawn="1"/>
        </p:nvSpPr>
        <p:spPr>
          <a:xfrm>
            <a:off x="8197516" y="6144231"/>
            <a:ext cx="3994484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EFFFA6D3-91F9-3F5B-5F1D-EB6A778A44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517" y="6138000"/>
            <a:ext cx="3994484" cy="719999"/>
          </a:xfrm>
        </p:spPr>
        <p:txBody>
          <a:bodyPr lIns="180000" tIns="0" rIns="180000" bIns="0"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Datum, www…</a:t>
            </a:r>
          </a:p>
        </p:txBody>
      </p:sp>
    </p:spTree>
    <p:extLst>
      <p:ext uri="{BB962C8B-B14F-4D97-AF65-F5344CB8AC3E}">
        <p14:creationId xmlns:p14="http://schemas.microsoft.com/office/powerpoint/2010/main" val="4111778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porovnání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86EFECB8-37A1-1162-F90E-485C0D94B166}"/>
              </a:ext>
            </a:extLst>
          </p:cNvPr>
          <p:cNvSpPr/>
          <p:nvPr userDrawn="1"/>
        </p:nvSpPr>
        <p:spPr>
          <a:xfrm>
            <a:off x="0" y="0"/>
            <a:ext cx="609600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E8A2BDC4-6C43-7770-C039-87C8E274A15E}"/>
              </a:ext>
            </a:extLst>
          </p:cNvPr>
          <p:cNvSpPr/>
          <p:nvPr userDrawn="1"/>
        </p:nvSpPr>
        <p:spPr>
          <a:xfrm>
            <a:off x="0" y="475200"/>
            <a:ext cx="1080000" cy="7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D42D85A1-CE0E-3796-3FB6-1A1B84769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154" y="637200"/>
            <a:ext cx="639692" cy="396000"/>
          </a:xfrm>
          <a:prstGeom prst="rect">
            <a:avLst/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568BAED-9959-EA2E-29EC-1A0B33CE9746}"/>
              </a:ext>
            </a:extLst>
          </p:cNvPr>
          <p:cNvSpPr>
            <a:spLocks noGrp="1"/>
          </p:cNvSpPr>
          <p:nvPr userDrawn="1">
            <p:ph sz="quarter" idx="12"/>
          </p:nvPr>
        </p:nvSpPr>
        <p:spPr>
          <a:xfrm>
            <a:off x="731838" y="1663700"/>
            <a:ext cx="5364162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163C6B4F-771B-F4FA-C177-55BA3C6FDAD6}"/>
              </a:ext>
            </a:extLst>
          </p:cNvPr>
          <p:cNvSpPr>
            <a:spLocks noGrp="1"/>
          </p:cNvSpPr>
          <p:nvPr userDrawn="1">
            <p:ph sz="quarter" idx="13"/>
          </p:nvPr>
        </p:nvSpPr>
        <p:spPr>
          <a:xfrm>
            <a:off x="6096000" y="1663700"/>
            <a:ext cx="5364163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D437D701-B17C-4FB1-90EC-C1632B91EE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620000" y="475199"/>
            <a:ext cx="9802034" cy="720000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33024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F86E3AE-C4C5-CA9A-34B2-F60AC1774F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8" y="1664058"/>
            <a:ext cx="10728325" cy="4428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203DDD2B-94B5-4D6B-B92F-71E4B2701400}"/>
              </a:ext>
            </a:extLst>
          </p:cNvPr>
          <p:cNvSpPr/>
          <p:nvPr userDrawn="1"/>
        </p:nvSpPr>
        <p:spPr>
          <a:xfrm>
            <a:off x="0" y="0"/>
            <a:ext cx="6096000" cy="23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C994861F-0D9B-4331-871B-BB38C1D69A0E}"/>
              </a:ext>
            </a:extLst>
          </p:cNvPr>
          <p:cNvGrpSpPr/>
          <p:nvPr userDrawn="1"/>
        </p:nvGrpSpPr>
        <p:grpSpPr>
          <a:xfrm>
            <a:off x="0" y="475199"/>
            <a:ext cx="1080000" cy="720000"/>
            <a:chOff x="0" y="475199"/>
            <a:chExt cx="1080000" cy="720000"/>
          </a:xfrm>
        </p:grpSpPr>
        <p:sp>
          <p:nvSpPr>
            <p:cNvPr id="18" name="Obdélník 17">
              <a:extLst>
                <a:ext uri="{FF2B5EF4-FFF2-40B4-BE49-F238E27FC236}">
                  <a16:creationId xmlns:a16="http://schemas.microsoft.com/office/drawing/2014/main" id="{BA72D03A-0F35-4A68-824B-364CAA4CDC0F}"/>
                </a:ext>
              </a:extLst>
            </p:cNvPr>
            <p:cNvSpPr/>
            <p:nvPr userDrawn="1"/>
          </p:nvSpPr>
          <p:spPr>
            <a:xfrm>
              <a:off x="0" y="475199"/>
              <a:ext cx="1080000" cy="7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pic>
          <p:nvPicPr>
            <p:cNvPr id="19" name="Grafický objekt 18">
              <a:extLst>
                <a:ext uri="{FF2B5EF4-FFF2-40B4-BE49-F238E27FC236}">
                  <a16:creationId xmlns:a16="http://schemas.microsoft.com/office/drawing/2014/main" id="{1773DD8C-C1C7-4C8A-BF7A-4721B43A07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0154" y="637199"/>
              <a:ext cx="639692" cy="396000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CE39D634-FBD8-0067-14B8-7CF2FC0D7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000" y="475199"/>
            <a:ext cx="9802034" cy="720000"/>
          </a:xfrm>
        </p:spPr>
        <p:txBody>
          <a:bodyPr lIns="0"/>
          <a:lstStyle>
            <a:lvl1pPr>
              <a:defRPr sz="2400"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1282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62889BC-EF59-49C6-5333-C71E0D6B3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A368283-6357-58E9-66DB-349AC4528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190314-308A-BEB6-A115-0312B537B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E2421-3460-6A45-AE59-CB915AFC454F}" type="datetime1">
              <a:rPr lang="cs-CZ" smtClean="0"/>
              <a:t>09.01.2024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2B49EBC-7138-4E1F-C67E-E6233770A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00E08AD-49C4-D167-CC53-B843FC070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629FD-AEF2-1E44-B061-1A1663B658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80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49" r:id="rId2"/>
    <p:sldLayoutId id="2147483673" r:id="rId3"/>
    <p:sldLayoutId id="2147483674" r:id="rId4"/>
    <p:sldLayoutId id="2147483677" r:id="rId5"/>
    <p:sldLayoutId id="2147483663" r:id="rId6"/>
    <p:sldLayoutId id="2147483676" r:id="rId7"/>
    <p:sldLayoutId id="2147483661" r:id="rId8"/>
    <p:sldLayoutId id="2147483660" r:id="rId9"/>
    <p:sldLayoutId id="2147483679" r:id="rId10"/>
    <p:sldLayoutId id="2147483662" r:id="rId11"/>
    <p:sldLayoutId id="2147483678" r:id="rId12"/>
    <p:sldLayoutId id="2147483670" r:id="rId13"/>
    <p:sldLayoutId id="2147483650" r:id="rId14"/>
    <p:sldLayoutId id="2147483668" r:id="rId15"/>
    <p:sldLayoutId id="2147483667" r:id="rId16"/>
    <p:sldLayoutId id="2147483669" r:id="rId17"/>
    <p:sldLayoutId id="2147483680" r:id="rId18"/>
    <p:sldLayoutId id="2147483682" r:id="rId19"/>
    <p:sldLayoutId id="2147483683" r:id="rId20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6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3861" userDrawn="1">
          <p15:clr>
            <a:srgbClr val="F26B43"/>
          </p15:clr>
        </p15:guide>
        <p15:guide id="5" pos="72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0.jpg"/><Relationship Id="rId5" Type="http://schemas.openxmlformats.org/officeDocument/2006/relationships/tags" Target="../tags/tag6.xml"/><Relationship Id="rId10" Type="http://schemas.openxmlformats.org/officeDocument/2006/relationships/image" Target="../media/image19.jp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9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notesSlide" Target="../notesSlides/notesSlide9.xml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emf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148.xml"/><Relationship Id="rId18" Type="http://schemas.openxmlformats.org/officeDocument/2006/relationships/tags" Target="../tags/tag153.xml"/><Relationship Id="rId26" Type="http://schemas.openxmlformats.org/officeDocument/2006/relationships/tags" Target="../tags/tag161.xml"/><Relationship Id="rId3" Type="http://schemas.openxmlformats.org/officeDocument/2006/relationships/tags" Target="../tags/tag138.xml"/><Relationship Id="rId21" Type="http://schemas.openxmlformats.org/officeDocument/2006/relationships/tags" Target="../tags/tag156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tags" Target="../tags/tag152.xml"/><Relationship Id="rId25" Type="http://schemas.openxmlformats.org/officeDocument/2006/relationships/tags" Target="../tags/tag160.xml"/><Relationship Id="rId33" Type="http://schemas.openxmlformats.org/officeDocument/2006/relationships/notesSlide" Target="../notesSlides/notesSlide11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20" Type="http://schemas.openxmlformats.org/officeDocument/2006/relationships/tags" Target="../tags/tag155.xml"/><Relationship Id="rId29" Type="http://schemas.openxmlformats.org/officeDocument/2006/relationships/tags" Target="../tags/tag164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24" Type="http://schemas.openxmlformats.org/officeDocument/2006/relationships/tags" Target="../tags/tag159.xml"/><Relationship Id="rId32" Type="http://schemas.openxmlformats.org/officeDocument/2006/relationships/slideLayout" Target="../slideLayouts/slideLayout9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23" Type="http://schemas.openxmlformats.org/officeDocument/2006/relationships/tags" Target="../tags/tag158.xml"/><Relationship Id="rId28" Type="http://schemas.openxmlformats.org/officeDocument/2006/relationships/tags" Target="../tags/tag163.xml"/><Relationship Id="rId10" Type="http://schemas.openxmlformats.org/officeDocument/2006/relationships/tags" Target="../tags/tag145.xml"/><Relationship Id="rId19" Type="http://schemas.openxmlformats.org/officeDocument/2006/relationships/tags" Target="../tags/tag154.xml"/><Relationship Id="rId31" Type="http://schemas.openxmlformats.org/officeDocument/2006/relationships/tags" Target="../tags/tag166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Relationship Id="rId22" Type="http://schemas.openxmlformats.org/officeDocument/2006/relationships/tags" Target="../tags/tag157.xml"/><Relationship Id="rId27" Type="http://schemas.openxmlformats.org/officeDocument/2006/relationships/tags" Target="../tags/tag162.xml"/><Relationship Id="rId30" Type="http://schemas.openxmlformats.org/officeDocument/2006/relationships/tags" Target="../tags/tag165.xml"/><Relationship Id="rId8" Type="http://schemas.openxmlformats.org/officeDocument/2006/relationships/tags" Target="../tags/tag1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36.png"/><Relationship Id="rId18" Type="http://schemas.openxmlformats.org/officeDocument/2006/relationships/image" Target="../media/image41.svg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17" Type="http://schemas.openxmlformats.org/officeDocument/2006/relationships/image" Target="../media/image40.png"/><Relationship Id="rId2" Type="http://schemas.openxmlformats.org/officeDocument/2006/relationships/tags" Target="../tags/tag171.xml"/><Relationship Id="rId16" Type="http://schemas.openxmlformats.org/officeDocument/2006/relationships/image" Target="../media/image39.svg"/><Relationship Id="rId20" Type="http://schemas.openxmlformats.org/officeDocument/2006/relationships/image" Target="../media/image43.svg"/><Relationship Id="rId1" Type="http://schemas.openxmlformats.org/officeDocument/2006/relationships/tags" Target="../tags/tag170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24" Type="http://schemas.openxmlformats.org/officeDocument/2006/relationships/image" Target="../media/image47.sv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10" Type="http://schemas.openxmlformats.org/officeDocument/2006/relationships/image" Target="../media/image33.svg"/><Relationship Id="rId19" Type="http://schemas.openxmlformats.org/officeDocument/2006/relationships/image" Target="../media/image42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32.png"/><Relationship Id="rId14" Type="http://schemas.openxmlformats.org/officeDocument/2006/relationships/image" Target="../media/image37.svg"/><Relationship Id="rId22" Type="http://schemas.openxmlformats.org/officeDocument/2006/relationships/image" Target="../media/image4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notesSlide" Target="../notesSlides/notesSlide13.xml"/><Relationship Id="rId18" Type="http://schemas.openxmlformats.org/officeDocument/2006/relationships/image" Target="../media/image58.emf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slideLayout" Target="../slideLayouts/slideLayout9.xml"/><Relationship Id="rId17" Type="http://schemas.openxmlformats.org/officeDocument/2006/relationships/image" Target="../media/image57.emf"/><Relationship Id="rId2" Type="http://schemas.openxmlformats.org/officeDocument/2006/relationships/tags" Target="../tags/tag173.xml"/><Relationship Id="rId16" Type="http://schemas.openxmlformats.org/officeDocument/2006/relationships/image" Target="../media/image56.emf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5" Type="http://schemas.openxmlformats.org/officeDocument/2006/relationships/image" Target="../media/image55.emf"/><Relationship Id="rId10" Type="http://schemas.openxmlformats.org/officeDocument/2006/relationships/tags" Target="../tags/tag181.xml"/><Relationship Id="rId19" Type="http://schemas.openxmlformats.org/officeDocument/2006/relationships/image" Target="../media/image59.emf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image" Target="../media/image54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image" Target="../media/image62.png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12" Type="http://schemas.openxmlformats.org/officeDocument/2006/relationships/image" Target="../media/image61.emf"/><Relationship Id="rId2" Type="http://schemas.openxmlformats.org/officeDocument/2006/relationships/tags" Target="../tags/tag184.xml"/><Relationship Id="rId16" Type="http://schemas.openxmlformats.org/officeDocument/2006/relationships/image" Target="../media/image65.jpg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image" Target="../media/image60.png"/><Relationship Id="rId5" Type="http://schemas.openxmlformats.org/officeDocument/2006/relationships/tags" Target="../tags/tag187.xml"/><Relationship Id="rId15" Type="http://schemas.openxmlformats.org/officeDocument/2006/relationships/image" Target="../media/image64.png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86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1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95.xml"/><Relationship Id="rId7" Type="http://schemas.openxmlformats.org/officeDocument/2006/relationships/tags" Target="../tags/tag199.xml"/><Relationship Id="rId12" Type="http://schemas.openxmlformats.org/officeDocument/2006/relationships/image" Target="../media/image68.png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image" Target="../media/image67.emf"/><Relationship Id="rId5" Type="http://schemas.openxmlformats.org/officeDocument/2006/relationships/tags" Target="../tags/tag197.xml"/><Relationship Id="rId10" Type="http://schemas.openxmlformats.org/officeDocument/2006/relationships/image" Target="../media/image66.png"/><Relationship Id="rId4" Type="http://schemas.openxmlformats.org/officeDocument/2006/relationships/tags" Target="../tags/tag196.xml"/><Relationship Id="rId9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chart" Target="../charts/chart18.xml"/><Relationship Id="rId5" Type="http://schemas.openxmlformats.org/officeDocument/2006/relationships/tags" Target="../tags/tag204.xml"/><Relationship Id="rId10" Type="http://schemas.openxmlformats.org/officeDocument/2006/relationships/chart" Target="../charts/chart17.xml"/><Relationship Id="rId4" Type="http://schemas.openxmlformats.org/officeDocument/2006/relationships/tags" Target="../tags/tag203.xml"/><Relationship Id="rId9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12" Type="http://schemas.openxmlformats.org/officeDocument/2006/relationships/chart" Target="../charts/chart1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211.xml"/><Relationship Id="rId10" Type="http://schemas.openxmlformats.org/officeDocument/2006/relationships/slideLayout" Target="../slideLayouts/slideLayout10.xml"/><Relationship Id="rId4" Type="http://schemas.openxmlformats.org/officeDocument/2006/relationships/tags" Target="../tags/tag210.xml"/><Relationship Id="rId9" Type="http://schemas.openxmlformats.org/officeDocument/2006/relationships/tags" Target="../tags/tag2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218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slideLayout" Target="../slideLayouts/slideLayout10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2" Type="http://schemas.openxmlformats.org/officeDocument/2006/relationships/tags" Target="../tags/tag222.xml"/><Relationship Id="rId16" Type="http://schemas.openxmlformats.org/officeDocument/2006/relationships/image" Target="../media/image68.png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5" Type="http://schemas.openxmlformats.org/officeDocument/2006/relationships/tags" Target="../tags/tag225.xml"/><Relationship Id="rId15" Type="http://schemas.openxmlformats.org/officeDocument/2006/relationships/chart" Target="../charts/chart21.xml"/><Relationship Id="rId10" Type="http://schemas.openxmlformats.org/officeDocument/2006/relationships/tags" Target="../tags/tag230.xml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7" Type="http://schemas.openxmlformats.org/officeDocument/2006/relationships/image" Target="../media/image67.emf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chart" Target="../charts/chart22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4" Type="http://schemas.openxmlformats.org/officeDocument/2006/relationships/image" Target="../media/image1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26" Type="http://schemas.openxmlformats.org/officeDocument/2006/relationships/notesSlide" Target="../notesSlides/notesSlide2.xml"/><Relationship Id="rId3" Type="http://schemas.openxmlformats.org/officeDocument/2006/relationships/tags" Target="../tags/tag13.xml"/><Relationship Id="rId21" Type="http://schemas.openxmlformats.org/officeDocument/2006/relationships/tags" Target="../tags/tag31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5" Type="http://schemas.openxmlformats.org/officeDocument/2006/relationships/slideLayout" Target="../slideLayouts/slideLayout13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24" Type="http://schemas.openxmlformats.org/officeDocument/2006/relationships/tags" Target="../tags/tag34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23" Type="http://schemas.openxmlformats.org/officeDocument/2006/relationships/tags" Target="../tags/tag33.xml"/><Relationship Id="rId28" Type="http://schemas.openxmlformats.org/officeDocument/2006/relationships/chart" Target="../charts/chart2.xml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tags" Target="../tags/tag32.xml"/><Relationship Id="rId27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image" Target="../media/image71.svg"/><Relationship Id="rId18" Type="http://schemas.openxmlformats.org/officeDocument/2006/relationships/image" Target="../media/image69.png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image" Target="../media/image70.png"/><Relationship Id="rId17" Type="http://schemas.openxmlformats.org/officeDocument/2006/relationships/image" Target="../media/image75.svg"/><Relationship Id="rId2" Type="http://schemas.openxmlformats.org/officeDocument/2006/relationships/tags" Target="../tags/tag241.xml"/><Relationship Id="rId16" Type="http://schemas.openxmlformats.org/officeDocument/2006/relationships/image" Target="../media/image74.png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244.xml"/><Relationship Id="rId15" Type="http://schemas.openxmlformats.org/officeDocument/2006/relationships/image" Target="../media/image73.svg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251.xml"/><Relationship Id="rId7" Type="http://schemas.openxmlformats.org/officeDocument/2006/relationships/slideLayout" Target="../slideLayouts/slideLayout9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10" Type="http://schemas.openxmlformats.org/officeDocument/2006/relationships/image" Target="../media/image60.png"/><Relationship Id="rId4" Type="http://schemas.openxmlformats.org/officeDocument/2006/relationships/tags" Target="../tags/tag252.xml"/><Relationship Id="rId9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78.svg"/><Relationship Id="rId3" Type="http://schemas.openxmlformats.org/officeDocument/2006/relationships/tags" Target="../tags/tag257.xml"/><Relationship Id="rId7" Type="http://schemas.openxmlformats.org/officeDocument/2006/relationships/diagramData" Target="../diagrams/data2.xml"/><Relationship Id="rId12" Type="http://schemas.openxmlformats.org/officeDocument/2006/relationships/image" Target="../media/image77.png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notesSlide" Target="../notesSlides/notesSlide23.xml"/><Relationship Id="rId11" Type="http://schemas.microsoft.com/office/2007/relationships/diagramDrawing" Target="../diagrams/drawing2.xml"/><Relationship Id="rId5" Type="http://schemas.openxmlformats.org/officeDocument/2006/relationships/slideLayout" Target="../slideLayouts/slideLayout9.xml"/><Relationship Id="rId10" Type="http://schemas.openxmlformats.org/officeDocument/2006/relationships/diagramColors" Target="../diagrams/colors2.xml"/><Relationship Id="rId4" Type="http://schemas.openxmlformats.org/officeDocument/2006/relationships/tags" Target="../tags/tag258.xml"/><Relationship Id="rId9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4" Type="http://schemas.openxmlformats.org/officeDocument/2006/relationships/image" Target="../media/image19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image" Target="../media/image79.jpeg"/><Relationship Id="rId4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chart" Target="../charts/chart3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10" Type="http://schemas.openxmlformats.org/officeDocument/2006/relationships/chart" Target="../charts/chart4.xml"/><Relationship Id="rId4" Type="http://schemas.openxmlformats.org/officeDocument/2006/relationships/tags" Target="../tags/tag48.xml"/><Relationship Id="rId9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26" Type="http://schemas.openxmlformats.org/officeDocument/2006/relationships/tags" Target="../tags/tag77.xml"/><Relationship Id="rId39" Type="http://schemas.openxmlformats.org/officeDocument/2006/relationships/chart" Target="../charts/chart6.xml"/><Relationship Id="rId21" Type="http://schemas.openxmlformats.org/officeDocument/2006/relationships/tags" Target="../tags/tag72.xml"/><Relationship Id="rId34" Type="http://schemas.openxmlformats.org/officeDocument/2006/relationships/tags" Target="../tags/tag85.xml"/><Relationship Id="rId42" Type="http://schemas.openxmlformats.org/officeDocument/2006/relationships/chart" Target="../charts/chart9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29" Type="http://schemas.openxmlformats.org/officeDocument/2006/relationships/tags" Target="../tags/tag80.xml"/><Relationship Id="rId41" Type="http://schemas.openxmlformats.org/officeDocument/2006/relationships/chart" Target="../charts/chart8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tags" Target="../tags/tag75.xml"/><Relationship Id="rId32" Type="http://schemas.openxmlformats.org/officeDocument/2006/relationships/tags" Target="../tags/tag83.xml"/><Relationship Id="rId37" Type="http://schemas.openxmlformats.org/officeDocument/2006/relationships/notesSlide" Target="../notesSlides/notesSlide5.xml"/><Relationship Id="rId40" Type="http://schemas.openxmlformats.org/officeDocument/2006/relationships/chart" Target="../charts/chart7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tags" Target="../tags/tag74.xml"/><Relationship Id="rId28" Type="http://schemas.openxmlformats.org/officeDocument/2006/relationships/tags" Target="../tags/tag79.xml"/><Relationship Id="rId36" Type="http://schemas.openxmlformats.org/officeDocument/2006/relationships/slideLayout" Target="../slideLayouts/slideLayout9.xml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31" Type="http://schemas.openxmlformats.org/officeDocument/2006/relationships/tags" Target="../tags/tag82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tags" Target="../tags/tag73.xml"/><Relationship Id="rId27" Type="http://schemas.openxmlformats.org/officeDocument/2006/relationships/tags" Target="../tags/tag78.xml"/><Relationship Id="rId30" Type="http://schemas.openxmlformats.org/officeDocument/2006/relationships/tags" Target="../tags/tag81.xml"/><Relationship Id="rId35" Type="http://schemas.openxmlformats.org/officeDocument/2006/relationships/tags" Target="../tags/tag86.xml"/><Relationship Id="rId43" Type="http://schemas.openxmlformats.org/officeDocument/2006/relationships/chart" Target="../charts/chart10.xml"/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5" Type="http://schemas.openxmlformats.org/officeDocument/2006/relationships/tags" Target="../tags/tag76.xml"/><Relationship Id="rId33" Type="http://schemas.openxmlformats.org/officeDocument/2006/relationships/tags" Target="../tags/tag84.xml"/><Relationship Id="rId38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26" Type="http://schemas.openxmlformats.org/officeDocument/2006/relationships/tags" Target="../tags/tag112.xml"/><Relationship Id="rId39" Type="http://schemas.openxmlformats.org/officeDocument/2006/relationships/chart" Target="../charts/chart13.xml"/><Relationship Id="rId21" Type="http://schemas.openxmlformats.org/officeDocument/2006/relationships/tags" Target="../tags/tag107.xml"/><Relationship Id="rId34" Type="http://schemas.openxmlformats.org/officeDocument/2006/relationships/tags" Target="../tags/tag120.xml"/><Relationship Id="rId42" Type="http://schemas.openxmlformats.org/officeDocument/2006/relationships/chart" Target="../charts/chart16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tags" Target="../tags/tag106.xml"/><Relationship Id="rId29" Type="http://schemas.openxmlformats.org/officeDocument/2006/relationships/tags" Target="../tags/tag115.xml"/><Relationship Id="rId41" Type="http://schemas.openxmlformats.org/officeDocument/2006/relationships/chart" Target="../charts/chart15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24" Type="http://schemas.openxmlformats.org/officeDocument/2006/relationships/tags" Target="../tags/tag110.xml"/><Relationship Id="rId32" Type="http://schemas.openxmlformats.org/officeDocument/2006/relationships/tags" Target="../tags/tag118.xml"/><Relationship Id="rId37" Type="http://schemas.openxmlformats.org/officeDocument/2006/relationships/chart" Target="../charts/chart11.xml"/><Relationship Id="rId40" Type="http://schemas.openxmlformats.org/officeDocument/2006/relationships/chart" Target="../charts/chart14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23" Type="http://schemas.openxmlformats.org/officeDocument/2006/relationships/tags" Target="../tags/tag109.xml"/><Relationship Id="rId28" Type="http://schemas.openxmlformats.org/officeDocument/2006/relationships/tags" Target="../tags/tag114.xml"/><Relationship Id="rId36" Type="http://schemas.openxmlformats.org/officeDocument/2006/relationships/notesSlide" Target="../notesSlides/notesSlide6.xml"/><Relationship Id="rId10" Type="http://schemas.openxmlformats.org/officeDocument/2006/relationships/tags" Target="../tags/tag96.xml"/><Relationship Id="rId19" Type="http://schemas.openxmlformats.org/officeDocument/2006/relationships/tags" Target="../tags/tag105.xml"/><Relationship Id="rId31" Type="http://schemas.openxmlformats.org/officeDocument/2006/relationships/tags" Target="../tags/tag117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Relationship Id="rId22" Type="http://schemas.openxmlformats.org/officeDocument/2006/relationships/tags" Target="../tags/tag108.xml"/><Relationship Id="rId27" Type="http://schemas.openxmlformats.org/officeDocument/2006/relationships/tags" Target="../tags/tag113.xml"/><Relationship Id="rId30" Type="http://schemas.openxmlformats.org/officeDocument/2006/relationships/tags" Target="../tags/tag116.xml"/><Relationship Id="rId35" Type="http://schemas.openxmlformats.org/officeDocument/2006/relationships/slideLayout" Target="../slideLayouts/slideLayout9.xml"/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5" Type="http://schemas.openxmlformats.org/officeDocument/2006/relationships/tags" Target="../tags/tag111.xml"/><Relationship Id="rId33" Type="http://schemas.openxmlformats.org/officeDocument/2006/relationships/tags" Target="../tags/tag119.xml"/><Relationship Id="rId38" Type="http://schemas.openxmlformats.org/officeDocument/2006/relationships/chart" Target="../charts/char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127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obrázku 6">
            <a:extLst>
              <a:ext uri="{FF2B5EF4-FFF2-40B4-BE49-F238E27FC236}">
                <a16:creationId xmlns:a16="http://schemas.microsoft.com/office/drawing/2014/main" id="{CAA2FB2D-0D6B-294B-DD65-15CD40D7FA38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1"/>
            </p:custDataLst>
          </p:nvPr>
        </p:nvPicPr>
        <p:blipFill rotWithShape="1">
          <a:blip r:embed="rId10"/>
          <a:srcRect t="28718" b="28718"/>
          <a:stretch/>
        </p:blipFill>
        <p:spPr/>
      </p:pic>
      <p:sp>
        <p:nvSpPr>
          <p:cNvPr id="2" name="Zástupný text 1">
            <a:extLst>
              <a:ext uri="{FF2B5EF4-FFF2-40B4-BE49-F238E27FC236}">
                <a16:creationId xmlns:a16="http://schemas.microsoft.com/office/drawing/2014/main" id="{370B15F5-FDB7-2567-8413-1C1A6E8CEB32}"/>
              </a:ext>
            </a:extLst>
          </p:cNvPr>
          <p:cNvSpPr>
            <a:spLocks noGrp="1"/>
          </p:cNvSpPr>
          <p:nvPr>
            <p:ph type="body" sz="quarter" idx="12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cs-CZ" dirty="0"/>
              <a:t>9.1.2024</a:t>
            </a:r>
          </a:p>
        </p:txBody>
      </p:sp>
      <p:sp>
        <p:nvSpPr>
          <p:cNvPr id="10" name="Podnadpis 9">
            <a:extLst>
              <a:ext uri="{FF2B5EF4-FFF2-40B4-BE49-F238E27FC236}">
                <a16:creationId xmlns:a16="http://schemas.microsoft.com/office/drawing/2014/main" id="{5BE89765-13D4-FB1B-ADF4-5B9637979DE0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008438" y="5526157"/>
            <a:ext cx="7985765" cy="47968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cs-CZ" sz="1400" dirty="0"/>
              <a:t>Ondřej Májek, Ondřej Ngo, Renata Chloupková, Denisa Krejčí, Karel Hejduk, Ladislav Dušek </a:t>
            </a:r>
            <a:br>
              <a:rPr lang="cs-CZ" sz="1400" dirty="0"/>
            </a:br>
            <a:r>
              <a:rPr lang="cs-CZ" sz="1400" dirty="0"/>
              <a:t>a kolektiv Národního screeningového centra, ÚZIS ČR</a:t>
            </a:r>
          </a:p>
        </p:txBody>
      </p:sp>
      <p:sp>
        <p:nvSpPr>
          <p:cNvPr id="9" name="Nadpis 8">
            <a:extLst>
              <a:ext uri="{FF2B5EF4-FFF2-40B4-BE49-F238E27FC236}">
                <a16:creationId xmlns:a16="http://schemas.microsoft.com/office/drawing/2014/main" id="{41528F14-CF2E-F9BB-47ED-C73A6D14EB84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r>
              <a:rPr lang="cs-CZ" sz="2800" b="1" dirty="0"/>
              <a:t>Sekundární prevence nádorů </a:t>
            </a:r>
            <a:br>
              <a:rPr lang="cs-CZ" sz="2800" b="1" dirty="0"/>
            </a:br>
            <a:r>
              <a:rPr lang="cs-CZ" sz="2800" b="1" dirty="0"/>
              <a:t>a role národního screeningového centra</a:t>
            </a:r>
          </a:p>
        </p:txBody>
      </p:sp>
      <p:pic>
        <p:nvPicPr>
          <p:cNvPr id="3" name="Obrázek 2" descr="Obsah obrázku text, Písmo, logo, Elektricky modrá&#10;&#10;Popis byl vytvořen automaticky">
            <a:extLst>
              <a:ext uri="{FF2B5EF4-FFF2-40B4-BE49-F238E27FC236}">
                <a16:creationId xmlns:a16="http://schemas.microsoft.com/office/drawing/2014/main" id="{54B634BC-45C1-F57E-438B-C46C91BB6B8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1" y="346632"/>
            <a:ext cx="4013999" cy="1201253"/>
          </a:xfrm>
          <a:prstGeom prst="rect">
            <a:avLst/>
          </a:prstGeom>
        </p:spPr>
      </p:pic>
      <p:sp>
        <p:nvSpPr>
          <p:cNvPr id="4" name="Zástupný text 7">
            <a:extLst>
              <a:ext uri="{FF2B5EF4-FFF2-40B4-BE49-F238E27FC236}">
                <a16:creationId xmlns:a16="http://schemas.microsoft.com/office/drawing/2014/main" id="{18568401-3F7A-9586-B2F4-1626C8C69AB4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8177370" y="6141783"/>
            <a:ext cx="1664348" cy="720000"/>
          </a:xfrm>
          <a:prstGeom prst="rect">
            <a:avLst/>
          </a:prstGeom>
        </p:spPr>
        <p:txBody>
          <a:bodyPr vert="horz" lIns="0" tIns="0" rIns="180000" bIns="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9</a:t>
            </a:r>
            <a:r>
              <a:rPr lang="en-US" dirty="0"/>
              <a:t>. </a:t>
            </a:r>
            <a:r>
              <a:rPr lang="cs-CZ" dirty="0"/>
              <a:t>1</a:t>
            </a:r>
            <a:r>
              <a:rPr lang="en-US" dirty="0"/>
              <a:t>.</a:t>
            </a:r>
            <a:r>
              <a:rPr lang="cs-CZ" dirty="0"/>
              <a:t> 2024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93BFC5B-9428-C252-99EF-6A6D0F115EE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5414" y="6379507"/>
            <a:ext cx="3206400" cy="27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21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6E4DDEDB-785B-DBF8-43E1-3460889817DC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Cílem zdravotního screeningu je </a:t>
            </a:r>
            <a:r>
              <a:rPr lang="cs-CZ" b="1" dirty="0">
                <a:solidFill>
                  <a:schemeClr val="accent1"/>
                </a:solidFill>
              </a:rPr>
              <a:t>snížit úmrtnost nebo nemocnost </a:t>
            </a:r>
            <a:r>
              <a:rPr lang="cs-CZ" dirty="0"/>
              <a:t>na nádorové onemocnění díky včasnějšímu záchytu v bezpříznakovém období</a:t>
            </a:r>
          </a:p>
          <a:p>
            <a:r>
              <a:rPr lang="cs-CZ" dirty="0"/>
              <a:t>Systematický screening </a:t>
            </a:r>
            <a:r>
              <a:rPr lang="cs-CZ" b="1" dirty="0">
                <a:solidFill>
                  <a:schemeClr val="accent1"/>
                </a:solidFill>
              </a:rPr>
              <a:t>nepředstavuje jen samotný screeningový test, ale komplexní program</a:t>
            </a:r>
            <a:r>
              <a:rPr lang="cs-CZ" dirty="0"/>
              <a:t> se systémem zajištění kvality</a:t>
            </a:r>
          </a:p>
          <a:p>
            <a:r>
              <a:rPr lang="cs-CZ" dirty="0"/>
              <a:t>Kromě </a:t>
            </a:r>
            <a:r>
              <a:rPr lang="cs-CZ" b="1" dirty="0">
                <a:solidFill>
                  <a:schemeClr val="accent1"/>
                </a:solidFill>
              </a:rPr>
              <a:t>významných přínosů </a:t>
            </a:r>
            <a:r>
              <a:rPr lang="cs-CZ" dirty="0"/>
              <a:t>pro jedince i celou společnost může screening </a:t>
            </a:r>
            <a:r>
              <a:rPr lang="cs-CZ" b="1" dirty="0">
                <a:solidFill>
                  <a:schemeClr val="accent1"/>
                </a:solidFill>
              </a:rPr>
              <a:t>přinášet i náklady a rizika</a:t>
            </a:r>
            <a:r>
              <a:rPr lang="cs-CZ" dirty="0"/>
              <a:t>, např. falešně pozitivní výsledky, nadbytečné diagnózy (</a:t>
            </a:r>
            <a:r>
              <a:rPr lang="cs-CZ" dirty="0" err="1"/>
              <a:t>overdiagnosis</a:t>
            </a:r>
            <a:r>
              <a:rPr lang="cs-CZ" dirty="0"/>
              <a:t>) a další.</a:t>
            </a:r>
          </a:p>
          <a:p>
            <a:r>
              <a:rPr lang="cs-CZ" dirty="0"/>
              <a:t>Aby mohly být doporučeny a zavedeny, musí screeningové programy v konkrétní zemi (zdravotním systému) </a:t>
            </a:r>
            <a:r>
              <a:rPr lang="cs-CZ" b="1" dirty="0">
                <a:solidFill>
                  <a:schemeClr val="accent1"/>
                </a:solidFill>
              </a:rPr>
              <a:t>naplnit definovaná kritéria </a:t>
            </a:r>
            <a:r>
              <a:rPr lang="cs-CZ" dirty="0"/>
              <a:t>týkající se závažnosti cílového onemocnění, přesnosti screeningového testu, převahy přínosů nad riziky, nákladové efektivity apod.</a:t>
            </a:r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F5822234-FBB1-46A0-16B3-DB65A8DA84D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Screeningov</a:t>
            </a:r>
            <a:r>
              <a:rPr lang="cs-CZ" sz="2800" dirty="0"/>
              <a:t>é programy</a:t>
            </a:r>
          </a:p>
        </p:txBody>
      </p:sp>
    </p:spTree>
    <p:extLst>
      <p:ext uri="{BB962C8B-B14F-4D97-AF65-F5344CB8AC3E}">
        <p14:creationId xmlns:p14="http://schemas.microsoft.com/office/powerpoint/2010/main" val="2673870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obsah 5">
            <a:extLst>
              <a:ext uri="{FF2B5EF4-FFF2-40B4-BE49-F238E27FC236}">
                <a16:creationId xmlns:a16="http://schemas.microsoft.com/office/drawing/2014/main" id="{66E92984-482C-98E8-370D-1F89EA748319}"/>
              </a:ext>
            </a:extLst>
          </p:cNvPr>
          <p:cNvGraphicFramePr>
            <a:graphicFrameLocks noGrp="1"/>
          </p:cNvGraphicFramePr>
          <p:nvPr>
            <p:ph sz="quarter" idx="10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03049967"/>
              </p:ext>
            </p:extLst>
          </p:nvPr>
        </p:nvGraphicFramePr>
        <p:xfrm>
          <a:off x="731838" y="1256577"/>
          <a:ext cx="11034592" cy="5126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8E1A9510-D017-AC84-C26B-323BA7D4FBF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55200" y="475199"/>
            <a:ext cx="9866834" cy="720000"/>
          </a:xfrm>
        </p:spPr>
        <p:txBody>
          <a:bodyPr/>
          <a:lstStyle/>
          <a:p>
            <a:r>
              <a:rPr lang="cs-CZ" dirty="0"/>
              <a:t>Klíčové aktivity Národního screeningového centra</a:t>
            </a:r>
          </a:p>
        </p:txBody>
      </p:sp>
    </p:spTree>
    <p:extLst>
      <p:ext uri="{BB962C8B-B14F-4D97-AF65-F5344CB8AC3E}">
        <p14:creationId xmlns:p14="http://schemas.microsoft.com/office/powerpoint/2010/main" val="1176533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15FFB3D-B831-FC82-2E84-84675182C5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7" y="1664057"/>
            <a:ext cx="9050517" cy="489201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NSC vytvořilo sérii metodických dokumentů: </a:t>
            </a:r>
            <a:r>
              <a:rPr lang="cs-CZ" b="1" dirty="0"/>
              <a:t>životní cyklus programů časného záchytu onemocnění</a:t>
            </a:r>
            <a:endParaRPr lang="cs-CZ" dirty="0"/>
          </a:p>
          <a:p>
            <a:pPr lvl="1"/>
            <a:r>
              <a:rPr lang="cs-CZ" dirty="0"/>
              <a:t>Posouzení potřebnosti </a:t>
            </a:r>
          </a:p>
          <a:p>
            <a:pPr lvl="1"/>
            <a:r>
              <a:rPr lang="cs-CZ" dirty="0"/>
              <a:t>Zhodnocení přínosů, rizik a nákladové efektivity (HTA pro screeningy)</a:t>
            </a:r>
          </a:p>
          <a:p>
            <a:pPr lvl="1"/>
            <a:r>
              <a:rPr lang="cs-CZ" dirty="0"/>
              <a:t>Realizace pilotního projektu</a:t>
            </a:r>
          </a:p>
          <a:p>
            <a:pPr lvl="1"/>
            <a:r>
              <a:rPr lang="cs-CZ" dirty="0"/>
              <a:t>Implementace a monitoring národního programu</a:t>
            </a:r>
          </a:p>
          <a:p>
            <a:pPr lvl="1"/>
            <a:r>
              <a:rPr lang="cs-CZ" dirty="0"/>
              <a:t>Evaluace národního programu</a:t>
            </a:r>
          </a:p>
          <a:p>
            <a:r>
              <a:rPr lang="cs-CZ" b="1" dirty="0"/>
              <a:t>Spolupráce</a:t>
            </a:r>
            <a:endParaRPr lang="cs-CZ" dirty="0"/>
          </a:p>
          <a:p>
            <a:pPr lvl="1"/>
            <a:r>
              <a:rPr lang="cs-CZ" dirty="0"/>
              <a:t>MZ ČR, univerzitami, odbornými společnostmi, zdravotními pojišťovnami, poskytovateli zdravotních služeb apod.</a:t>
            </a:r>
          </a:p>
          <a:p>
            <a:r>
              <a:rPr lang="cs-CZ" b="1" dirty="0"/>
              <a:t>Národní strategie</a:t>
            </a:r>
          </a:p>
          <a:p>
            <a:pPr lvl="1"/>
            <a:r>
              <a:rPr lang="cs-CZ" dirty="0"/>
              <a:t>Specifický cíl </a:t>
            </a:r>
            <a:r>
              <a:rPr lang="cs-CZ" b="1" dirty="0"/>
              <a:t>Prevence nemocí, podpora a ochrana zdraví a zvyšování zdravotní gramotnosti</a:t>
            </a:r>
            <a:r>
              <a:rPr lang="cs-CZ" dirty="0"/>
              <a:t> v rámci </a:t>
            </a:r>
            <a:r>
              <a:rPr lang="cs-CZ" i="1" dirty="0"/>
              <a:t>Strategického rámce Zdraví 2030</a:t>
            </a:r>
          </a:p>
          <a:p>
            <a:pPr lvl="1"/>
            <a:r>
              <a:rPr lang="cs-CZ" dirty="0"/>
              <a:t>Implementační plán </a:t>
            </a:r>
            <a:r>
              <a:rPr lang="cs-CZ" b="1" dirty="0"/>
              <a:t>Zvýšení efektivity včasného záchytu nádorů</a:t>
            </a:r>
            <a:r>
              <a:rPr lang="cs-CZ" dirty="0"/>
              <a:t> v rámci </a:t>
            </a:r>
            <a:r>
              <a:rPr lang="cs-CZ" i="1" dirty="0"/>
              <a:t>Národního onkologický plán České republiky do roku 2030 – NOPL ČR 2030</a:t>
            </a:r>
          </a:p>
          <a:p>
            <a:pPr lvl="1"/>
            <a:r>
              <a:rPr lang="cs-CZ" dirty="0"/>
              <a:t>Reforma </a:t>
            </a:r>
            <a:r>
              <a:rPr lang="cs-CZ" b="1" dirty="0"/>
              <a:t>Podpora a zvyšování kvality preventivních screeningových programů</a:t>
            </a:r>
            <a:r>
              <a:rPr lang="cs-CZ" b="1" i="1" dirty="0"/>
              <a:t> v rámci </a:t>
            </a:r>
            <a:r>
              <a:rPr lang="cs-CZ" i="1" dirty="0"/>
              <a:t>Národního plán obnovy – NPO</a:t>
            </a:r>
            <a:endParaRPr lang="cs-CZ" b="1" i="1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F501B0C1-0739-C8F6-6759-AC60227D8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Metodické zázemí pro naplňování národních strategií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4371C2F-4C8B-7677-D9F9-3CDBA90A1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3544" y="4188489"/>
            <a:ext cx="1443076" cy="75761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327D9A4-3514-ACEE-ADB6-EB2F53C96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274" y="5985518"/>
            <a:ext cx="1661817" cy="570557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B6535AF-7F5F-976C-7BCB-B6415E7BE7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6630" y="4993475"/>
            <a:ext cx="2349990" cy="75761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5065061B-B5D2-0EC0-C27C-2671252CF3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0685" y="1557777"/>
            <a:ext cx="2903406" cy="193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446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E26C771-EDCA-3DC0-94BF-DE229F571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1838" y="1664057"/>
            <a:ext cx="7307981" cy="4718743"/>
          </a:xfrm>
        </p:spPr>
        <p:txBody>
          <a:bodyPr>
            <a:normAutofit lnSpcReduction="10000"/>
          </a:bodyPr>
          <a:lstStyle/>
          <a:p>
            <a:r>
              <a:rPr lang="cs-CZ" b="1" dirty="0"/>
              <a:t>Rada Národního screeningového centra</a:t>
            </a:r>
          </a:p>
          <a:p>
            <a:r>
              <a:rPr lang="cs-CZ" dirty="0"/>
              <a:t>Komise </a:t>
            </a:r>
            <a:r>
              <a:rPr lang="cs-CZ" b="1" dirty="0"/>
              <a:t>stávajících</a:t>
            </a:r>
            <a:r>
              <a:rPr lang="cs-CZ" dirty="0"/>
              <a:t> screeningových programů</a:t>
            </a:r>
          </a:p>
          <a:p>
            <a:pPr lvl="1"/>
            <a:r>
              <a:rPr lang="cs-CZ" dirty="0"/>
              <a:t>Komise pro program screeningu </a:t>
            </a:r>
            <a:r>
              <a:rPr lang="cs-CZ" b="1" dirty="0"/>
              <a:t>karcinomu děložního hrdla</a:t>
            </a:r>
            <a:r>
              <a:rPr lang="cs-CZ" dirty="0"/>
              <a:t>,</a:t>
            </a:r>
          </a:p>
          <a:p>
            <a:pPr lvl="1"/>
            <a:r>
              <a:rPr lang="cs-CZ" dirty="0"/>
              <a:t>Komise pro program screeningu </a:t>
            </a:r>
            <a:r>
              <a:rPr lang="cs-CZ" b="1" dirty="0"/>
              <a:t>karcinomu prsu</a:t>
            </a:r>
            <a:r>
              <a:rPr lang="cs-CZ" dirty="0"/>
              <a:t>,</a:t>
            </a:r>
          </a:p>
          <a:p>
            <a:pPr lvl="1"/>
            <a:r>
              <a:rPr lang="cs-CZ" dirty="0"/>
              <a:t>Komise pro program screeningu </a:t>
            </a:r>
            <a:r>
              <a:rPr lang="cs-CZ" b="1" dirty="0"/>
              <a:t>kolorektálního karcinomu</a:t>
            </a:r>
            <a:r>
              <a:rPr lang="cs-CZ" dirty="0"/>
              <a:t>,</a:t>
            </a:r>
          </a:p>
          <a:p>
            <a:pPr lvl="1"/>
            <a:r>
              <a:rPr lang="cs-CZ" dirty="0"/>
              <a:t>Komise pro program časného záchytu </a:t>
            </a:r>
            <a:r>
              <a:rPr lang="cs-CZ" b="1" dirty="0"/>
              <a:t>karcinomu plic.</a:t>
            </a:r>
            <a:endParaRPr lang="cs-CZ" dirty="0"/>
          </a:p>
          <a:p>
            <a:r>
              <a:rPr lang="cs-CZ" dirty="0"/>
              <a:t>Komise </a:t>
            </a:r>
            <a:r>
              <a:rPr lang="cs-CZ" b="1" dirty="0"/>
              <a:t>vznikajících</a:t>
            </a:r>
            <a:r>
              <a:rPr lang="cs-CZ" dirty="0"/>
              <a:t> screeningových programů</a:t>
            </a:r>
          </a:p>
          <a:p>
            <a:pPr lvl="1"/>
            <a:r>
              <a:rPr lang="cs-CZ" dirty="0"/>
              <a:t>Komise pro přípravu programu časného záchytu </a:t>
            </a:r>
            <a:r>
              <a:rPr lang="cs-CZ" b="1" dirty="0"/>
              <a:t>karcinomu prostaty</a:t>
            </a:r>
            <a:r>
              <a:rPr lang="cs-CZ" dirty="0"/>
              <a:t> (zahájení 2024),</a:t>
            </a:r>
          </a:p>
          <a:p>
            <a:pPr lvl="1"/>
            <a:r>
              <a:rPr lang="cs-CZ" dirty="0"/>
              <a:t>Komise pro přípravu programu časného záchytu </a:t>
            </a:r>
            <a:r>
              <a:rPr lang="cs-CZ" b="1" dirty="0"/>
              <a:t>poruch štítné žlázy v těhotenství </a:t>
            </a:r>
            <a:r>
              <a:rPr lang="cs-CZ" dirty="0"/>
              <a:t>(zahájení 2024),</a:t>
            </a:r>
          </a:p>
          <a:p>
            <a:pPr lvl="1"/>
            <a:r>
              <a:rPr lang="cs-CZ" dirty="0"/>
              <a:t>Komise pro přípravu screeningu </a:t>
            </a:r>
            <a:r>
              <a:rPr lang="cs-CZ" b="1" dirty="0"/>
              <a:t>spinální svalové atrofie a těžké kombinované imunodeficience u novorozenců </a:t>
            </a:r>
            <a:r>
              <a:rPr lang="cs-CZ" dirty="0"/>
              <a:t>(zahájení 2024),</a:t>
            </a:r>
            <a:endParaRPr lang="cs-CZ" b="1" dirty="0"/>
          </a:p>
          <a:p>
            <a:pPr lvl="1"/>
            <a:r>
              <a:rPr lang="cs-CZ" dirty="0"/>
              <a:t>Komise pro přípravu programu screeningu </a:t>
            </a:r>
            <a:r>
              <a:rPr lang="cs-CZ" b="1" dirty="0"/>
              <a:t>aneurysmatu abdominální aorty</a:t>
            </a:r>
            <a:r>
              <a:rPr lang="cs-CZ" dirty="0"/>
              <a:t> (plánované zahájení 2025).</a:t>
            </a:r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F2B84B1C-3CEF-65F8-19E6-C623005E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Koordinace populačních programů a spolupráce na nově vznikajících screeningových programech</a:t>
            </a:r>
          </a:p>
        </p:txBody>
      </p:sp>
      <p:sp>
        <p:nvSpPr>
          <p:cNvPr id="5" name="Zástupný obsah 1">
            <a:extLst>
              <a:ext uri="{FF2B5EF4-FFF2-40B4-BE49-F238E27FC236}">
                <a16:creationId xmlns:a16="http://schemas.microsoft.com/office/drawing/2014/main" id="{1B9C97E2-9FD7-85AB-6F80-A1C0B64FF9B6}"/>
              </a:ext>
            </a:extLst>
          </p:cNvPr>
          <p:cNvSpPr txBox="1">
            <a:spLocks/>
          </p:cNvSpPr>
          <p:nvPr/>
        </p:nvSpPr>
        <p:spPr>
          <a:xfrm>
            <a:off x="8039818" y="1664057"/>
            <a:ext cx="4019910" cy="48920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Rada Národního screeningového centra:</a:t>
            </a:r>
          </a:p>
          <a:p>
            <a:pPr lvl="1"/>
            <a:r>
              <a:rPr lang="cs-CZ" dirty="0"/>
              <a:t>tvorbu koncepčních doporučení</a:t>
            </a:r>
          </a:p>
          <a:p>
            <a:pPr lvl="1"/>
            <a:r>
              <a:rPr lang="cs-CZ" dirty="0"/>
              <a:t>kontrola naplňování národních strategií v této oblasti,</a:t>
            </a:r>
          </a:p>
          <a:p>
            <a:pPr lvl="1"/>
            <a:r>
              <a:rPr lang="cs-CZ" dirty="0"/>
              <a:t>formulaci strategie NSC. </a:t>
            </a:r>
          </a:p>
          <a:p>
            <a:r>
              <a:rPr lang="cs-CZ" dirty="0"/>
              <a:t>Komise:</a:t>
            </a:r>
          </a:p>
          <a:p>
            <a:pPr lvl="1"/>
            <a:r>
              <a:rPr lang="cs-CZ" dirty="0"/>
              <a:t>koordinace zavádění screeningů nebo jejich inovace,</a:t>
            </a:r>
          </a:p>
          <a:p>
            <a:pPr lvl="1"/>
            <a:r>
              <a:rPr lang="cs-CZ" dirty="0"/>
              <a:t>monitorace programu,</a:t>
            </a:r>
          </a:p>
          <a:p>
            <a:pPr lvl="1"/>
            <a:r>
              <a:rPr lang="cs-CZ" dirty="0"/>
              <a:t>koncepční řízení screeningů,</a:t>
            </a:r>
          </a:p>
          <a:p>
            <a:pPr lvl="1"/>
            <a:r>
              <a:rPr lang="cs-CZ" dirty="0"/>
              <a:t>koordinace klíčových odborností,</a:t>
            </a:r>
          </a:p>
          <a:p>
            <a:pPr lvl="1"/>
            <a:r>
              <a:rPr lang="cs-CZ" dirty="0"/>
              <a:t>Tvorby a kontrola sítě screeningových pracovišť.</a:t>
            </a:r>
          </a:p>
          <a:p>
            <a:endParaRPr lang="cs-CZ" dirty="0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3FDE51D5-2723-DB26-80F5-5F29B2DB49D2}"/>
              </a:ext>
            </a:extLst>
          </p:cNvPr>
          <p:cNvSpPr/>
          <p:nvPr/>
        </p:nvSpPr>
        <p:spPr>
          <a:xfrm>
            <a:off x="8039818" y="1504950"/>
            <a:ext cx="4019910" cy="5051124"/>
          </a:xfrm>
          <a:prstGeom prst="rect">
            <a:avLst/>
          </a:prstGeom>
          <a:noFill/>
          <a:ln w="28575">
            <a:solidFill>
              <a:srgbClr val="2C2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477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113513D9-5B94-F993-EB30-A2DEB3B467C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Životní cyklus screeningových programů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09423A48-BD4D-91F7-44B1-29C01D43CCF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14806" y="1282275"/>
            <a:ext cx="5762335" cy="1816878"/>
          </a:xfrm>
          <a:prstGeom prst="rect">
            <a:avLst/>
          </a:prstGeom>
          <a:solidFill>
            <a:srgbClr val="D8D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09AEA95B-8FD9-5EE8-C8B6-8F46C9817C2E}"/>
              </a:ext>
            </a:extLst>
          </p:cNvPr>
          <p:cNvSpPr/>
          <p:nvPr/>
        </p:nvSpPr>
        <p:spPr>
          <a:xfrm>
            <a:off x="1924375" y="3114649"/>
            <a:ext cx="2023966" cy="877155"/>
          </a:xfrm>
          <a:prstGeom prst="rect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12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Posouzení záměru programu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CF1D5804-58C6-81E4-A45C-E6D7283435B7}"/>
              </a:ext>
            </a:extLst>
          </p:cNvPr>
          <p:cNvSpPr/>
          <p:nvPr/>
        </p:nvSpPr>
        <p:spPr>
          <a:xfrm>
            <a:off x="4373238" y="1303592"/>
            <a:ext cx="2164781" cy="1492699"/>
          </a:xfrm>
          <a:prstGeom prst="rect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Pilotní projekt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CF8930E4-D67E-DB01-5222-3B0E738049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5774819" y="2034691"/>
            <a:ext cx="1107487" cy="399664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Vyhodnocení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257DC0A6-31A1-16E3-CECA-A2C707B577D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>
            <a:off x="5225487" y="1885021"/>
            <a:ext cx="1107487" cy="699002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Realizace</a:t>
            </a:r>
            <a:b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</a:b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projektu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84041B67-2B23-55D4-A620-111497857C9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>
            <a:off x="4036625" y="2034691"/>
            <a:ext cx="1107487" cy="399664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Plánování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0E04AADD-883E-C811-5A9C-5F5D5C0C6AE8}"/>
              </a:ext>
            </a:extLst>
          </p:cNvPr>
          <p:cNvSpPr/>
          <p:nvPr/>
        </p:nvSpPr>
        <p:spPr>
          <a:xfrm>
            <a:off x="7223364" y="4073910"/>
            <a:ext cx="2068121" cy="1719808"/>
          </a:xfrm>
          <a:prstGeom prst="rect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Implementace národního programu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FAE92589-F86F-C6B6-FB9C-37E4BA5FBDF8}"/>
              </a:ext>
            </a:extLst>
          </p:cNvPr>
          <p:cNvSpPr/>
          <p:nvPr/>
        </p:nvSpPr>
        <p:spPr>
          <a:xfrm rot="5400000">
            <a:off x="8532633" y="5036465"/>
            <a:ext cx="1107487" cy="390968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Plánování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ABACA926-6E12-5E2E-8606-7AB1112B1360}"/>
              </a:ext>
            </a:extLst>
          </p:cNvPr>
          <p:cNvSpPr/>
          <p:nvPr/>
        </p:nvSpPr>
        <p:spPr>
          <a:xfrm rot="5400000">
            <a:off x="7429380" y="4871854"/>
            <a:ext cx="1107487" cy="720189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Realizace programu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3A6669FC-FAF6-1A4C-BC84-EFED6BFDF28D}"/>
              </a:ext>
            </a:extLst>
          </p:cNvPr>
          <p:cNvSpPr/>
          <p:nvPr/>
        </p:nvSpPr>
        <p:spPr>
          <a:xfrm rot="5400000">
            <a:off x="6869453" y="5032117"/>
            <a:ext cx="1107487" cy="399664"/>
          </a:xfrm>
          <a:prstGeom prst="rect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Evaluace</a:t>
            </a:r>
          </a:p>
        </p:txBody>
      </p:sp>
      <p:sp>
        <p:nvSpPr>
          <p:cNvPr id="18" name="Kosočtverec 17">
            <a:extLst>
              <a:ext uri="{FF2B5EF4-FFF2-40B4-BE49-F238E27FC236}">
                <a16:creationId xmlns:a16="http://schemas.microsoft.com/office/drawing/2014/main" id="{112A8409-B3E0-3B42-6E07-C514440C84C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197633" y="1694179"/>
            <a:ext cx="1734257" cy="679423"/>
          </a:xfrm>
          <a:prstGeom prst="diamond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Usnesení</a:t>
            </a:r>
            <a:b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</a:b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Rady NSC</a:t>
            </a:r>
          </a:p>
        </p:txBody>
      </p:sp>
      <p:sp>
        <p:nvSpPr>
          <p:cNvPr id="19" name="Šipka nahoru 14">
            <a:extLst>
              <a:ext uri="{FF2B5EF4-FFF2-40B4-BE49-F238E27FC236}">
                <a16:creationId xmlns:a16="http://schemas.microsoft.com/office/drawing/2014/main" id="{084139F2-ECF0-A0C3-6BF3-BAC680F4D8CE}"/>
              </a:ext>
            </a:extLst>
          </p:cNvPr>
          <p:cNvSpPr/>
          <p:nvPr/>
        </p:nvSpPr>
        <p:spPr>
          <a:xfrm>
            <a:off x="2840054" y="2373601"/>
            <a:ext cx="417314" cy="741047"/>
          </a:xfrm>
          <a:prstGeom prst="upArrow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20" name="Skupina 19">
            <a:extLst>
              <a:ext uri="{FF2B5EF4-FFF2-40B4-BE49-F238E27FC236}">
                <a16:creationId xmlns:a16="http://schemas.microsoft.com/office/drawing/2014/main" id="{E6698314-C257-D202-B9E9-014818E8154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302397" y="1383475"/>
            <a:ext cx="417314" cy="535301"/>
            <a:chOff x="1982248" y="756455"/>
            <a:chExt cx="495300" cy="635336"/>
          </a:xfrm>
        </p:grpSpPr>
        <p:sp>
          <p:nvSpPr>
            <p:cNvPr id="21" name="Šipka nahoru 17">
              <a:extLst>
                <a:ext uri="{FF2B5EF4-FFF2-40B4-BE49-F238E27FC236}">
                  <a16:creationId xmlns:a16="http://schemas.microsoft.com/office/drawing/2014/main" id="{7A219A2F-7849-E189-9A87-9D992467156C}"/>
                </a:ext>
              </a:extLst>
            </p:cNvPr>
            <p:cNvSpPr/>
            <p:nvPr/>
          </p:nvSpPr>
          <p:spPr>
            <a:xfrm>
              <a:off x="1982248" y="1156041"/>
              <a:ext cx="495300" cy="235750"/>
            </a:xfrm>
            <a:prstGeom prst="upArrow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2" name="Symbol „Zákaz“ 18">
              <a:extLst>
                <a:ext uri="{FF2B5EF4-FFF2-40B4-BE49-F238E27FC236}">
                  <a16:creationId xmlns:a16="http://schemas.microsoft.com/office/drawing/2014/main" id="{5F6E59C4-8E78-39D2-0429-B84F9C4098CD}"/>
                </a:ext>
              </a:extLst>
            </p:cNvPr>
            <p:cNvSpPr/>
            <p:nvPr/>
          </p:nvSpPr>
          <p:spPr>
            <a:xfrm>
              <a:off x="2050518" y="756455"/>
              <a:ext cx="358760" cy="358760"/>
            </a:xfrm>
            <a:prstGeom prst="noSmoking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black"/>
                </a:solidFill>
                <a:latin typeface="+mj-lt"/>
              </a:endParaRPr>
            </a:p>
          </p:txBody>
        </p:sp>
      </p:grpSp>
      <p:sp>
        <p:nvSpPr>
          <p:cNvPr id="23" name="Šipka nahoru 19">
            <a:extLst>
              <a:ext uri="{FF2B5EF4-FFF2-40B4-BE49-F238E27FC236}">
                <a16:creationId xmlns:a16="http://schemas.microsoft.com/office/drawing/2014/main" id="{B5396062-7B9C-EC81-E302-1789E5B97968}"/>
              </a:ext>
            </a:extLst>
          </p:cNvPr>
          <p:cNvSpPr/>
          <p:nvPr/>
        </p:nvSpPr>
        <p:spPr>
          <a:xfrm rot="5400000">
            <a:off x="3863991" y="1743525"/>
            <a:ext cx="417314" cy="522077"/>
          </a:xfrm>
          <a:prstGeom prst="upArrow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4" name="Kosočtverec 23">
            <a:extLst>
              <a:ext uri="{FF2B5EF4-FFF2-40B4-BE49-F238E27FC236}">
                <a16:creationId xmlns:a16="http://schemas.microsoft.com/office/drawing/2014/main" id="{E95D358C-61F5-5126-DE30-F54E861A6BF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557228" y="1699556"/>
            <a:ext cx="1734257" cy="679423"/>
          </a:xfrm>
          <a:prstGeom prst="diamond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Usnesení</a:t>
            </a:r>
            <a:b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</a:b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Rady NSC</a:t>
            </a:r>
          </a:p>
        </p:txBody>
      </p:sp>
      <p:sp>
        <p:nvSpPr>
          <p:cNvPr id="25" name="Šipka nahoru 28">
            <a:extLst>
              <a:ext uri="{FF2B5EF4-FFF2-40B4-BE49-F238E27FC236}">
                <a16:creationId xmlns:a16="http://schemas.microsoft.com/office/drawing/2014/main" id="{315539C4-CB14-FD4F-954B-C6359181170D}"/>
              </a:ext>
            </a:extLst>
          </p:cNvPr>
          <p:cNvSpPr/>
          <p:nvPr/>
        </p:nvSpPr>
        <p:spPr>
          <a:xfrm rot="5400000">
            <a:off x="6811224" y="1560055"/>
            <a:ext cx="417314" cy="947674"/>
          </a:xfrm>
          <a:prstGeom prst="upArrow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6" name="Šipka nahoru 31">
            <a:extLst>
              <a:ext uri="{FF2B5EF4-FFF2-40B4-BE49-F238E27FC236}">
                <a16:creationId xmlns:a16="http://schemas.microsoft.com/office/drawing/2014/main" id="{DF3714FD-EA4D-0EDD-248F-7CC2DFC5D0FE}"/>
              </a:ext>
            </a:extLst>
          </p:cNvPr>
          <p:cNvSpPr/>
          <p:nvPr/>
        </p:nvSpPr>
        <p:spPr>
          <a:xfrm rot="10800000">
            <a:off x="8208957" y="2453974"/>
            <a:ext cx="417314" cy="1537829"/>
          </a:xfrm>
          <a:prstGeom prst="upArrow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7" name="Kosočtverec 26">
            <a:extLst>
              <a:ext uri="{FF2B5EF4-FFF2-40B4-BE49-F238E27FC236}">
                <a16:creationId xmlns:a16="http://schemas.microsoft.com/office/drawing/2014/main" id="{AE2170DD-1654-E452-32F1-86FC950C410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189607" y="4678205"/>
            <a:ext cx="1734257" cy="679423"/>
          </a:xfrm>
          <a:prstGeom prst="diamond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Usnesení</a:t>
            </a:r>
            <a:br>
              <a:rPr kumimoji="0" lang="cs-CZ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</a:br>
            <a:r>
              <a:rPr kumimoji="0" lang="cs-CZ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Rady NSC</a:t>
            </a:r>
          </a:p>
        </p:txBody>
      </p:sp>
      <p:sp>
        <p:nvSpPr>
          <p:cNvPr id="28" name="Šipka nahoru 33">
            <a:extLst>
              <a:ext uri="{FF2B5EF4-FFF2-40B4-BE49-F238E27FC236}">
                <a16:creationId xmlns:a16="http://schemas.microsoft.com/office/drawing/2014/main" id="{D5DF14E2-92BF-D4D0-A2CA-B586544ABB0A}"/>
              </a:ext>
            </a:extLst>
          </p:cNvPr>
          <p:cNvSpPr/>
          <p:nvPr/>
        </p:nvSpPr>
        <p:spPr>
          <a:xfrm rot="5400000" flipV="1">
            <a:off x="5340827" y="3492860"/>
            <a:ext cx="417314" cy="3050112"/>
          </a:xfrm>
          <a:prstGeom prst="upArrow">
            <a:avLst/>
          </a:prstGeom>
          <a:solidFill>
            <a:srgbClr val="3D67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9" name="Svislý svitek 34">
            <a:extLst>
              <a:ext uri="{FF2B5EF4-FFF2-40B4-BE49-F238E27FC236}">
                <a16:creationId xmlns:a16="http://schemas.microsoft.com/office/drawing/2014/main" id="{FB4428BD-1474-2844-7057-615EF443375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62036" y="4760891"/>
            <a:ext cx="1107095" cy="494591"/>
          </a:xfrm>
          <a:prstGeom prst="verticalScroll">
            <a:avLst/>
          </a:prstGeom>
          <a:solidFill>
            <a:schemeClr val="accent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 dirty="0">
                <a:solidFill>
                  <a:schemeClr val="bg1"/>
                </a:solidFill>
                <a:latin typeface="+mj-lt"/>
              </a:rPr>
              <a:t>Evaluační zpráva</a:t>
            </a:r>
          </a:p>
        </p:txBody>
      </p:sp>
      <p:sp>
        <p:nvSpPr>
          <p:cNvPr id="30" name="Šipka nahoru 35">
            <a:extLst>
              <a:ext uri="{FF2B5EF4-FFF2-40B4-BE49-F238E27FC236}">
                <a16:creationId xmlns:a16="http://schemas.microsoft.com/office/drawing/2014/main" id="{265CA760-87A5-7150-0C89-E17D4FE630E4}"/>
              </a:ext>
            </a:extLst>
          </p:cNvPr>
          <p:cNvSpPr/>
          <p:nvPr/>
        </p:nvSpPr>
        <p:spPr>
          <a:xfrm>
            <a:off x="2840054" y="4072309"/>
            <a:ext cx="417314" cy="554303"/>
          </a:xfrm>
          <a:prstGeom prst="upArrow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1" name="Šipka ohnutá nahoru 36">
            <a:extLst>
              <a:ext uri="{FF2B5EF4-FFF2-40B4-BE49-F238E27FC236}">
                <a16:creationId xmlns:a16="http://schemas.microsoft.com/office/drawing/2014/main" id="{F39186EC-A787-7238-627B-E5E80B85B3B8}"/>
              </a:ext>
            </a:extLst>
          </p:cNvPr>
          <p:cNvSpPr/>
          <p:nvPr/>
        </p:nvSpPr>
        <p:spPr>
          <a:xfrm rot="5400000">
            <a:off x="4778171" y="3585433"/>
            <a:ext cx="454556" cy="4138182"/>
          </a:xfrm>
          <a:prstGeom prst="bentUpArrow">
            <a:avLst>
              <a:gd name="adj1" fmla="val 43758"/>
              <a:gd name="adj2" fmla="val 40889"/>
              <a:gd name="adj3" fmla="val 50000"/>
            </a:avLst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83BE33F2-76A0-4B08-38F9-F5F2F8AA25B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979171" y="5770772"/>
            <a:ext cx="40953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>
                <a:solidFill>
                  <a:prstClr val="black"/>
                </a:solidFill>
                <a:latin typeface="+mj-lt"/>
              </a:rPr>
              <a:t>Pokračování programu (případně dílčí změny strategie)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E59A6817-828E-808F-1FBC-F6F2511C842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755155" y="4024965"/>
            <a:ext cx="1094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cs-CZ" sz="1000" b="1" kern="0">
                <a:solidFill>
                  <a:prstClr val="black"/>
                </a:solidFill>
                <a:latin typeface="+mj-lt"/>
              </a:rPr>
              <a:t>Celkové přehodnocení</a:t>
            </a:r>
            <a:br>
              <a:rPr lang="cs-CZ" sz="1000" b="1" kern="0">
                <a:solidFill>
                  <a:prstClr val="black"/>
                </a:solidFill>
                <a:latin typeface="+mj-lt"/>
              </a:rPr>
            </a:br>
            <a:r>
              <a:rPr lang="cs-CZ" sz="1000" b="1" kern="0">
                <a:solidFill>
                  <a:prstClr val="black"/>
                </a:solidFill>
                <a:latin typeface="+mj-lt"/>
              </a:rPr>
              <a:t>strategie</a:t>
            </a:r>
            <a:br>
              <a:rPr lang="cs-CZ" sz="1000" b="1" kern="0">
                <a:solidFill>
                  <a:prstClr val="black"/>
                </a:solidFill>
                <a:latin typeface="+mj-lt"/>
              </a:rPr>
            </a:br>
            <a:r>
              <a:rPr lang="cs-CZ" sz="1000" b="1" kern="0">
                <a:solidFill>
                  <a:prstClr val="black"/>
                </a:solidFill>
                <a:latin typeface="+mj-lt"/>
              </a:rPr>
              <a:t>programu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6D5385D0-431B-23FB-46C0-4210D81355A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657286" y="1314503"/>
            <a:ext cx="10251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Realizace pilotního projektu</a:t>
            </a: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9D375AD3-1A95-55C4-7A50-1E1775677B56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491355" y="2409597"/>
            <a:ext cx="1105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Implementace národního programu</a:t>
            </a:r>
          </a:p>
        </p:txBody>
      </p:sp>
      <p:sp>
        <p:nvSpPr>
          <p:cNvPr id="36" name="Svislý svitek 23">
            <a:extLst>
              <a:ext uri="{FF2B5EF4-FFF2-40B4-BE49-F238E27FC236}">
                <a16:creationId xmlns:a16="http://schemas.microsoft.com/office/drawing/2014/main" id="{E2B5969E-4BDF-D4B2-A1A6-EDCF338ED30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600656" y="1803528"/>
            <a:ext cx="622707" cy="452023"/>
          </a:xfrm>
          <a:prstGeom prst="verticalScroll">
            <a:avLst/>
          </a:prstGeom>
          <a:solidFill>
            <a:schemeClr val="accent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 dirty="0">
                <a:solidFill>
                  <a:schemeClr val="bg1"/>
                </a:solidFill>
                <a:latin typeface="+mj-lt"/>
              </a:rPr>
              <a:t>Spis </a:t>
            </a:r>
            <a:br>
              <a:rPr lang="cs-CZ" sz="1000" kern="0" dirty="0">
                <a:solidFill>
                  <a:schemeClr val="bg1"/>
                </a:solidFill>
                <a:latin typeface="+mj-lt"/>
              </a:rPr>
            </a:br>
            <a:r>
              <a:rPr lang="cs-CZ" sz="1000" kern="0" dirty="0">
                <a:solidFill>
                  <a:schemeClr val="bg1"/>
                </a:solidFill>
                <a:latin typeface="+mj-lt"/>
              </a:rPr>
              <a:t>HTA2</a:t>
            </a:r>
          </a:p>
        </p:txBody>
      </p:sp>
      <p:sp>
        <p:nvSpPr>
          <p:cNvPr id="37" name="Svislý svitek 47">
            <a:extLst>
              <a:ext uri="{FF2B5EF4-FFF2-40B4-BE49-F238E27FC236}">
                <a16:creationId xmlns:a16="http://schemas.microsoft.com/office/drawing/2014/main" id="{66CF779A-65D2-282C-FF43-2C5A0768130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2714859" y="2652563"/>
            <a:ext cx="653167" cy="375979"/>
          </a:xfrm>
          <a:prstGeom prst="verticalScroll">
            <a:avLst/>
          </a:prstGeom>
          <a:solidFill>
            <a:schemeClr val="accent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>
                <a:solidFill>
                  <a:schemeClr val="bg1"/>
                </a:solidFill>
                <a:latin typeface="+mj-lt"/>
              </a:rPr>
              <a:t>Spis </a:t>
            </a:r>
            <a:br>
              <a:rPr lang="cs-CZ" sz="1000" kern="0">
                <a:solidFill>
                  <a:schemeClr val="bg1"/>
                </a:solidFill>
                <a:latin typeface="+mj-lt"/>
              </a:rPr>
            </a:br>
            <a:r>
              <a:rPr lang="cs-CZ" sz="1000" kern="0">
                <a:solidFill>
                  <a:schemeClr val="bg1"/>
                </a:solidFill>
                <a:latin typeface="+mj-lt"/>
              </a:rPr>
              <a:t>HTA1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7956DBA8-E199-63DA-8CF2-C9BFAB821490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6079299" y="4540540"/>
            <a:ext cx="11805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cs-CZ" sz="1000" b="1" kern="0">
                <a:solidFill>
                  <a:prstClr val="black"/>
                </a:solidFill>
                <a:latin typeface="+mj-lt"/>
              </a:rPr>
              <a:t>METODIKA V</a:t>
            </a: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591D3201-4B7E-827D-8B95-04A8C68FFA1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311505" y="2840552"/>
            <a:ext cx="1058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METODIKA I</a:t>
            </a:r>
          </a:p>
        </p:txBody>
      </p:sp>
      <p:sp>
        <p:nvSpPr>
          <p:cNvPr id="40" name="TextovéPole 39">
            <a:extLst>
              <a:ext uri="{FF2B5EF4-FFF2-40B4-BE49-F238E27FC236}">
                <a16:creationId xmlns:a16="http://schemas.microsoft.com/office/drawing/2014/main" id="{B9C7B23E-CA4D-DDDC-105A-072227F62C8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6657247" y="2290917"/>
            <a:ext cx="10203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METODIKA I</a:t>
            </a:r>
          </a:p>
        </p:txBody>
      </p:sp>
      <p:sp>
        <p:nvSpPr>
          <p:cNvPr id="41" name="TextovéPole 40">
            <a:extLst>
              <a:ext uri="{FF2B5EF4-FFF2-40B4-BE49-F238E27FC236}">
                <a16:creationId xmlns:a16="http://schemas.microsoft.com/office/drawing/2014/main" id="{3D5E990D-F0D1-353E-A213-71C7D76B745C}"/>
              </a:ext>
            </a:extLst>
          </p:cNvPr>
          <p:cNvSpPr txBox="1"/>
          <p:nvPr/>
        </p:nvSpPr>
        <p:spPr>
          <a:xfrm>
            <a:off x="4320939" y="3123839"/>
            <a:ext cx="9668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cs-CZ" sz="1000" b="1" kern="0">
                <a:solidFill>
                  <a:prstClr val="black"/>
                </a:solidFill>
                <a:latin typeface="+mj-lt"/>
              </a:rPr>
              <a:t>METODIKA II</a:t>
            </a:r>
          </a:p>
        </p:txBody>
      </p:sp>
      <p:sp>
        <p:nvSpPr>
          <p:cNvPr id="42" name="TextovéPole 41">
            <a:extLst>
              <a:ext uri="{FF2B5EF4-FFF2-40B4-BE49-F238E27FC236}">
                <a16:creationId xmlns:a16="http://schemas.microsoft.com/office/drawing/2014/main" id="{F6921384-6C9F-7069-FD0B-7EE2F410C4DB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8424356" y="6136580"/>
            <a:ext cx="10921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METODIKA III</a:t>
            </a:r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D6D489A7-C50D-D144-6871-2D05F890408E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7188239" y="6140543"/>
            <a:ext cx="10207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>
                <a:solidFill>
                  <a:prstClr val="black"/>
                </a:solidFill>
                <a:latin typeface="+mj-lt"/>
              </a:rPr>
              <a:t>METODIKA IV</a:t>
            </a:r>
          </a:p>
        </p:txBody>
      </p:sp>
      <p:grpSp>
        <p:nvGrpSpPr>
          <p:cNvPr id="44" name="Skupina 43">
            <a:extLst>
              <a:ext uri="{FF2B5EF4-FFF2-40B4-BE49-F238E27FC236}">
                <a16:creationId xmlns:a16="http://schemas.microsoft.com/office/drawing/2014/main" id="{C59FCA8F-E62B-3C64-65B2-7D18D4C8974F}"/>
              </a:ext>
            </a:extLst>
          </p:cNvPr>
          <p:cNvGrpSpPr/>
          <p:nvPr/>
        </p:nvGrpSpPr>
        <p:grpSpPr>
          <a:xfrm>
            <a:off x="8890893" y="1440802"/>
            <a:ext cx="417314" cy="535301"/>
            <a:chOff x="1982248" y="756455"/>
            <a:chExt cx="495300" cy="635336"/>
          </a:xfrm>
        </p:grpSpPr>
        <p:sp>
          <p:nvSpPr>
            <p:cNvPr id="45" name="Šipka nahoru 58">
              <a:extLst>
                <a:ext uri="{FF2B5EF4-FFF2-40B4-BE49-F238E27FC236}">
                  <a16:creationId xmlns:a16="http://schemas.microsoft.com/office/drawing/2014/main" id="{DDCCEE24-B0C4-BA58-99CC-0EE5FFC944D3}"/>
                </a:ext>
              </a:extLst>
            </p:cNvPr>
            <p:cNvSpPr/>
            <p:nvPr/>
          </p:nvSpPr>
          <p:spPr>
            <a:xfrm>
              <a:off x="1982248" y="1156041"/>
              <a:ext cx="495300" cy="235750"/>
            </a:xfrm>
            <a:prstGeom prst="upArrow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46" name="Symbol „Zákaz“ 59">
              <a:extLst>
                <a:ext uri="{FF2B5EF4-FFF2-40B4-BE49-F238E27FC236}">
                  <a16:creationId xmlns:a16="http://schemas.microsoft.com/office/drawing/2014/main" id="{997D5490-396F-DF5C-4EEA-75595A818B3F}"/>
                </a:ext>
              </a:extLst>
            </p:cNvPr>
            <p:cNvSpPr/>
            <p:nvPr/>
          </p:nvSpPr>
          <p:spPr>
            <a:xfrm>
              <a:off x="2050518" y="756455"/>
              <a:ext cx="358760" cy="358760"/>
            </a:xfrm>
            <a:prstGeom prst="noSmoking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black"/>
                </a:solidFill>
                <a:latin typeface="+mj-lt"/>
              </a:endParaRPr>
            </a:p>
          </p:txBody>
        </p:sp>
      </p:grpSp>
      <p:sp>
        <p:nvSpPr>
          <p:cNvPr id="47" name="Šipka nahoru 63">
            <a:extLst>
              <a:ext uri="{FF2B5EF4-FFF2-40B4-BE49-F238E27FC236}">
                <a16:creationId xmlns:a16="http://schemas.microsoft.com/office/drawing/2014/main" id="{BF94ACB7-A057-A0D5-6EDC-06B71243BD46}"/>
              </a:ext>
            </a:extLst>
          </p:cNvPr>
          <p:cNvSpPr/>
          <p:nvPr/>
        </p:nvSpPr>
        <p:spPr>
          <a:xfrm rot="16200000">
            <a:off x="8370029" y="4879216"/>
            <a:ext cx="417314" cy="739457"/>
          </a:xfrm>
          <a:prstGeom prst="upArrow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48" name="Svislý svitek 49">
            <a:extLst>
              <a:ext uri="{FF2B5EF4-FFF2-40B4-BE49-F238E27FC236}">
                <a16:creationId xmlns:a16="http://schemas.microsoft.com/office/drawing/2014/main" id="{2F3B5034-B227-9185-0ECC-A2B5C983ABBC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327706" y="2674764"/>
            <a:ext cx="842990" cy="405479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>
                <a:solidFill>
                  <a:prstClr val="black"/>
                </a:solidFill>
                <a:latin typeface="+mj-lt"/>
              </a:rPr>
              <a:t>Plán projektu</a:t>
            </a:r>
          </a:p>
        </p:txBody>
      </p:sp>
      <p:sp>
        <p:nvSpPr>
          <p:cNvPr id="49" name="Svislý svitek 64">
            <a:extLst>
              <a:ext uri="{FF2B5EF4-FFF2-40B4-BE49-F238E27FC236}">
                <a16:creationId xmlns:a16="http://schemas.microsoft.com/office/drawing/2014/main" id="{A1E084AE-EAA8-0A8F-4A45-6EDF5F9B5F2F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7259814" y="5686734"/>
            <a:ext cx="809943" cy="438313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algn="ctr" defTabSz="457200">
              <a:defRPr/>
            </a:pPr>
            <a:r>
              <a:rPr lang="cs-CZ" sz="800" kern="0" dirty="0">
                <a:solidFill>
                  <a:prstClr val="black"/>
                </a:solidFill>
                <a:latin typeface="+mj-lt"/>
              </a:rPr>
              <a:t>Monitorovací zpráva</a:t>
            </a:r>
          </a:p>
        </p:txBody>
      </p:sp>
      <p:sp>
        <p:nvSpPr>
          <p:cNvPr id="50" name="Ovál 49">
            <a:extLst>
              <a:ext uri="{FF2B5EF4-FFF2-40B4-BE49-F238E27FC236}">
                <a16:creationId xmlns:a16="http://schemas.microsoft.com/office/drawing/2014/main" id="{62485CDF-143B-1903-736D-66B884634A9B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 rot="5400000">
            <a:off x="8104764" y="5033924"/>
            <a:ext cx="1045639" cy="334202"/>
          </a:xfrm>
          <a:prstGeom prst="ellipse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Legislativa</a:t>
            </a:r>
          </a:p>
        </p:txBody>
      </p:sp>
      <p:sp>
        <p:nvSpPr>
          <p:cNvPr id="51" name="Šipka nahoru 67">
            <a:extLst>
              <a:ext uri="{FF2B5EF4-FFF2-40B4-BE49-F238E27FC236}">
                <a16:creationId xmlns:a16="http://schemas.microsoft.com/office/drawing/2014/main" id="{BFD6F0B0-7EC1-A5F9-E560-C458CF780ACF}"/>
              </a:ext>
            </a:extLst>
          </p:cNvPr>
          <p:cNvSpPr/>
          <p:nvPr/>
        </p:nvSpPr>
        <p:spPr>
          <a:xfrm rot="5400000">
            <a:off x="4969831" y="1791181"/>
            <a:ext cx="417314" cy="752372"/>
          </a:xfrm>
          <a:prstGeom prst="upArrow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2" name="Ovál 51">
            <a:extLst>
              <a:ext uri="{FF2B5EF4-FFF2-40B4-BE49-F238E27FC236}">
                <a16:creationId xmlns:a16="http://schemas.microsoft.com/office/drawing/2014/main" id="{33EDBABD-DAA9-B2F1-3EC8-40BD46FE345E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 rot="16200000">
            <a:off x="4621234" y="2005734"/>
            <a:ext cx="957313" cy="334202"/>
          </a:xfrm>
          <a:prstGeom prst="ellipse">
            <a:avLst/>
          </a:prstGeom>
          <a:solidFill>
            <a:srgbClr val="3D67BC"/>
          </a:solidFill>
          <a:ln w="28575" cap="flat" cmpd="sng" algn="ctr">
            <a:solidFill>
              <a:srgbClr val="5B9BD5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 anchorCtr="0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Finance</a:t>
            </a:r>
          </a:p>
        </p:txBody>
      </p:sp>
      <p:sp>
        <p:nvSpPr>
          <p:cNvPr id="53" name="Svislý svitek 68">
            <a:extLst>
              <a:ext uri="{FF2B5EF4-FFF2-40B4-BE49-F238E27FC236}">
                <a16:creationId xmlns:a16="http://schemas.microsoft.com/office/drawing/2014/main" id="{3938E1F3-1490-727B-F726-F057CB4BD46C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6191109" y="2651492"/>
            <a:ext cx="1166978" cy="452023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 dirty="0">
                <a:solidFill>
                  <a:prstClr val="black"/>
                </a:solidFill>
                <a:latin typeface="+mj-lt"/>
              </a:rPr>
              <a:t>Závěrečná zpráva</a:t>
            </a:r>
          </a:p>
        </p:txBody>
      </p:sp>
      <p:sp>
        <p:nvSpPr>
          <p:cNvPr id="54" name="Svislý svitek 65">
            <a:extLst>
              <a:ext uri="{FF2B5EF4-FFF2-40B4-BE49-F238E27FC236}">
                <a16:creationId xmlns:a16="http://schemas.microsoft.com/office/drawing/2014/main" id="{699437B5-8C76-854E-3542-3360C341EBE5}"/>
              </a:ext>
            </a:extLst>
          </p:cNvPr>
          <p:cNvSpPr/>
          <p:nvPr/>
        </p:nvSpPr>
        <p:spPr>
          <a:xfrm>
            <a:off x="5241331" y="2674764"/>
            <a:ext cx="824570" cy="405479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cs-CZ" sz="1000" kern="0">
                <a:solidFill>
                  <a:prstClr val="black"/>
                </a:solidFill>
                <a:latin typeface="+mj-lt"/>
              </a:rPr>
              <a:t>Protokol projektu</a:t>
            </a:r>
          </a:p>
        </p:txBody>
      </p:sp>
      <p:sp>
        <p:nvSpPr>
          <p:cNvPr id="55" name="Svislý svitek 69">
            <a:extLst>
              <a:ext uri="{FF2B5EF4-FFF2-40B4-BE49-F238E27FC236}">
                <a16:creationId xmlns:a16="http://schemas.microsoft.com/office/drawing/2014/main" id="{89594CC1-82E1-C469-1CBC-AAB24631CEB8}"/>
              </a:ext>
            </a:extLst>
          </p:cNvPr>
          <p:cNvSpPr/>
          <p:nvPr/>
        </p:nvSpPr>
        <p:spPr>
          <a:xfrm>
            <a:off x="8052593" y="5686734"/>
            <a:ext cx="809943" cy="438313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algn="ctr" defTabSz="457200">
              <a:defRPr/>
            </a:pPr>
            <a:r>
              <a:rPr lang="cs-CZ" sz="800" kern="0">
                <a:solidFill>
                  <a:prstClr val="black"/>
                </a:solidFill>
                <a:latin typeface="+mj-lt"/>
              </a:rPr>
              <a:t>Doporučený postup</a:t>
            </a:r>
          </a:p>
        </p:txBody>
      </p:sp>
      <p:sp>
        <p:nvSpPr>
          <p:cNvPr id="56" name="Svislý svitek 70">
            <a:extLst>
              <a:ext uri="{FF2B5EF4-FFF2-40B4-BE49-F238E27FC236}">
                <a16:creationId xmlns:a16="http://schemas.microsoft.com/office/drawing/2014/main" id="{EF24850C-34B5-3DC5-3CD8-B742462C6B18}"/>
              </a:ext>
            </a:extLst>
          </p:cNvPr>
          <p:cNvSpPr/>
          <p:nvPr/>
        </p:nvSpPr>
        <p:spPr>
          <a:xfrm>
            <a:off x="8890892" y="5686734"/>
            <a:ext cx="809943" cy="438313"/>
          </a:xfrm>
          <a:prstGeom prst="verticalScroll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algn="ctr" defTabSz="457200">
              <a:defRPr/>
            </a:pPr>
            <a:r>
              <a:rPr lang="cs-CZ" sz="800" kern="0">
                <a:solidFill>
                  <a:prstClr val="black"/>
                </a:solidFill>
                <a:latin typeface="+mj-lt"/>
              </a:rPr>
              <a:t>Plán programu</a:t>
            </a:r>
          </a:p>
        </p:txBody>
      </p:sp>
      <p:sp>
        <p:nvSpPr>
          <p:cNvPr id="57" name="Šipka nahoru 71">
            <a:extLst>
              <a:ext uri="{FF2B5EF4-FFF2-40B4-BE49-F238E27FC236}">
                <a16:creationId xmlns:a16="http://schemas.microsoft.com/office/drawing/2014/main" id="{2AFE0034-93C3-9246-0326-D94A51D39DCF}"/>
              </a:ext>
            </a:extLst>
          </p:cNvPr>
          <p:cNvSpPr/>
          <p:nvPr/>
        </p:nvSpPr>
        <p:spPr>
          <a:xfrm rot="5400000">
            <a:off x="1469825" y="3383511"/>
            <a:ext cx="634580" cy="320888"/>
          </a:xfrm>
          <a:prstGeom prst="upArrow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cs-CZ" sz="12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8" name="Kosočtverec 57">
            <a:extLst>
              <a:ext uri="{FF2B5EF4-FFF2-40B4-BE49-F238E27FC236}">
                <a16:creationId xmlns:a16="http://schemas.microsoft.com/office/drawing/2014/main" id="{022DD5B6-06BD-8EEC-64A7-5CA427319395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 rot="16200000">
            <a:off x="1643276" y="3291564"/>
            <a:ext cx="1108714" cy="452776"/>
          </a:xfrm>
          <a:prstGeom prst="diamond">
            <a:avLst/>
          </a:prstGeom>
          <a:solidFill>
            <a:srgbClr val="3D67BC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Přijetí Radou</a:t>
            </a:r>
          </a:p>
        </p:txBody>
      </p:sp>
      <p:grpSp>
        <p:nvGrpSpPr>
          <p:cNvPr id="59" name="Skupina 58">
            <a:extLst>
              <a:ext uri="{FF2B5EF4-FFF2-40B4-BE49-F238E27FC236}">
                <a16:creationId xmlns:a16="http://schemas.microsoft.com/office/drawing/2014/main" id="{87B4F339-30D0-E92C-ECDC-8CE0EE57AB82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 rot="16200000">
            <a:off x="2057137" y="4987832"/>
            <a:ext cx="417314" cy="535301"/>
            <a:chOff x="1982248" y="756455"/>
            <a:chExt cx="495300" cy="635336"/>
          </a:xfrm>
        </p:grpSpPr>
        <p:sp>
          <p:nvSpPr>
            <p:cNvPr id="60" name="Šipka nahoru 17">
              <a:extLst>
                <a:ext uri="{FF2B5EF4-FFF2-40B4-BE49-F238E27FC236}">
                  <a16:creationId xmlns:a16="http://schemas.microsoft.com/office/drawing/2014/main" id="{1BB985BD-45B8-BBC5-3832-DF74A1A3F0F9}"/>
                </a:ext>
              </a:extLst>
            </p:cNvPr>
            <p:cNvSpPr/>
            <p:nvPr/>
          </p:nvSpPr>
          <p:spPr>
            <a:xfrm>
              <a:off x="1982248" y="1156041"/>
              <a:ext cx="495300" cy="235750"/>
            </a:xfrm>
            <a:prstGeom prst="upArrow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61" name="Symbol „Zákaz“ 18">
              <a:extLst>
                <a:ext uri="{FF2B5EF4-FFF2-40B4-BE49-F238E27FC236}">
                  <a16:creationId xmlns:a16="http://schemas.microsoft.com/office/drawing/2014/main" id="{80ADBC7B-7BA8-C33C-D447-E19189D69F6D}"/>
                </a:ext>
              </a:extLst>
            </p:cNvPr>
            <p:cNvSpPr/>
            <p:nvPr/>
          </p:nvSpPr>
          <p:spPr>
            <a:xfrm>
              <a:off x="2050518" y="756455"/>
              <a:ext cx="358760" cy="358760"/>
            </a:xfrm>
            <a:prstGeom prst="noSmoking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cs-CZ" sz="1200" kern="0">
                <a:solidFill>
                  <a:prstClr val="black"/>
                </a:solidFill>
                <a:latin typeface="+mj-lt"/>
              </a:endParaRPr>
            </a:p>
          </p:txBody>
        </p:sp>
      </p:grpSp>
      <p:sp>
        <p:nvSpPr>
          <p:cNvPr id="62" name="TextovéPole 61">
            <a:extLst>
              <a:ext uri="{FF2B5EF4-FFF2-40B4-BE49-F238E27FC236}">
                <a16:creationId xmlns:a16="http://schemas.microsoft.com/office/drawing/2014/main" id="{D1BC8803-0919-AA68-7795-2FFDFCCB207E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9494439" y="1282275"/>
            <a:ext cx="1025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cs-CZ" sz="1000" b="1" kern="0" dirty="0">
                <a:solidFill>
                  <a:prstClr val="black"/>
                </a:solidFill>
                <a:latin typeface="+mj-lt"/>
              </a:rPr>
              <a:t>Podle potřeby realizace populačního pilotního programu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80AB0C75-C6F2-8DF5-F14A-1F06114CF9AA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4050775" y="3393941"/>
            <a:ext cx="2548615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„NOVÉ“ PROGRAMY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F1FC784-41FC-5B38-EE39-DF3E7EE5A399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4072648" y="4175226"/>
            <a:ext cx="3030919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r"/>
            <a:r>
              <a:rPr lang="cs-CZ" dirty="0">
                <a:solidFill>
                  <a:schemeClr val="bg1"/>
                </a:solidFill>
              </a:rPr>
              <a:t>„ZAVEDENÉ“ PROGRAMY</a:t>
            </a:r>
          </a:p>
        </p:txBody>
      </p:sp>
    </p:spTree>
    <p:extLst>
      <p:ext uri="{BB962C8B-B14F-4D97-AF65-F5344CB8AC3E}">
        <p14:creationId xmlns:p14="http://schemas.microsoft.com/office/powerpoint/2010/main" val="207070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2F836BB-E8E1-00EB-0164-02E9DFB1CF2E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>
          <a:xfrm>
            <a:off x="731838" y="1265586"/>
            <a:ext cx="10690196" cy="4428000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Vybudována infrastruktura pro sběr a hodnocení dat</a:t>
            </a:r>
          </a:p>
          <a:p>
            <a:pPr lvl="1"/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Součást Národního zdravotnického informačního portálu a ad hoc sběr dat pilotních projektů</a:t>
            </a:r>
          </a:p>
          <a:p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Evaluace screeningových programů</a:t>
            </a:r>
          </a:p>
          <a:p>
            <a:pPr lvl="1"/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Podrobné evaluační zprávy, hodnocení indikátorů kvality, reporting centrům</a:t>
            </a:r>
          </a:p>
          <a:p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Datová portál screeningových programů</a:t>
            </a:r>
          </a:p>
          <a:p>
            <a:pPr lvl="1"/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On-line analýza dat, analytické reporty, datové sady</a:t>
            </a:r>
          </a:p>
          <a:p>
            <a:endParaRPr lang="cs-CZ" dirty="0">
              <a:solidFill>
                <a:schemeClr val="accent6">
                  <a:lumMod val="10000"/>
                </a:schemeClr>
              </a:solidFill>
            </a:endParaRPr>
          </a:p>
          <a:p>
            <a:pPr lvl="1"/>
            <a:endParaRPr lang="cs-CZ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478F9C40-81B2-B2F2-3B43-38E1D7FD8002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cs-CZ" dirty="0"/>
              <a:t>Datová základna screeningových programů</a:t>
            </a:r>
          </a:p>
        </p:txBody>
      </p:sp>
      <p:sp>
        <p:nvSpPr>
          <p:cNvPr id="6" name="Zástupný obsah 4">
            <a:extLst>
              <a:ext uri="{FF2B5EF4-FFF2-40B4-BE49-F238E27FC236}">
                <a16:creationId xmlns:a16="http://schemas.microsoft.com/office/drawing/2014/main" id="{F20F33AB-FBCE-D750-76E5-85581F4426A4}"/>
              </a:ext>
            </a:extLst>
          </p:cNvPr>
          <p:cNvSpPr txBox="1">
            <a:spLocks/>
          </p:cNvSpPr>
          <p:nvPr/>
        </p:nvSpPr>
        <p:spPr>
          <a:xfrm>
            <a:off x="6902031" y="6232833"/>
            <a:ext cx="5289969" cy="656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3600" dirty="0">
                <a:solidFill>
                  <a:srgbClr val="2C2F79"/>
                </a:solidFill>
              </a:rPr>
              <a:t>https://nsc.uzis.cz/data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78A8717-60D4-DAFF-6151-FA6632355E6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4506" y="3761687"/>
            <a:ext cx="6386932" cy="262111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F983B6C-041B-4F28-EE33-7B75FDB3A2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6717" y="3642198"/>
            <a:ext cx="4640596" cy="2487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98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E25C0E1-6E0A-E655-8A43-56A6F3E7417B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>
          <a:xfrm>
            <a:off x="1045040" y="1737334"/>
            <a:ext cx="4423821" cy="4840259"/>
          </a:xfrm>
        </p:spPr>
        <p:txBody>
          <a:bodyPr>
            <a:normAutofit/>
          </a:bodyPr>
          <a:lstStyle/>
          <a:p>
            <a:r>
              <a:rPr lang="cs-CZ" b="1" dirty="0"/>
              <a:t>Minimální sdílený screeningový záznam</a:t>
            </a:r>
          </a:p>
          <a:p>
            <a:r>
              <a:rPr lang="cs-CZ" b="1" dirty="0"/>
              <a:t>Standardy zdravotní elektronické dokumentace ve screeningu</a:t>
            </a:r>
          </a:p>
          <a:p>
            <a:r>
              <a:rPr lang="cs-CZ" b="1" dirty="0"/>
              <a:t>Centrální online rezervační systém</a:t>
            </a:r>
          </a:p>
          <a:p>
            <a:r>
              <a:rPr lang="cs-CZ" b="1" dirty="0"/>
              <a:t>Elektronická žádanka</a:t>
            </a:r>
          </a:p>
          <a:p>
            <a:r>
              <a:rPr lang="cs-CZ" b="1" dirty="0"/>
              <a:t>EZ Karta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4DAD7FE-EC67-D2A8-2855-E3035ABD80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pt-BR" sz="2400" dirty="0"/>
              <a:t>PREVIS – informační systém pro prevenci onemocnění</a:t>
            </a:r>
            <a:br>
              <a:rPr lang="cs-CZ" sz="2400" dirty="0"/>
            </a:br>
            <a:r>
              <a:rPr lang="cs-CZ" sz="2400" dirty="0"/>
              <a:t>=  </a:t>
            </a:r>
            <a:r>
              <a:rPr lang="cs-CZ" dirty="0"/>
              <a:t>Minimální sdílený záznam + </a:t>
            </a:r>
            <a:r>
              <a:rPr lang="cs-CZ" sz="2400" dirty="0"/>
              <a:t>související systémy</a:t>
            </a:r>
            <a:endParaRPr lang="cs-CZ" dirty="0"/>
          </a:p>
        </p:txBody>
      </p:sp>
      <p:pic>
        <p:nvPicPr>
          <p:cNvPr id="4" name="Grafický objekt 3" descr="Šipka doprava obrys">
            <a:extLst>
              <a:ext uri="{FF2B5EF4-FFF2-40B4-BE49-F238E27FC236}">
                <a16:creationId xmlns:a16="http://schemas.microsoft.com/office/drawing/2014/main" id="{8D0A7A18-F399-D89F-BBCE-EFC17283A9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94385" y="3065821"/>
            <a:ext cx="816038" cy="596809"/>
          </a:xfrm>
          <a:prstGeom prst="rect">
            <a:avLst/>
          </a:prstGeom>
        </p:spPr>
      </p:pic>
      <p:pic>
        <p:nvPicPr>
          <p:cNvPr id="6" name="Grafický objekt 5" descr="Trefa do černého obrys">
            <a:extLst>
              <a:ext uri="{FF2B5EF4-FFF2-40B4-BE49-F238E27FC236}">
                <a16:creationId xmlns:a16="http://schemas.microsoft.com/office/drawing/2014/main" id="{3B3B9A50-283B-B290-A38D-D2D093AED3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75311" y="3004699"/>
            <a:ext cx="720000" cy="72000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87C063D7-57A2-DB98-0939-F9613C0B7C19}"/>
              </a:ext>
            </a:extLst>
          </p:cNvPr>
          <p:cNvSpPr txBox="1"/>
          <p:nvPr/>
        </p:nvSpPr>
        <p:spPr>
          <a:xfrm>
            <a:off x="7790657" y="3714733"/>
            <a:ext cx="1888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b="1" dirty="0">
                <a:solidFill>
                  <a:schemeClr val="accent1"/>
                </a:solidFill>
              </a:rPr>
              <a:t>Provedené vyšetření ano/ne</a:t>
            </a:r>
          </a:p>
        </p:txBody>
      </p:sp>
      <p:pic>
        <p:nvPicPr>
          <p:cNvPr id="8" name="Grafický objekt 7" descr="Databáze obrys">
            <a:extLst>
              <a:ext uri="{FF2B5EF4-FFF2-40B4-BE49-F238E27FC236}">
                <a16:creationId xmlns:a16="http://schemas.microsoft.com/office/drawing/2014/main" id="{289499CD-1DC1-8781-3CB3-0EA06F44D0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33509" y="4352876"/>
            <a:ext cx="949196" cy="949196"/>
          </a:xfrm>
          <a:prstGeom prst="rect">
            <a:avLst/>
          </a:prstGeom>
        </p:spPr>
      </p:pic>
      <p:pic>
        <p:nvPicPr>
          <p:cNvPr id="9" name="Grafický objekt 8" descr="Smlouva obrys">
            <a:extLst>
              <a:ext uri="{FF2B5EF4-FFF2-40B4-BE49-F238E27FC236}">
                <a16:creationId xmlns:a16="http://schemas.microsoft.com/office/drawing/2014/main" id="{D7074CA1-6C84-5029-47E8-8A5BD64EF2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903856" y="3002316"/>
            <a:ext cx="719998" cy="720000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344E32B2-20F7-31DC-EC7D-1EC08CF9F19A}"/>
              </a:ext>
            </a:extLst>
          </p:cNvPr>
          <p:cNvSpPr txBox="1"/>
          <p:nvPr/>
        </p:nvSpPr>
        <p:spPr>
          <a:xfrm>
            <a:off x="6651501" y="5278714"/>
            <a:ext cx="17767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1000" b="1" dirty="0">
                <a:solidFill>
                  <a:schemeClr val="accent3"/>
                </a:solidFill>
              </a:rPr>
              <a:t>Systém pro </a:t>
            </a:r>
            <a:r>
              <a:rPr lang="cs-CZ" sz="1000" b="1" dirty="0" err="1">
                <a:solidFill>
                  <a:schemeClr val="accent3"/>
                </a:solidFill>
              </a:rPr>
              <a:t>real-time</a:t>
            </a:r>
            <a:r>
              <a:rPr lang="cs-CZ" sz="1000" b="1" dirty="0">
                <a:solidFill>
                  <a:schemeClr val="accent3"/>
                </a:solidFill>
              </a:rPr>
              <a:t> sdílení dat mezi poskytovateli</a:t>
            </a:r>
          </a:p>
        </p:txBody>
      </p:sp>
      <p:pic>
        <p:nvPicPr>
          <p:cNvPr id="11" name="Grafický objekt 10" descr="Síťový diagram obrys">
            <a:extLst>
              <a:ext uri="{FF2B5EF4-FFF2-40B4-BE49-F238E27FC236}">
                <a16:creationId xmlns:a16="http://schemas.microsoft.com/office/drawing/2014/main" id="{580FCDFC-A02E-3E21-8714-972DDD4AB1F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82859" y="4336638"/>
            <a:ext cx="949195" cy="949196"/>
          </a:xfrm>
          <a:prstGeom prst="rect">
            <a:avLst/>
          </a:prstGeom>
        </p:spPr>
      </p:pic>
      <p:pic>
        <p:nvPicPr>
          <p:cNvPr id="12" name="Grafický objekt 11" descr="Šipka doprava obrys">
            <a:extLst>
              <a:ext uri="{FF2B5EF4-FFF2-40B4-BE49-F238E27FC236}">
                <a16:creationId xmlns:a16="http://schemas.microsoft.com/office/drawing/2014/main" id="{1F13E01C-F71D-2873-2EBA-7D3B85E1A17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8153843" y="4547952"/>
            <a:ext cx="719997" cy="526567"/>
          </a:xfrm>
          <a:prstGeom prst="rect">
            <a:avLst/>
          </a:prstGeom>
        </p:spPr>
      </p:pic>
      <p:pic>
        <p:nvPicPr>
          <p:cNvPr id="13" name="Grafický objekt 12" descr="Zpět obrys">
            <a:extLst>
              <a:ext uri="{FF2B5EF4-FFF2-40B4-BE49-F238E27FC236}">
                <a16:creationId xmlns:a16="http://schemas.microsoft.com/office/drawing/2014/main" id="{046E96EC-24B8-D297-B496-08CACC27EAC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8771663">
            <a:off x="9877327" y="4263075"/>
            <a:ext cx="773056" cy="773056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80059503-EF51-4766-DADE-ACBC8D3472DB}"/>
              </a:ext>
            </a:extLst>
          </p:cNvPr>
          <p:cNvSpPr txBox="1"/>
          <p:nvPr/>
        </p:nvSpPr>
        <p:spPr>
          <a:xfrm>
            <a:off x="9592578" y="3716881"/>
            <a:ext cx="1460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b="1" dirty="0">
                <a:solidFill>
                  <a:schemeClr val="accent1"/>
                </a:solidFill>
              </a:rPr>
              <a:t>Výsledek vyšetření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7DF9CB1E-B926-ABE9-8A76-30B4560B269B}"/>
              </a:ext>
            </a:extLst>
          </p:cNvPr>
          <p:cNvSpPr txBox="1"/>
          <p:nvPr/>
        </p:nvSpPr>
        <p:spPr>
          <a:xfrm>
            <a:off x="8314347" y="5286583"/>
            <a:ext cx="237611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000" b="1" dirty="0">
                <a:solidFill>
                  <a:schemeClr val="accent3"/>
                </a:solidFill>
              </a:rPr>
              <a:t>Sdílený zdravotní záznam a c</a:t>
            </a:r>
            <a:r>
              <a:rPr lang="pt-BR" sz="1000" b="1" dirty="0">
                <a:solidFill>
                  <a:schemeClr val="accent3"/>
                </a:solidFill>
              </a:rPr>
              <a:t>entrální evidence výsledků preventivních a scr</a:t>
            </a:r>
            <a:r>
              <a:rPr lang="cs-CZ" sz="1000" b="1" dirty="0">
                <a:solidFill>
                  <a:schemeClr val="accent3"/>
                </a:solidFill>
              </a:rPr>
              <a:t>.</a:t>
            </a:r>
            <a:r>
              <a:rPr lang="pt-BR" sz="1000" b="1" dirty="0">
                <a:solidFill>
                  <a:schemeClr val="accent3"/>
                </a:solidFill>
              </a:rPr>
              <a:t> vyšetření</a:t>
            </a:r>
            <a:endParaRPr lang="cs-CZ" sz="1000" b="1" dirty="0">
              <a:solidFill>
                <a:schemeClr val="accent3"/>
              </a:solidFill>
            </a:endParaRPr>
          </a:p>
        </p:txBody>
      </p:sp>
      <p:pic>
        <p:nvPicPr>
          <p:cNvPr id="16" name="Grafický objekt 15" descr="Nemocnice obrys">
            <a:extLst>
              <a:ext uri="{FF2B5EF4-FFF2-40B4-BE49-F238E27FC236}">
                <a16:creationId xmlns:a16="http://schemas.microsoft.com/office/drawing/2014/main" id="{06DBE5C0-58F7-23B2-427A-02BDFAD4277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816419" y="1596245"/>
            <a:ext cx="630857" cy="578224"/>
          </a:xfrm>
          <a:prstGeom prst="rect">
            <a:avLst/>
          </a:prstGeom>
        </p:spPr>
      </p:pic>
      <p:pic>
        <p:nvPicPr>
          <p:cNvPr id="17" name="Grafický objekt 16" descr="Nemocnice obrys">
            <a:extLst>
              <a:ext uri="{FF2B5EF4-FFF2-40B4-BE49-F238E27FC236}">
                <a16:creationId xmlns:a16="http://schemas.microsoft.com/office/drawing/2014/main" id="{4724AA4D-6B40-6B2F-125E-6C5025FB3A2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448975" y="1604218"/>
            <a:ext cx="630857" cy="578224"/>
          </a:xfrm>
          <a:prstGeom prst="rect">
            <a:avLst/>
          </a:prstGeom>
        </p:spPr>
      </p:pic>
      <p:pic>
        <p:nvPicPr>
          <p:cNvPr id="18" name="Grafický objekt 17" descr="Nemocnice obrys">
            <a:extLst>
              <a:ext uri="{FF2B5EF4-FFF2-40B4-BE49-F238E27FC236}">
                <a16:creationId xmlns:a16="http://schemas.microsoft.com/office/drawing/2014/main" id="{DAD08ABA-C9EB-E0B7-7729-454CE7205E1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76677" y="1604218"/>
            <a:ext cx="630857" cy="578224"/>
          </a:xfrm>
          <a:prstGeom prst="rect">
            <a:avLst/>
          </a:prstGeom>
        </p:spPr>
      </p:pic>
      <p:pic>
        <p:nvPicPr>
          <p:cNvPr id="19" name="Grafický objekt 18" descr="Nemocnice obrys">
            <a:extLst>
              <a:ext uri="{FF2B5EF4-FFF2-40B4-BE49-F238E27FC236}">
                <a16:creationId xmlns:a16="http://schemas.microsoft.com/office/drawing/2014/main" id="{010A44C7-583F-DED6-8D3E-A1118221483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97827" y="1605757"/>
            <a:ext cx="630857" cy="578224"/>
          </a:xfrm>
          <a:prstGeom prst="rect">
            <a:avLst/>
          </a:prstGeom>
        </p:spPr>
      </p:pic>
      <p:pic>
        <p:nvPicPr>
          <p:cNvPr id="20" name="Grafický objekt 19" descr="Nemocnice obrys">
            <a:extLst>
              <a:ext uri="{FF2B5EF4-FFF2-40B4-BE49-F238E27FC236}">
                <a16:creationId xmlns:a16="http://schemas.microsoft.com/office/drawing/2014/main" id="{D191D406-6E85-5B9E-1181-41939DC3023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30383" y="1614362"/>
            <a:ext cx="630857" cy="578224"/>
          </a:xfrm>
          <a:prstGeom prst="rect">
            <a:avLst/>
          </a:prstGeom>
        </p:spPr>
      </p:pic>
      <p:pic>
        <p:nvPicPr>
          <p:cNvPr id="21" name="Grafický objekt 20" descr="Nemocnice obrys">
            <a:extLst>
              <a:ext uri="{FF2B5EF4-FFF2-40B4-BE49-F238E27FC236}">
                <a16:creationId xmlns:a16="http://schemas.microsoft.com/office/drawing/2014/main" id="{4EEC2173-F5FF-F936-7CD2-2F3BDAD4ADB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953232" y="1604218"/>
            <a:ext cx="630857" cy="578224"/>
          </a:xfrm>
          <a:prstGeom prst="rect">
            <a:avLst/>
          </a:prstGeom>
        </p:spPr>
      </p:pic>
      <p:sp>
        <p:nvSpPr>
          <p:cNvPr id="22" name="TextovéPole 21">
            <a:extLst>
              <a:ext uri="{FF2B5EF4-FFF2-40B4-BE49-F238E27FC236}">
                <a16:creationId xmlns:a16="http://schemas.microsoft.com/office/drawing/2014/main" id="{69C61DAF-A047-FE5B-158E-B2BA41DA6A4A}"/>
              </a:ext>
            </a:extLst>
          </p:cNvPr>
          <p:cNvSpPr txBox="1"/>
          <p:nvPr/>
        </p:nvSpPr>
        <p:spPr>
          <a:xfrm>
            <a:off x="6762998" y="2137040"/>
            <a:ext cx="39446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b="1" dirty="0">
                <a:solidFill>
                  <a:schemeClr val="accent1"/>
                </a:solidFill>
              </a:rPr>
              <a:t>Screeningové pracoviště a další spolupracující poskytovatelé</a:t>
            </a:r>
            <a:endParaRPr lang="cs-CZ" sz="1000" baseline="30000" dirty="0">
              <a:solidFill>
                <a:schemeClr val="accent1"/>
              </a:solidFill>
            </a:endParaRPr>
          </a:p>
        </p:txBody>
      </p:sp>
      <p:pic>
        <p:nvPicPr>
          <p:cNvPr id="23" name="Grafický objekt 22" descr="Šipka dolů obrys">
            <a:extLst>
              <a:ext uri="{FF2B5EF4-FFF2-40B4-BE49-F238E27FC236}">
                <a16:creationId xmlns:a16="http://schemas.microsoft.com/office/drawing/2014/main" id="{BCFB3F23-61EB-4BEB-997B-091616A0352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49746" y="2396058"/>
            <a:ext cx="573173" cy="625346"/>
          </a:xfrm>
          <a:prstGeom prst="rect">
            <a:avLst/>
          </a:prstGeom>
        </p:spPr>
      </p:pic>
      <p:pic>
        <p:nvPicPr>
          <p:cNvPr id="24" name="Grafický objekt 23" descr="Šipka doprava obrys">
            <a:extLst>
              <a:ext uri="{FF2B5EF4-FFF2-40B4-BE49-F238E27FC236}">
                <a16:creationId xmlns:a16="http://schemas.microsoft.com/office/drawing/2014/main" id="{B36DF886-F807-EE83-FF0F-A39FFAA3154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306243" y="4547953"/>
            <a:ext cx="719997" cy="526567"/>
          </a:xfrm>
          <a:prstGeom prst="rect">
            <a:avLst/>
          </a:prstGeom>
        </p:spPr>
      </p:pic>
      <p:pic>
        <p:nvPicPr>
          <p:cNvPr id="25" name="Grafický objekt 24" descr="Šipka dolů obrys">
            <a:extLst>
              <a:ext uri="{FF2B5EF4-FFF2-40B4-BE49-F238E27FC236}">
                <a16:creationId xmlns:a16="http://schemas.microsoft.com/office/drawing/2014/main" id="{CC85E951-682E-E85F-EB62-3D643D1C70D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0800000">
            <a:off x="7253308" y="2905939"/>
            <a:ext cx="573173" cy="128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1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02ECDF1-B99F-4970-A3CC-0083DADFB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5788" y="475199"/>
            <a:ext cx="5006246" cy="720000"/>
          </a:xfrm>
        </p:spPr>
        <p:txBody>
          <a:bodyPr>
            <a:normAutofit fontScale="90000"/>
          </a:bodyPr>
          <a:lstStyle/>
          <a:p>
            <a:r>
              <a:rPr lang="cs-CZ" dirty="0"/>
              <a:t>portály screeningových programů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A42A94D-DBA7-4748-4014-256B17988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788" y="2854283"/>
            <a:ext cx="5596198" cy="177851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1BC6D7A-197C-F386-3C7B-B07530B8E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788" y="4871223"/>
            <a:ext cx="5596198" cy="171919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B27AFCF-F6CD-5D45-D4B3-F75D72EA9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788" y="1166055"/>
            <a:ext cx="5596198" cy="151563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6D6D027-B55B-B80C-2106-0604149D35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98" y="2854283"/>
            <a:ext cx="6146865" cy="201694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6D48ED9E-FF61-1019-894B-B8356CFA0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98" y="4982824"/>
            <a:ext cx="6167775" cy="171919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F0F3715-6604-4972-9D17-920B3ACFA5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98" y="475199"/>
            <a:ext cx="6089359" cy="229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69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9A6B4BF-EF57-47DA-794B-15D476E20E6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Mezinárodní projekty – evropské společné akce</a:t>
            </a:r>
            <a:br>
              <a:rPr lang="cs-CZ" dirty="0"/>
            </a:br>
            <a:r>
              <a:rPr lang="cs-CZ" dirty="0"/>
              <a:t>ke zlepšení onkologických programů a screeningu nádorů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646304A-18A0-914E-3873-7E1EDB1B8BC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32640" y="3316878"/>
            <a:ext cx="3933581" cy="204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2ABBC3D-1F02-7F35-F1F7-BD9E6FD6D51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300065" y="1343611"/>
            <a:ext cx="1726069" cy="133837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42DEF77F-DD42-538F-FB6F-DA36D610CC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164" y="2747068"/>
            <a:ext cx="4227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Projekt EPAAC (2009-2013)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9E431E2-C094-5EEB-CC99-D38919E8A64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89321" y="3181479"/>
            <a:ext cx="1881519" cy="2660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CDA6BCE-2DB4-0AEA-3A08-9021F2614E0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227872" y="1282585"/>
            <a:ext cx="3342968" cy="1425677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3C0C2A6A-5920-E750-E08E-CB2F5FE978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85421" y="2752283"/>
            <a:ext cx="4227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Projekt </a:t>
            </a:r>
            <a:r>
              <a:rPr lang="cs-CZ" dirty="0" err="1"/>
              <a:t>CanCon</a:t>
            </a:r>
            <a:r>
              <a:rPr lang="cs-CZ" dirty="0"/>
              <a:t> (2014-2017)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D23611A9-AA68-3085-251E-AD7F53E21C0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715104" y="2752283"/>
            <a:ext cx="4227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Projekt iPAAC (2018-2021)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E7FAD3A8-C118-CC39-DCAC-439BC9B6F8A9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013292" y="1418776"/>
            <a:ext cx="3631494" cy="1188048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5ABCCC25-8627-6089-E4E4-DF02A416CDA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531899" y="3181479"/>
            <a:ext cx="1890135" cy="2660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63065A4C-9F50-76BE-7F55-CFB2C94B33C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51303" y="6211669"/>
            <a:ext cx="1088939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Výstupy těchto projektů pomohly nastavit metodologii screeningu v ČR, české příklady zároveň </a:t>
            </a:r>
            <a:br>
              <a:rPr lang="cs-CZ" dirty="0">
                <a:solidFill>
                  <a:schemeClr val="bg1"/>
                </a:solidFill>
              </a:rPr>
            </a:br>
            <a:r>
              <a:rPr lang="cs-CZ" dirty="0">
                <a:solidFill>
                  <a:schemeClr val="bg1"/>
                </a:solidFill>
              </a:rPr>
              <a:t>posloužily jako pilotní studie a příklady dobré praxe pro země EU</a:t>
            </a:r>
          </a:p>
        </p:txBody>
      </p:sp>
    </p:spTree>
    <p:extLst>
      <p:ext uri="{BB962C8B-B14F-4D97-AF65-F5344CB8AC3E}">
        <p14:creationId xmlns:p14="http://schemas.microsoft.com/office/powerpoint/2010/main" val="3108092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6337E3F-9052-5A4C-8BC9-A289D0C72EB8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>
          <a:xfrm>
            <a:off x="731838" y="1320800"/>
            <a:ext cx="10728325" cy="5222240"/>
          </a:xfrm>
        </p:spPr>
        <p:txBody>
          <a:bodyPr>
            <a:normAutofit fontScale="92500" lnSpcReduction="10000"/>
          </a:bodyPr>
          <a:lstStyle/>
          <a:p>
            <a:r>
              <a:rPr lang="cs-CZ"/>
              <a:t>České předsednictví v Radě Evropské unie</a:t>
            </a:r>
          </a:p>
          <a:p>
            <a:pPr lvl="1"/>
            <a:r>
              <a:rPr lang="cs-CZ"/>
              <a:t>Programové vedení expertní konference v červnu 2022</a:t>
            </a:r>
          </a:p>
          <a:p>
            <a:pPr lvl="1"/>
            <a:r>
              <a:rPr lang="cs-CZ"/>
              <a:t>Uspořádání konference Prostaforum v listopadu 2022</a:t>
            </a:r>
          </a:p>
          <a:p>
            <a:pPr lvl="1"/>
            <a:r>
              <a:rPr lang="cs-CZ" b="1">
                <a:solidFill>
                  <a:schemeClr val="accent1"/>
                </a:solidFill>
              </a:rPr>
              <a:t>Součást minitýmu k Doporučení Rady EU o screeningu nádorů (přijato v prosinci 2022)</a:t>
            </a:r>
          </a:p>
          <a:p>
            <a:pPr lvl="1"/>
            <a:r>
              <a:rPr lang="cs-CZ"/>
              <a:t>Účast na workshopech o novorozeneckém laboratorním screeningu, </a:t>
            </a:r>
            <a:br>
              <a:rPr lang="cs-CZ"/>
            </a:br>
            <a:r>
              <a:rPr lang="cs-CZ"/>
              <a:t>screeningu familiární hypercholesterolemie, screeningu karcinomu plic</a:t>
            </a:r>
          </a:p>
          <a:p>
            <a:r>
              <a:rPr lang="cs-CZ"/>
              <a:t>Spolupráce v rámci řídící skupiny Evropské komise SGPP/PHEG </a:t>
            </a:r>
            <a:br>
              <a:rPr lang="cs-CZ"/>
            </a:br>
            <a:r>
              <a:rPr lang="cs-CZ"/>
              <a:t>pro prevenci nepřenosných onemocnění</a:t>
            </a:r>
          </a:p>
          <a:p>
            <a:r>
              <a:rPr lang="cs-CZ"/>
              <a:t>Mezinárodní projekty</a:t>
            </a:r>
          </a:p>
          <a:p>
            <a:pPr lvl="1"/>
            <a:r>
              <a:rPr lang="cs-CZ"/>
              <a:t>Vědecký program Horizon</a:t>
            </a:r>
          </a:p>
          <a:p>
            <a:pPr lvl="2"/>
            <a:r>
              <a:rPr lang="cs-CZ"/>
              <a:t>Projekt PHIRI ke sdílení a analýze dat o zdravotních systémech</a:t>
            </a:r>
          </a:p>
          <a:p>
            <a:pPr lvl="1"/>
            <a:r>
              <a:rPr lang="cs-CZ"/>
              <a:t>Zdravotnický akční program EU4Health</a:t>
            </a:r>
          </a:p>
          <a:p>
            <a:pPr lvl="2"/>
            <a:r>
              <a:rPr lang="cs-CZ"/>
              <a:t>Společná akce iPAAC o národních onkologických programech</a:t>
            </a:r>
          </a:p>
          <a:p>
            <a:pPr lvl="2"/>
            <a:r>
              <a:rPr lang="cs-CZ"/>
              <a:t>Společná akce PERCH k posilování programů očkování proti HPV</a:t>
            </a:r>
          </a:p>
          <a:p>
            <a:pPr lvl="2"/>
            <a:r>
              <a:rPr lang="cs-CZ"/>
              <a:t>Projekty PRAISE-EU a SOLACE k pilotování nových programů časného záchytu rakoviny plic a prostaty</a:t>
            </a:r>
          </a:p>
          <a:p>
            <a:pPr lvl="2"/>
            <a:r>
              <a:rPr lang="cs-CZ" b="1">
                <a:solidFill>
                  <a:schemeClr val="accent1"/>
                </a:solidFill>
              </a:rPr>
              <a:t>Připravovaná společná akce ke screeningu v EU</a:t>
            </a:r>
          </a:p>
          <a:p>
            <a:r>
              <a:rPr lang="cs-CZ" b="1">
                <a:solidFill>
                  <a:schemeClr val="accent1"/>
                </a:solidFill>
              </a:rPr>
              <a:t>Dlouhodobá spolupráce v rámci </a:t>
            </a:r>
            <a:br>
              <a:rPr lang="cs-CZ" b="1">
                <a:solidFill>
                  <a:schemeClr val="accent1"/>
                </a:solidFill>
              </a:rPr>
            </a:br>
            <a:r>
              <a:rPr lang="cs-CZ" b="1">
                <a:solidFill>
                  <a:schemeClr val="accent1"/>
                </a:solidFill>
              </a:rPr>
              <a:t>International Cancer Screening Network</a:t>
            </a:r>
            <a:endParaRPr lang="cs-CZ" b="1" dirty="0">
              <a:solidFill>
                <a:schemeClr val="accent1"/>
              </a:solidFill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320F04F-1051-F0B2-1E14-89CCBC98BEF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cs-CZ"/>
              <a:t>Mezinárodní spolupráce nsc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CAF98AD-308A-4821-F870-14B43B3348E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503" y="1754537"/>
            <a:ext cx="931062" cy="118989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5AB519D-E406-67B5-EBF4-4216CB03053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556937" y="761462"/>
            <a:ext cx="4453363" cy="867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7CE6D8C-9B8B-26D9-4AF4-D42E3F36279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064635" y="3560098"/>
            <a:ext cx="1783735" cy="65014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6096FCB-68A5-CF67-E09B-169EF06311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326693" y="3604618"/>
            <a:ext cx="1588294" cy="68141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87F3A45-4F80-FE8B-0ACC-6AF9D5AA7A2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208202" y="3606846"/>
            <a:ext cx="1783734" cy="676959"/>
          </a:xfrm>
          <a:prstGeom prst="rect">
            <a:avLst/>
          </a:prstGeom>
        </p:spPr>
      </p:pic>
      <p:pic>
        <p:nvPicPr>
          <p:cNvPr id="9" name="Obrázek 8" descr="Obsah obrázku text, interiér, prezentace, seminář&#10;&#10;Popis byl vytvořen automaticky">
            <a:extLst>
              <a:ext uri="{FF2B5EF4-FFF2-40B4-BE49-F238E27FC236}">
                <a16:creationId xmlns:a16="http://schemas.microsoft.com/office/drawing/2014/main" id="{CEE220B3-4239-2259-A5BE-967284FA0C6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867593" y="4311969"/>
            <a:ext cx="3019972" cy="2264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649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7F032E-B927-27A1-1061-76FB63DA19F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/>
              <a:t>EPIDEMIOLOGIE NÁDORŮ V </a:t>
            </a:r>
            <a:r>
              <a:rPr lang="cs-CZ" dirty="0" err="1"/>
              <a:t>čr</a:t>
            </a:r>
            <a:endParaRPr lang="cs-CZ" dirty="0"/>
          </a:p>
        </p:txBody>
      </p:sp>
      <p:pic>
        <p:nvPicPr>
          <p:cNvPr id="3" name="Zástupný symbol obrázku 6">
            <a:extLst>
              <a:ext uri="{FF2B5EF4-FFF2-40B4-BE49-F238E27FC236}">
                <a16:creationId xmlns:a16="http://schemas.microsoft.com/office/drawing/2014/main" id="{593EE05E-6495-D952-6C86-2AF90DA755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4"/>
          <a:srcRect t="28733" b="28733"/>
          <a:stretch>
            <a:fillRect/>
          </a:stretch>
        </p:blipFill>
        <p:spPr>
          <a:xfrm>
            <a:off x="0" y="2297272"/>
            <a:ext cx="7983110" cy="2263455"/>
          </a:xfrm>
        </p:spPr>
      </p:pic>
    </p:spTree>
    <p:extLst>
      <p:ext uri="{BB962C8B-B14F-4D97-AF65-F5344CB8AC3E}">
        <p14:creationId xmlns:p14="http://schemas.microsoft.com/office/powerpoint/2010/main" val="1245303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7F032E-B927-27A1-1061-76FB63DA19F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Populační programy screeningu</a:t>
            </a:r>
            <a:br>
              <a:rPr lang="cs-CZ" dirty="0"/>
            </a:br>
            <a:r>
              <a:rPr lang="cs-CZ" dirty="0"/>
              <a:t>nádorů</a:t>
            </a:r>
          </a:p>
        </p:txBody>
      </p:sp>
      <p:pic>
        <p:nvPicPr>
          <p:cNvPr id="3" name="Zástupný symbol obrázku 6">
            <a:extLst>
              <a:ext uri="{FF2B5EF4-FFF2-40B4-BE49-F238E27FC236}">
                <a16:creationId xmlns:a16="http://schemas.microsoft.com/office/drawing/2014/main" id="{593EE05E-6495-D952-6C86-2AF90DA755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4"/>
          <a:srcRect t="28733" b="28733"/>
          <a:stretch>
            <a:fillRect/>
          </a:stretch>
        </p:blipFill>
        <p:spPr>
          <a:xfrm>
            <a:off x="0" y="2297272"/>
            <a:ext cx="7983110" cy="2263455"/>
          </a:xfrm>
        </p:spPr>
      </p:pic>
    </p:spTree>
    <p:extLst>
      <p:ext uri="{BB962C8B-B14F-4D97-AF65-F5344CB8AC3E}">
        <p14:creationId xmlns:p14="http://schemas.microsoft.com/office/powerpoint/2010/main" val="915505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17120232-8A6E-4FB8-811C-1E357AC44EF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20000" y="475199"/>
            <a:ext cx="10244622" cy="720000"/>
          </a:xfrm>
        </p:spPr>
        <p:txBody>
          <a:bodyPr>
            <a:normAutofit/>
          </a:bodyPr>
          <a:lstStyle/>
          <a:p>
            <a:r>
              <a:rPr lang="cs-CZ" dirty="0"/>
              <a:t>Populační Programy screeningu nádorů v ČR</a:t>
            </a:r>
          </a:p>
        </p:txBody>
      </p:sp>
      <p:pic>
        <p:nvPicPr>
          <p:cNvPr id="8" name="Picture 22" descr="logo-cervix-final">
            <a:extLst>
              <a:ext uri="{FF2B5EF4-FFF2-40B4-BE49-F238E27FC236}">
                <a16:creationId xmlns:a16="http://schemas.microsoft.com/office/drawing/2014/main" id="{F7BA2CA5-5CA8-4E01-958E-E30BE30C90FE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3697" y="4975102"/>
            <a:ext cx="143033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4F466951-C7B3-41E0-AB84-F55295B5858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12362" y="1133402"/>
            <a:ext cx="762808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accent1"/>
                </a:solidFill>
              </a:rPr>
              <a:t>Program screeningu karcinomu prsu</a:t>
            </a:r>
            <a:endParaRPr lang="en-GB" sz="2000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od roku 2002</a:t>
            </a:r>
            <a:endParaRPr lang="en-GB" dirty="0">
              <a:solidFill>
                <a:schemeClr val="accent6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6">
                    <a:lumMod val="10000"/>
                  </a:schemeClr>
                </a:solidFill>
              </a:rPr>
              <a:t>ženy ve věku od</a:t>
            </a:r>
            <a:r>
              <a:rPr lang="en-GB" b="1" dirty="0">
                <a:solidFill>
                  <a:schemeClr val="accent6">
                    <a:lumMod val="10000"/>
                  </a:schemeClr>
                </a:solidFill>
              </a:rPr>
              <a:t> 45 </a:t>
            </a:r>
            <a:r>
              <a:rPr lang="cs-CZ" b="1" dirty="0">
                <a:solidFill>
                  <a:schemeClr val="accent6">
                    <a:lumMod val="10000"/>
                  </a:schemeClr>
                </a:solidFill>
              </a:rPr>
              <a:t>let</a:t>
            </a:r>
            <a:endParaRPr lang="en-GB" b="1" dirty="0">
              <a:solidFill>
                <a:schemeClr val="accent6">
                  <a:lumMod val="10000"/>
                </a:schemeClr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screeningová mamografie každé 2 roky </a:t>
            </a:r>
            <a:br>
              <a:rPr lang="cs-CZ" dirty="0">
                <a:solidFill>
                  <a:schemeClr val="accent6">
                    <a:lumMod val="10000"/>
                  </a:schemeClr>
                </a:solidFill>
              </a:rPr>
            </a:b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(odesílá praktický lékař či gynekolog)</a:t>
            </a:r>
            <a:endParaRPr lang="en-GB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679510C9-F342-400F-867F-32DF9A81F3D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12363" y="2727050"/>
            <a:ext cx="775225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accent1"/>
                </a:solidFill>
              </a:rPr>
              <a:t>Program screeningu karcinomu tlustého střeva a konečníku</a:t>
            </a:r>
            <a:endParaRPr lang="en-GB" sz="2000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od roku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2000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6">
                    <a:lumMod val="10000"/>
                  </a:schemeClr>
                </a:solidFill>
              </a:rPr>
              <a:t>muži a ženy ve věku od</a:t>
            </a:r>
            <a:r>
              <a:rPr lang="en-GB" b="1" dirty="0">
                <a:solidFill>
                  <a:schemeClr val="accent6">
                    <a:lumMod val="10000"/>
                  </a:schemeClr>
                </a:solidFill>
              </a:rPr>
              <a:t> 50 </a:t>
            </a:r>
            <a:r>
              <a:rPr lang="cs-CZ" b="1" dirty="0">
                <a:solidFill>
                  <a:schemeClr val="accent6">
                    <a:lumMod val="10000"/>
                  </a:schemeClr>
                </a:solidFill>
              </a:rPr>
              <a:t>let</a:t>
            </a:r>
            <a:endParaRPr lang="en-GB" b="1" dirty="0">
              <a:solidFill>
                <a:schemeClr val="accent6">
                  <a:lumMod val="10000"/>
                </a:schemeClr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50-54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let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–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FIT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každoročně (poskytuje praktický lékař či gynekolog)</a:t>
            </a:r>
            <a:br>
              <a:rPr lang="cs-CZ" dirty="0"/>
            </a:b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NEBO</a:t>
            </a:r>
            <a:r>
              <a:rPr lang="en-GB" dirty="0"/>
              <a:t> </a:t>
            </a:r>
            <a:r>
              <a:rPr lang="cs-CZ" dirty="0">
                <a:solidFill>
                  <a:schemeClr val="accent1"/>
                </a:solidFill>
              </a:rPr>
              <a:t>screeningová kolonoskopie každých 10 let</a:t>
            </a:r>
            <a:endParaRPr lang="en-GB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od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55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let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–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FIT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každé 2 roky (poskytuje praktický lékař či gynekolog) NEBO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screeningová kolonoskopie každých 10 let</a:t>
            </a:r>
            <a:endParaRPr lang="en-GB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F8AED106-A83B-4BBA-8A69-F8172E949F0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12363" y="4874696"/>
            <a:ext cx="762808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accent1"/>
                </a:solidFill>
              </a:rPr>
              <a:t>Program screeningu karcinomu děložního hrdla</a:t>
            </a:r>
            <a:endParaRPr lang="en-GB" sz="2000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od roku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 2008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6">
                    <a:lumMod val="10000"/>
                  </a:schemeClr>
                </a:solidFill>
              </a:rPr>
              <a:t>všechny dospělé ženy</a:t>
            </a:r>
            <a:endParaRPr lang="en-GB" b="1" dirty="0">
              <a:solidFill>
                <a:schemeClr val="accent6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6">
                    <a:lumMod val="10000"/>
                  </a:schemeClr>
                </a:solidFill>
              </a:rPr>
              <a:t>cytologické vyšetření (odběr při preventivní prohlídce u gynekologa)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accent1"/>
                </a:solidFill>
              </a:rPr>
              <a:t>ženy ve věku 35 a 45 let s negativní cytologií: </a:t>
            </a:r>
            <a:r>
              <a:rPr lang="cs-CZ" dirty="0" err="1">
                <a:solidFill>
                  <a:schemeClr val="accent1"/>
                </a:solidFill>
              </a:rPr>
              <a:t>hrHPV</a:t>
            </a:r>
            <a:r>
              <a:rPr lang="cs-CZ" dirty="0">
                <a:solidFill>
                  <a:schemeClr val="accent1"/>
                </a:solidFill>
              </a:rPr>
              <a:t> test </a:t>
            </a:r>
            <a:br>
              <a:rPr lang="cs-CZ" dirty="0">
                <a:solidFill>
                  <a:schemeClr val="accent1"/>
                </a:solidFill>
              </a:rPr>
            </a:br>
            <a:r>
              <a:rPr lang="cs-CZ" dirty="0">
                <a:solidFill>
                  <a:schemeClr val="accent1"/>
                </a:solidFill>
              </a:rPr>
              <a:t>(od roku 2024 i v 55 letech)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3D914760-1F55-4627-9D6D-5538D792A8F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5528" y="3248765"/>
            <a:ext cx="3036040" cy="1018671"/>
          </a:xfrm>
          <a:prstGeom prst="rect">
            <a:avLst/>
          </a:prstGeom>
        </p:spPr>
      </p:pic>
      <p:pic>
        <p:nvPicPr>
          <p:cNvPr id="4" name="Obrázek 3" descr="Obsah obrázku Písmo, Grafika, typografie, kaligrafie&#10;&#10;Popis byl vytvořen automaticky">
            <a:extLst>
              <a:ext uri="{FF2B5EF4-FFF2-40B4-BE49-F238E27FC236}">
                <a16:creationId xmlns:a16="http://schemas.microsoft.com/office/drawing/2014/main" id="{CDA8DCE2-1EBA-91D0-FF03-7ECCD59042F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19648" y="1457586"/>
            <a:ext cx="2181336" cy="108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98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5">
            <a:extLst>
              <a:ext uri="{FF2B5EF4-FFF2-40B4-BE49-F238E27FC236}">
                <a16:creationId xmlns:a16="http://schemas.microsoft.com/office/drawing/2014/main" id="{36BDB5DF-A9B7-865C-6CF1-C7CCA435AD6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13991" y="5768022"/>
            <a:ext cx="29321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cs-CZ" kern="0" dirty="0">
                <a:latin typeface="+mn-lt"/>
              </a:rPr>
              <a:t>%: trend růstu mezi roky 2012–2021</a:t>
            </a:r>
          </a:p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cs-CZ" b="0" kern="0" dirty="0">
                <a:solidFill>
                  <a:schemeClr val="bg1"/>
                </a:solidFill>
                <a:highlight>
                  <a:srgbClr val="000080"/>
                </a:highlight>
                <a:latin typeface="+mn-lt"/>
              </a:rPr>
              <a:t>%: trend růstu mezi roky 2002–2021</a:t>
            </a:r>
            <a:endParaRPr kumimoji="0" lang="en-US" b="0" kern="0" dirty="0">
              <a:solidFill>
                <a:schemeClr val="bg1"/>
              </a:solidFill>
              <a:highlight>
                <a:srgbClr val="000080"/>
              </a:highlight>
              <a:latin typeface="+mn-lt"/>
            </a:endParaRPr>
          </a:p>
        </p:txBody>
      </p:sp>
      <p:graphicFrame>
        <p:nvGraphicFramePr>
          <p:cNvPr id="35" name="Object 2">
            <a:extLst>
              <a:ext uri="{FF2B5EF4-FFF2-40B4-BE49-F238E27FC236}">
                <a16:creationId xmlns:a16="http://schemas.microsoft.com/office/drawing/2014/main" id="{4498B61D-CF2E-B74C-AFF8-46EAC7D1FC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9811" y="1747026"/>
          <a:ext cx="4059238" cy="3852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" name="Nadpis 4">
            <a:extLst>
              <a:ext uri="{FF2B5EF4-FFF2-40B4-BE49-F238E27FC236}">
                <a16:creationId xmlns:a16="http://schemas.microsoft.com/office/drawing/2014/main" id="{EA2DDA38-176D-AE75-ACBD-46003604A21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sz="2400" dirty="0"/>
              <a:t>Vývoj nemocnosti (incidence) a úmrtnosti (mortality) karcinomu prsu v České republice</a:t>
            </a:r>
            <a:r>
              <a:rPr lang="en-US" sz="2400" dirty="0"/>
              <a:t> </a:t>
            </a:r>
            <a:r>
              <a:rPr lang="cs-CZ" sz="1800" dirty="0"/>
              <a:t>(věková standardizace)</a:t>
            </a:r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774953F-2723-0C99-D44E-6200DC67D148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730800" y="6237287"/>
            <a:ext cx="10728000" cy="543775"/>
          </a:xfrm>
          <a:solidFill>
            <a:schemeClr val="accent1"/>
          </a:solidFill>
        </p:spPr>
        <p:txBody>
          <a:bodyPr anchor="ctr">
            <a:normAutofit/>
          </a:bodyPr>
          <a:lstStyle/>
          <a:p>
            <a:pPr algn="ctr">
              <a:spcBef>
                <a:spcPts val="600"/>
              </a:spcBef>
            </a:pPr>
            <a:r>
              <a:rPr lang="cs-CZ" sz="1400" dirty="0">
                <a:solidFill>
                  <a:schemeClr val="bg1"/>
                </a:solidFill>
              </a:rPr>
              <a:t>Dlouhodobě dochází </a:t>
            </a:r>
            <a:r>
              <a:rPr lang="cs-CZ" sz="1400" b="1" dirty="0">
                <a:solidFill>
                  <a:schemeClr val="bg1"/>
                </a:solidFill>
              </a:rPr>
              <a:t>ke zřetelnému poklesu úmrtnosti na karcinom </a:t>
            </a:r>
            <a:r>
              <a:rPr lang="en-US" sz="1400" b="1" dirty="0">
                <a:solidFill>
                  <a:schemeClr val="bg1"/>
                </a:solidFill>
              </a:rPr>
              <a:t>prsu</a:t>
            </a:r>
            <a:r>
              <a:rPr lang="cs-CZ" sz="1400" dirty="0">
                <a:solidFill>
                  <a:schemeClr val="bg1"/>
                </a:solidFill>
              </a:rPr>
              <a:t>.</a:t>
            </a:r>
            <a:br>
              <a:rPr lang="cs-CZ" sz="1400" dirty="0">
                <a:solidFill>
                  <a:schemeClr val="bg1"/>
                </a:solidFill>
              </a:rPr>
            </a:br>
            <a:r>
              <a:rPr lang="cs-CZ" sz="1400" dirty="0">
                <a:solidFill>
                  <a:schemeClr val="bg1"/>
                </a:solidFill>
              </a:rPr>
              <a:t>Nárůst nemocnosti se v posledních letech zastavil, výrazně </a:t>
            </a:r>
            <a:r>
              <a:rPr lang="cs-CZ" sz="1400" b="1" dirty="0">
                <a:solidFill>
                  <a:schemeClr val="bg1"/>
                </a:solidFill>
              </a:rPr>
              <a:t>převažují nádory časnějších stadií</a:t>
            </a:r>
            <a:r>
              <a:rPr lang="cs-CZ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DE4096F-F0B9-23EA-F5FD-E82B61B9E5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6104" y="1187823"/>
            <a:ext cx="5812696" cy="7200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100" dirty="0"/>
              <a:t>Zdroj: Národní onkologický registr, ÚZIS ČR – incidence; Český statistický úřad – mortalita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5F81A1F-D613-9D00-5EF7-02445CC81B3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312719" y="3493452"/>
            <a:ext cx="3384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cs-CZ" altLang="cs-CZ" sz="1200" dirty="0">
                <a:latin typeface="+mn-lt"/>
                <a:cs typeface="Arial" pitchFamily="34" charset="0"/>
              </a:rPr>
              <a:t>Počet na 100 000 žen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8CA8E544-E7C5-FA68-08A2-A7ED292B9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369" y="1232783"/>
            <a:ext cx="40322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latin typeface="+mn-lt"/>
                <a:cs typeface="Arial" pitchFamily="34" charset="0"/>
              </a:rPr>
              <a:t>Vývoj incidence a mortality</a:t>
            </a:r>
          </a:p>
        </p:txBody>
      </p:sp>
      <p:sp>
        <p:nvSpPr>
          <p:cNvPr id="10" name="Text Box 30">
            <a:extLst>
              <a:ext uri="{FF2B5EF4-FFF2-40B4-BE49-F238E27FC236}">
                <a16:creationId xmlns:a16="http://schemas.microsoft.com/office/drawing/2014/main" id="{B4FF64F4-FF59-9AF6-B3CD-541C64266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3867" y="5374640"/>
            <a:ext cx="4748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cs-CZ" altLang="cs-CZ" sz="1200" b="1" dirty="0">
                <a:latin typeface="+mn-lt"/>
                <a:cs typeface="Arial" pitchFamily="34" charset="0"/>
              </a:rPr>
              <a:t>Rok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D8BEC591-A078-65C4-FA19-1915BF51A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704" y="5565140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incidence</a:t>
            </a: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CD76C065-3740-30E8-5BB3-E6D81E222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969" y="5565140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mortalita</a:t>
            </a:r>
          </a:p>
        </p:txBody>
      </p:sp>
      <p:sp>
        <p:nvSpPr>
          <p:cNvPr id="15" name="Rectangle 17">
            <a:extLst>
              <a:ext uri="{FF2B5EF4-FFF2-40B4-BE49-F238E27FC236}">
                <a16:creationId xmlns:a16="http://schemas.microsoft.com/office/drawing/2014/main" id="{06161288-858C-B6E1-91B1-B8AECC615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509" y="5390514"/>
            <a:ext cx="1800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>
                <a:solidFill>
                  <a:schemeClr val="accent6">
                    <a:lumMod val="25000"/>
                  </a:schemeClr>
                </a:solidFill>
                <a:latin typeface="+mn-lt"/>
                <a:cs typeface="Arial" panose="020B0604020202020204" pitchFamily="34" charset="0"/>
              </a:rPr>
              <a:t>Stadium</a:t>
            </a:r>
            <a:r>
              <a:rPr kumimoji="0" lang="cs-CZ" altLang="cs-CZ" sz="2000">
                <a:solidFill>
                  <a:schemeClr val="accent6">
                    <a:lumMod val="2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kumimoji="0" lang="cs-CZ" altLang="cs-CZ">
                <a:solidFill>
                  <a:schemeClr val="accent6">
                    <a:lumMod val="25000"/>
                  </a:schemeClr>
                </a:solidFill>
                <a:latin typeface="+mn-lt"/>
                <a:cs typeface="Arial" panose="020B0604020202020204" pitchFamily="34" charset="0"/>
              </a:rPr>
              <a:t>onemocnění:</a:t>
            </a:r>
            <a:endParaRPr kumimoji="0" lang="en-GB" altLang="cs-CZ">
              <a:solidFill>
                <a:schemeClr val="accent6">
                  <a:lumMod val="2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Rectangle 18">
            <a:extLst>
              <a:ext uri="{FF2B5EF4-FFF2-40B4-BE49-F238E27FC236}">
                <a16:creationId xmlns:a16="http://schemas.microsoft.com/office/drawing/2014/main" id="{977D528B-B440-8C1D-F5D0-CDAAC868A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283" y="5690551"/>
            <a:ext cx="107950" cy="107950"/>
          </a:xfrm>
          <a:prstGeom prst="rect">
            <a:avLst/>
          </a:prstGeom>
          <a:solidFill>
            <a:srgbClr val="99CC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7" name="Rectangle 19">
            <a:extLst>
              <a:ext uri="{FF2B5EF4-FFF2-40B4-BE49-F238E27FC236}">
                <a16:creationId xmlns:a16="http://schemas.microsoft.com/office/drawing/2014/main" id="{3E41F5B9-CC7E-9889-ADB8-3448A7A17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645" y="5690551"/>
            <a:ext cx="107950" cy="107950"/>
          </a:xfrm>
          <a:prstGeom prst="rect">
            <a:avLst/>
          </a:prstGeom>
          <a:solidFill>
            <a:srgbClr val="FFCC00"/>
          </a:solidFill>
          <a:ln w="9525" algn="ctr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8" name="Rectangle 20">
            <a:extLst>
              <a:ext uri="{FF2B5EF4-FFF2-40B4-BE49-F238E27FC236}">
                <a16:creationId xmlns:a16="http://schemas.microsoft.com/office/drawing/2014/main" id="{4B184BB3-C13A-70D5-1D2D-DDE374064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508" y="5690551"/>
            <a:ext cx="107950" cy="107950"/>
          </a:xfrm>
          <a:prstGeom prst="rect">
            <a:avLst/>
          </a:prstGeom>
          <a:solidFill>
            <a:srgbClr val="3366FF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9" name="Rectangle 21">
            <a:extLst>
              <a:ext uri="{FF2B5EF4-FFF2-40B4-BE49-F238E27FC236}">
                <a16:creationId xmlns:a16="http://schemas.microsoft.com/office/drawing/2014/main" id="{73EE91F7-62DF-C4FF-71C2-604C99D68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8833" y="5690551"/>
            <a:ext cx="107950" cy="107950"/>
          </a:xfrm>
          <a:prstGeom prst="rect">
            <a:avLst/>
          </a:prstGeom>
          <a:solidFill>
            <a:srgbClr val="C0C0C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0" name="Rectangle 22">
            <a:extLst>
              <a:ext uri="{FF2B5EF4-FFF2-40B4-BE49-F238E27FC236}">
                <a16:creationId xmlns:a16="http://schemas.microsoft.com/office/drawing/2014/main" id="{84391F3E-9F3B-19EB-92D7-75A6E083D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008" y="5690551"/>
            <a:ext cx="107950" cy="107950"/>
          </a:xfrm>
          <a:prstGeom prst="rect">
            <a:avLst/>
          </a:prstGeom>
          <a:solidFill>
            <a:srgbClr val="FF00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1" name="Rectangle 27">
            <a:extLst>
              <a:ext uri="{FF2B5EF4-FFF2-40B4-BE49-F238E27FC236}">
                <a16:creationId xmlns:a16="http://schemas.microsoft.com/office/drawing/2014/main" id="{DBA05F95-1339-EA1C-9D0A-926AD3B7B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3295" y="5650864"/>
            <a:ext cx="103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neznámo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- objektivní příčiny</a:t>
            </a:r>
            <a:endParaRPr kumimoji="0" lang="en-GB" altLang="cs-CZ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2" name="Rectangle 28">
            <a:extLst>
              <a:ext uri="{FF2B5EF4-FFF2-40B4-BE49-F238E27FC236}">
                <a16:creationId xmlns:a16="http://schemas.microsoft.com/office/drawing/2014/main" id="{A4F72A1C-AD2E-05C3-1767-F7F5DC259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2315" y="5690551"/>
            <a:ext cx="107950" cy="107950"/>
          </a:xfrm>
          <a:prstGeom prst="rect">
            <a:avLst/>
          </a:prstGeom>
          <a:solidFill>
            <a:srgbClr val="80808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kumimoji="0" lang="cs-CZ" altLang="cs-CZ" sz="2000" b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3" name="Rectangle 29">
            <a:extLst>
              <a:ext uri="{FF2B5EF4-FFF2-40B4-BE49-F238E27FC236}">
                <a16:creationId xmlns:a16="http://schemas.microsoft.com/office/drawing/2014/main" id="{57455570-69F5-EF1E-6C9B-203362A46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6778" y="5650865"/>
            <a:ext cx="944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neuvedeno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- neúplný záznam</a:t>
            </a:r>
            <a:endParaRPr kumimoji="0" lang="en-GB" altLang="cs-CZ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4" name="TextovéPole 41">
            <a:extLst>
              <a:ext uri="{FF2B5EF4-FFF2-40B4-BE49-F238E27FC236}">
                <a16:creationId xmlns:a16="http://schemas.microsoft.com/office/drawing/2014/main" id="{944C6131-6EA1-F915-57DC-8F8E05FF0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5945" y="5622290"/>
            <a:ext cx="254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b="0" dirty="0">
                <a:latin typeface="+mn-lt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5" name="TextovéPole 42">
            <a:extLst>
              <a:ext uri="{FF2B5EF4-FFF2-40B4-BE49-F238E27FC236}">
                <a16:creationId xmlns:a16="http://schemas.microsoft.com/office/drawing/2014/main" id="{C9FA69EE-5705-F412-63A5-47B211285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308" y="5622290"/>
            <a:ext cx="254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b="0" dirty="0">
                <a:latin typeface="+mn-lt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6" name="TextovéPole 43">
            <a:extLst>
              <a:ext uri="{FF2B5EF4-FFF2-40B4-BE49-F238E27FC236}">
                <a16:creationId xmlns:a16="http://schemas.microsoft.com/office/drawing/2014/main" id="{5D6B1412-9BD1-1F9A-C2EA-BF132339C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6670" y="5622290"/>
            <a:ext cx="254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b="0" dirty="0">
                <a:latin typeface="+mn-lt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7" name="TextovéPole 44">
            <a:extLst>
              <a:ext uri="{FF2B5EF4-FFF2-40B4-BE49-F238E27FC236}">
                <a16:creationId xmlns:a16="http://schemas.microsoft.com/office/drawing/2014/main" id="{44D68066-35F6-37CF-F623-11A0A26EB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033" y="5622290"/>
            <a:ext cx="254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cs-CZ" altLang="cs-CZ" b="0" dirty="0">
                <a:latin typeface="+mn-lt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29" name="Group 46">
            <a:extLst>
              <a:ext uri="{FF2B5EF4-FFF2-40B4-BE49-F238E27FC236}">
                <a16:creationId xmlns:a16="http://schemas.microsoft.com/office/drawing/2014/main" id="{9416CFBB-7277-9D3F-6A15-103D3A5859EC}"/>
              </a:ext>
            </a:extLst>
          </p:cNvPr>
          <p:cNvGrpSpPr>
            <a:grpSpLocks/>
          </p:cNvGrpSpPr>
          <p:nvPr/>
        </p:nvGrpSpPr>
        <p:grpSpPr bwMode="auto">
          <a:xfrm>
            <a:off x="2494280" y="5650796"/>
            <a:ext cx="215900" cy="68"/>
            <a:chOff x="927" y="3566"/>
            <a:chExt cx="136" cy="68"/>
          </a:xfrm>
        </p:grpSpPr>
        <p:sp>
          <p:nvSpPr>
            <p:cNvPr id="30" name="Line 10">
              <a:extLst>
                <a:ext uri="{FF2B5EF4-FFF2-40B4-BE49-F238E27FC236}">
                  <a16:creationId xmlns:a16="http://schemas.microsoft.com/office/drawing/2014/main" id="{230E8577-4C11-C071-CEE7-7188920E02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  <p:sp>
          <p:nvSpPr>
            <p:cNvPr id="31" name="AutoShape 45">
              <a:extLst>
                <a:ext uri="{FF2B5EF4-FFF2-40B4-BE49-F238E27FC236}">
                  <a16:creationId xmlns:a16="http://schemas.microsoft.com/office/drawing/2014/main" id="{D438197B-339C-8A20-0F96-71B396DF0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2" name="Group 47">
            <a:extLst>
              <a:ext uri="{FF2B5EF4-FFF2-40B4-BE49-F238E27FC236}">
                <a16:creationId xmlns:a16="http://schemas.microsoft.com/office/drawing/2014/main" id="{79EB0314-FDB5-1376-260C-980ADFC17DB3}"/>
              </a:ext>
            </a:extLst>
          </p:cNvPr>
          <p:cNvGrpSpPr>
            <a:grpSpLocks/>
          </p:cNvGrpSpPr>
          <p:nvPr/>
        </p:nvGrpSpPr>
        <p:grpSpPr bwMode="auto">
          <a:xfrm>
            <a:off x="3884271" y="5650728"/>
            <a:ext cx="215900" cy="68"/>
            <a:chOff x="927" y="3566"/>
            <a:chExt cx="136" cy="68"/>
          </a:xfrm>
        </p:grpSpPr>
        <p:sp>
          <p:nvSpPr>
            <p:cNvPr id="33" name="Line 10">
              <a:extLst>
                <a:ext uri="{FF2B5EF4-FFF2-40B4-BE49-F238E27FC236}">
                  <a16:creationId xmlns:a16="http://schemas.microsoft.com/office/drawing/2014/main" id="{A633BD62-2877-23F7-741A-37DE4BB9B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  <p:sp>
          <p:nvSpPr>
            <p:cNvPr id="34" name="AutoShape 49">
              <a:extLst>
                <a:ext uri="{FF2B5EF4-FFF2-40B4-BE49-F238E27FC236}">
                  <a16:creationId xmlns:a16="http://schemas.microsoft.com/office/drawing/2014/main" id="{17A2AAE0-92F0-232F-7C03-BEE46FCDA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</p:grpSp>
      <p:sp>
        <p:nvSpPr>
          <p:cNvPr id="36" name="TextovéPole 44">
            <a:extLst>
              <a:ext uri="{FF2B5EF4-FFF2-40B4-BE49-F238E27FC236}">
                <a16:creationId xmlns:a16="http://schemas.microsoft.com/office/drawing/2014/main" id="{6FC127EA-EB7A-8F9A-F7B4-79F7CA9CA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294" y="1997461"/>
            <a:ext cx="66717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solidFill>
                  <a:srgbClr val="0000FF"/>
                </a:solidFill>
                <a:latin typeface="+mj-lt"/>
              </a:rPr>
              <a:t>+0,5 %</a:t>
            </a:r>
          </a:p>
        </p:txBody>
      </p:sp>
      <p:sp>
        <p:nvSpPr>
          <p:cNvPr id="37" name="TextovéPole 45">
            <a:extLst>
              <a:ext uri="{FF2B5EF4-FFF2-40B4-BE49-F238E27FC236}">
                <a16:creationId xmlns:a16="http://schemas.microsoft.com/office/drawing/2014/main" id="{1B209661-1C67-404E-49E2-6C561F493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944" y="4592712"/>
            <a:ext cx="6286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solidFill>
                  <a:srgbClr val="000000"/>
                </a:solidFill>
                <a:latin typeface="+mj-lt"/>
              </a:rPr>
              <a:t>-8,2 %</a:t>
            </a:r>
          </a:p>
        </p:txBody>
      </p:sp>
      <p:graphicFrame>
        <p:nvGraphicFramePr>
          <p:cNvPr id="38" name="Object 63">
            <a:extLst>
              <a:ext uri="{FF2B5EF4-FFF2-40B4-BE49-F238E27FC236}">
                <a16:creationId xmlns:a16="http://schemas.microsoft.com/office/drawing/2014/main" id="{1959F63C-A445-69FA-9FF6-322CD8C2D7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60770" y="2094983"/>
          <a:ext cx="4556125" cy="351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9" name="Rectangle 70">
            <a:extLst>
              <a:ext uri="{FF2B5EF4-FFF2-40B4-BE49-F238E27FC236}">
                <a16:creationId xmlns:a16="http://schemas.microsoft.com/office/drawing/2014/main" id="{FE1BE119-ABDE-CCD9-3798-9332898D1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6363" y="1982270"/>
            <a:ext cx="461962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2. vyd.</a:t>
            </a:r>
          </a:p>
        </p:txBody>
      </p:sp>
      <p:sp>
        <p:nvSpPr>
          <p:cNvPr id="40" name="Rectangle 71">
            <a:extLst>
              <a:ext uri="{FF2B5EF4-FFF2-40B4-BE49-F238E27FC236}">
                <a16:creationId xmlns:a16="http://schemas.microsoft.com/office/drawing/2014/main" id="{48D5319A-A672-7592-C462-15D0B166D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1514" y="1982270"/>
            <a:ext cx="461963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3. vyd.</a:t>
            </a:r>
          </a:p>
        </p:txBody>
      </p:sp>
      <p:sp>
        <p:nvSpPr>
          <p:cNvPr id="41" name="Rectangle 72">
            <a:extLst>
              <a:ext uri="{FF2B5EF4-FFF2-40B4-BE49-F238E27FC236}">
                <a16:creationId xmlns:a16="http://schemas.microsoft.com/office/drawing/2014/main" id="{9B19390D-2069-A663-E4D5-6E84D8E46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1197" y="1982270"/>
            <a:ext cx="461962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4. vyd.</a:t>
            </a:r>
          </a:p>
        </p:txBody>
      </p:sp>
      <p:sp>
        <p:nvSpPr>
          <p:cNvPr id="42" name="Rectangle 73">
            <a:extLst>
              <a:ext uri="{FF2B5EF4-FFF2-40B4-BE49-F238E27FC236}">
                <a16:creationId xmlns:a16="http://schemas.microsoft.com/office/drawing/2014/main" id="{0D3F518D-F1C9-CFD8-7800-71630D972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1224" y="1982270"/>
            <a:ext cx="461963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5. vyd.</a:t>
            </a:r>
          </a:p>
        </p:txBody>
      </p:sp>
      <p:sp>
        <p:nvSpPr>
          <p:cNvPr id="43" name="Rectangle 74">
            <a:extLst>
              <a:ext uri="{FF2B5EF4-FFF2-40B4-BE49-F238E27FC236}">
                <a16:creationId xmlns:a16="http://schemas.microsoft.com/office/drawing/2014/main" id="{EE73F0A1-2C1C-F962-4644-D38384A5C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111" y="1982270"/>
            <a:ext cx="461963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6. vyd.</a:t>
            </a:r>
          </a:p>
        </p:txBody>
      </p:sp>
      <p:sp>
        <p:nvSpPr>
          <p:cNvPr id="44" name="Rectangle 71">
            <a:extLst>
              <a:ext uri="{FF2B5EF4-FFF2-40B4-BE49-F238E27FC236}">
                <a16:creationId xmlns:a16="http://schemas.microsoft.com/office/drawing/2014/main" id="{9DDAC5B3-DC72-2B96-AFA0-0F819CD02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935" y="1982270"/>
            <a:ext cx="576263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7. vyd.</a:t>
            </a:r>
          </a:p>
        </p:txBody>
      </p:sp>
      <p:sp>
        <p:nvSpPr>
          <p:cNvPr id="45" name="Text Box 16">
            <a:extLst>
              <a:ext uri="{FF2B5EF4-FFF2-40B4-BE49-F238E27FC236}">
                <a16:creationId xmlns:a16="http://schemas.microsoft.com/office/drawing/2014/main" id="{8383AC27-A7A0-1CC8-DFA3-0FAF6B5A2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730" y="1582078"/>
            <a:ext cx="4032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cs-CZ" altLang="cs-CZ" sz="1400" dirty="0">
                <a:latin typeface="+mn-lt"/>
                <a:cs typeface="Arial" panose="020B0604020202020204" pitchFamily="34" charset="0"/>
              </a:rPr>
              <a:t>Vývoj záchytu stadií onemocnění</a:t>
            </a:r>
          </a:p>
        </p:txBody>
      </p:sp>
      <p:sp>
        <p:nvSpPr>
          <p:cNvPr id="46" name="Line 69">
            <a:extLst>
              <a:ext uri="{FF2B5EF4-FFF2-40B4-BE49-F238E27FC236}">
                <a16:creationId xmlns:a16="http://schemas.microsoft.com/office/drawing/2014/main" id="{8A3F59BB-090E-D5D5-0B2B-FE64554F0359}"/>
              </a:ext>
            </a:extLst>
          </p:cNvPr>
          <p:cNvSpPr>
            <a:spLocks noChangeShapeType="1"/>
          </p:cNvSpPr>
          <p:nvPr/>
        </p:nvSpPr>
        <p:spPr bwMode="auto">
          <a:xfrm>
            <a:off x="9209554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Line 66">
            <a:extLst>
              <a:ext uri="{FF2B5EF4-FFF2-40B4-BE49-F238E27FC236}">
                <a16:creationId xmlns:a16="http://schemas.microsoft.com/office/drawing/2014/main" id="{E27EAD1E-00E8-6480-E78A-11A0E7BF0CE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93572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Line 69">
            <a:extLst>
              <a:ext uri="{FF2B5EF4-FFF2-40B4-BE49-F238E27FC236}">
                <a16:creationId xmlns:a16="http://schemas.microsoft.com/office/drawing/2014/main" id="{CE61303B-9592-E284-FDCF-8D2D3EB431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7159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Line 67">
            <a:extLst>
              <a:ext uri="{FF2B5EF4-FFF2-40B4-BE49-F238E27FC236}">
                <a16:creationId xmlns:a16="http://schemas.microsoft.com/office/drawing/2014/main" id="{15A3F548-821A-BCC4-8D65-ABEBE8FCF5D0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0585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Line 67">
            <a:extLst>
              <a:ext uri="{FF2B5EF4-FFF2-40B4-BE49-F238E27FC236}">
                <a16:creationId xmlns:a16="http://schemas.microsoft.com/office/drawing/2014/main" id="{1524F418-3487-C1ED-3C72-386439AA106F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8877597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 Box 30">
            <a:extLst>
              <a:ext uri="{FF2B5EF4-FFF2-40B4-BE49-F238E27FC236}">
                <a16:creationId xmlns:a16="http://schemas.microsoft.com/office/drawing/2014/main" id="{ED56D1AB-1719-82FC-1372-0BB1F39B3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925" y="5276041"/>
            <a:ext cx="4748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cs-CZ" altLang="cs-CZ" sz="1200" b="1" dirty="0">
                <a:latin typeface="+mn-lt"/>
                <a:cs typeface="Arial" pitchFamily="34" charset="0"/>
              </a:rPr>
              <a:t>Rok</a:t>
            </a:r>
          </a:p>
        </p:txBody>
      </p:sp>
      <p:sp>
        <p:nvSpPr>
          <p:cNvPr id="95" name="Text Box 8">
            <a:extLst>
              <a:ext uri="{FF2B5EF4-FFF2-40B4-BE49-F238E27FC236}">
                <a16:creationId xmlns:a16="http://schemas.microsoft.com/office/drawing/2014/main" id="{28884CF9-BE60-9F52-0551-14AC09B02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0129" y="1501769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latin typeface="+mn-lt"/>
                <a:cs typeface="Arial" pitchFamily="34" charset="0"/>
              </a:rPr>
              <a:t>ASR (E) 2013: počet na 100 000 osob věkově standardizovaný na evropský věkový standard</a:t>
            </a:r>
          </a:p>
        </p:txBody>
      </p:sp>
      <p:sp>
        <p:nvSpPr>
          <p:cNvPr id="2" name="Line 69">
            <a:extLst>
              <a:ext uri="{FF2B5EF4-FFF2-40B4-BE49-F238E27FC236}">
                <a16:creationId xmlns:a16="http://schemas.microsoft.com/office/drawing/2014/main" id="{2C22A601-8BE1-A3CA-075C-E2FA40F18F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49887" y="2113645"/>
            <a:ext cx="0" cy="2988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b="1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41A46A9F-4BDF-64A7-8E72-FCFBF9465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2267" y="1996650"/>
            <a:ext cx="576263" cy="2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TNM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cs-CZ" altLang="cs-CZ" sz="900" dirty="0">
                <a:latin typeface="+mn-lt"/>
                <a:cs typeface="Arial" panose="020B0604020202020204" pitchFamily="34" charset="0"/>
              </a:rPr>
              <a:t>8. vyd.</a:t>
            </a:r>
          </a:p>
        </p:txBody>
      </p:sp>
      <p:sp>
        <p:nvSpPr>
          <p:cNvPr id="13" name="TextovéPole 44">
            <a:extLst>
              <a:ext uri="{FF2B5EF4-FFF2-40B4-BE49-F238E27FC236}">
                <a16:creationId xmlns:a16="http://schemas.microsoft.com/office/drawing/2014/main" id="{74227F98-D16C-D4F4-F011-B13A3394801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26954" y="2177738"/>
            <a:ext cx="75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0" i="1" dirty="0">
                <a:solidFill>
                  <a:schemeClr val="bg1"/>
                </a:solidFill>
                <a:highlight>
                  <a:srgbClr val="000080"/>
                </a:highlight>
                <a:latin typeface="+mj-lt"/>
              </a:rPr>
              <a:t>+15,9 %</a:t>
            </a:r>
          </a:p>
        </p:txBody>
      </p:sp>
      <p:sp>
        <p:nvSpPr>
          <p:cNvPr id="51" name="TextovéPole 45">
            <a:extLst>
              <a:ext uri="{FF2B5EF4-FFF2-40B4-BE49-F238E27FC236}">
                <a16:creationId xmlns:a16="http://schemas.microsoft.com/office/drawing/2014/main" id="{A8AFB6D0-5180-AC70-4318-A64A2646C33D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0955" y="4792783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0" i="1" dirty="0">
                <a:solidFill>
                  <a:schemeClr val="bg1"/>
                </a:solidFill>
                <a:highlight>
                  <a:srgbClr val="000080"/>
                </a:highlight>
                <a:latin typeface="+mj-lt"/>
              </a:rPr>
              <a:t>-30,8 %</a:t>
            </a:r>
          </a:p>
        </p:txBody>
      </p:sp>
      <p:sp>
        <p:nvSpPr>
          <p:cNvPr id="11" name="Zástupný text 5">
            <a:extLst>
              <a:ext uri="{FF2B5EF4-FFF2-40B4-BE49-F238E27FC236}">
                <a16:creationId xmlns:a16="http://schemas.microsoft.com/office/drawing/2014/main" id="{6DBF7477-B1DC-4370-B123-4A876ED37ABE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4050313" y="3187521"/>
            <a:ext cx="1478014" cy="827122"/>
          </a:xfrm>
          <a:prstGeom prst="rect">
            <a:avLst/>
          </a:prstGeom>
          <a:solidFill>
            <a:srgbClr val="EC5575"/>
          </a:solidFill>
          <a:ln w="127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cs-CZ" sz="1400" dirty="0">
                <a:solidFill>
                  <a:schemeClr val="bg1"/>
                </a:solidFill>
              </a:rPr>
              <a:t>Organizovaný program od roku 2002</a:t>
            </a:r>
          </a:p>
        </p:txBody>
      </p:sp>
    </p:spTree>
    <p:extLst>
      <p:ext uri="{BB962C8B-B14F-4D97-AF65-F5344CB8AC3E}">
        <p14:creationId xmlns:p14="http://schemas.microsoft.com/office/powerpoint/2010/main" val="2491832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2">
            <a:extLst>
              <a:ext uri="{FF2B5EF4-FFF2-40B4-BE49-F238E27FC236}">
                <a16:creationId xmlns:a16="http://schemas.microsoft.com/office/drawing/2014/main" id="{4498B61D-CF2E-B74C-AFF8-46EAC7D1FC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394997" y="1606054"/>
          <a:ext cx="4059238" cy="3852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5" name="Nadpis 4">
            <a:extLst>
              <a:ext uri="{FF2B5EF4-FFF2-40B4-BE49-F238E27FC236}">
                <a16:creationId xmlns:a16="http://schemas.microsoft.com/office/drawing/2014/main" id="{EA2DDA38-176D-AE75-ACBD-46003604A21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20000" y="475199"/>
            <a:ext cx="10391378" cy="720000"/>
          </a:xfrm>
        </p:spPr>
        <p:txBody>
          <a:bodyPr>
            <a:normAutofit fontScale="90000"/>
          </a:bodyPr>
          <a:lstStyle/>
          <a:p>
            <a:r>
              <a:rPr lang="cs-CZ" sz="2400" dirty="0"/>
              <a:t>Vývoj nemocnosti (incidence) a úmrtnosti (mortality) karcinomu tlustého střeva a konečníku </a:t>
            </a:r>
            <a:r>
              <a:rPr lang="cs-CZ" sz="1800" dirty="0"/>
              <a:t>(věková standardizace)</a:t>
            </a:r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774953F-2723-0C99-D44E-6200DC67D148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730800" y="6132159"/>
            <a:ext cx="10728000" cy="648904"/>
          </a:xfrm>
          <a:solidFill>
            <a:schemeClr val="accent1"/>
          </a:solidFill>
        </p:spPr>
        <p:txBody>
          <a:bodyPr anchor="ctr">
            <a:normAutofit/>
          </a:bodyPr>
          <a:lstStyle/>
          <a:p>
            <a:pPr algn="ctr"/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Dlouhodobě dochází ke </a:t>
            </a:r>
            <a:r>
              <a:rPr lang="cs-CZ" sz="1800" b="1" kern="0" dirty="0">
                <a:solidFill>
                  <a:schemeClr val="bg1"/>
                </a:solidFill>
                <a:cs typeface="Calibri" panose="020F0502020204030204" pitchFamily="34" charset="0"/>
              </a:rPr>
              <a:t>zřetelnému poklesu nemocnosti i úmrtnosti </a:t>
            </a:r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na kolorektální karcinom.</a:t>
            </a:r>
            <a:b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Screening kolorektálního karcinomu </a:t>
            </a:r>
            <a:r>
              <a:rPr lang="cs-CZ" sz="1800" b="1" kern="0" dirty="0">
                <a:solidFill>
                  <a:schemeClr val="bg1"/>
                </a:solidFill>
                <a:cs typeface="Calibri" panose="020F0502020204030204" pitchFamily="34" charset="0"/>
              </a:rPr>
              <a:t>umí zachytit a léčit již </a:t>
            </a:r>
            <a:r>
              <a:rPr lang="cs-CZ" sz="1800" b="1" kern="0" dirty="0" err="1">
                <a:solidFill>
                  <a:schemeClr val="bg1"/>
                </a:solidFill>
                <a:cs typeface="Calibri" panose="020F0502020204030204" pitchFamily="34" charset="0"/>
              </a:rPr>
              <a:t>přednádorové</a:t>
            </a:r>
            <a:r>
              <a:rPr lang="cs-CZ" sz="1800" b="1" kern="0" dirty="0">
                <a:solidFill>
                  <a:schemeClr val="bg1"/>
                </a:solidFill>
                <a:cs typeface="Calibri" panose="020F0502020204030204" pitchFamily="34" charset="0"/>
              </a:rPr>
              <a:t> stavy</a:t>
            </a:r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DE4096F-F0B9-23EA-F5FD-E82B61B9E5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6104" y="1187823"/>
            <a:ext cx="5812696" cy="7200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100" dirty="0"/>
              <a:t>Zdroj: Národní onkologický registr, ÚZIS ČR – incidence; Český statistický úřad – mortalita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5F81A1F-D613-9D00-5EF7-02445CC81B3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632467" y="3352480"/>
            <a:ext cx="3384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cs-CZ" altLang="cs-CZ" sz="1200" dirty="0">
                <a:latin typeface="+mn-lt"/>
                <a:cs typeface="Arial" pitchFamily="34" charset="0"/>
              </a:rPr>
              <a:t>Počet na 100 000 osob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8CA8E544-E7C5-FA68-08A2-A7ED292B9BD2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0817" y="1708270"/>
            <a:ext cx="40322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latin typeface="+mn-lt"/>
                <a:cs typeface="Arial" pitchFamily="34" charset="0"/>
              </a:rPr>
              <a:t>Vývoj incidence a mortality</a:t>
            </a:r>
          </a:p>
        </p:txBody>
      </p:sp>
      <p:sp>
        <p:nvSpPr>
          <p:cNvPr id="10" name="Text Box 30">
            <a:extLst>
              <a:ext uri="{FF2B5EF4-FFF2-40B4-BE49-F238E27FC236}">
                <a16:creationId xmlns:a16="http://schemas.microsoft.com/office/drawing/2014/main" id="{B4FF64F4-FF59-9AF6-B3CD-541C64266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9053" y="5233668"/>
            <a:ext cx="4748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cs-CZ" altLang="cs-CZ" sz="1200" b="1" dirty="0">
                <a:latin typeface="+mn-lt"/>
                <a:cs typeface="Arial" pitchFamily="34" charset="0"/>
              </a:rPr>
              <a:t>Rok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D8BEC591-A078-65C4-FA19-1915BF51A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5890" y="5424168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incidence</a:t>
            </a: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CD76C065-3740-30E8-5BB3-E6D81E222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0155" y="5424168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mortalita</a:t>
            </a:r>
          </a:p>
        </p:txBody>
      </p:sp>
      <p:grpSp>
        <p:nvGrpSpPr>
          <p:cNvPr id="29" name="Group 46">
            <a:extLst>
              <a:ext uri="{FF2B5EF4-FFF2-40B4-BE49-F238E27FC236}">
                <a16:creationId xmlns:a16="http://schemas.microsoft.com/office/drawing/2014/main" id="{9416CFBB-7277-9D3F-6A15-103D3A5859EC}"/>
              </a:ext>
            </a:extLst>
          </p:cNvPr>
          <p:cNvGrpSpPr>
            <a:grpSpLocks/>
          </p:cNvGrpSpPr>
          <p:nvPr/>
        </p:nvGrpSpPr>
        <p:grpSpPr bwMode="auto">
          <a:xfrm>
            <a:off x="6439466" y="5509824"/>
            <a:ext cx="215900" cy="68"/>
            <a:chOff x="927" y="3566"/>
            <a:chExt cx="136" cy="68"/>
          </a:xfrm>
        </p:grpSpPr>
        <p:sp>
          <p:nvSpPr>
            <p:cNvPr id="30" name="Line 10">
              <a:extLst>
                <a:ext uri="{FF2B5EF4-FFF2-40B4-BE49-F238E27FC236}">
                  <a16:creationId xmlns:a16="http://schemas.microsoft.com/office/drawing/2014/main" id="{230E8577-4C11-C071-CEE7-7188920E02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latin typeface="+mn-lt"/>
              </a:endParaRPr>
            </a:p>
          </p:txBody>
        </p:sp>
        <p:sp>
          <p:nvSpPr>
            <p:cNvPr id="31" name="AutoShape 45">
              <a:extLst>
                <a:ext uri="{FF2B5EF4-FFF2-40B4-BE49-F238E27FC236}">
                  <a16:creationId xmlns:a16="http://schemas.microsoft.com/office/drawing/2014/main" id="{D438197B-339C-8A20-0F96-71B396DF0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latin typeface="+mn-lt"/>
              </a:endParaRPr>
            </a:p>
          </p:txBody>
        </p:sp>
      </p:grpSp>
      <p:grpSp>
        <p:nvGrpSpPr>
          <p:cNvPr id="32" name="Group 47">
            <a:extLst>
              <a:ext uri="{FF2B5EF4-FFF2-40B4-BE49-F238E27FC236}">
                <a16:creationId xmlns:a16="http://schemas.microsoft.com/office/drawing/2014/main" id="{79EB0314-FDB5-1376-260C-980ADFC17DB3}"/>
              </a:ext>
            </a:extLst>
          </p:cNvPr>
          <p:cNvGrpSpPr>
            <a:grpSpLocks/>
          </p:cNvGrpSpPr>
          <p:nvPr/>
        </p:nvGrpSpPr>
        <p:grpSpPr bwMode="auto">
          <a:xfrm>
            <a:off x="7829457" y="5509756"/>
            <a:ext cx="215900" cy="68"/>
            <a:chOff x="927" y="3566"/>
            <a:chExt cx="136" cy="68"/>
          </a:xfrm>
        </p:grpSpPr>
        <p:sp>
          <p:nvSpPr>
            <p:cNvPr id="33" name="Line 10">
              <a:extLst>
                <a:ext uri="{FF2B5EF4-FFF2-40B4-BE49-F238E27FC236}">
                  <a16:creationId xmlns:a16="http://schemas.microsoft.com/office/drawing/2014/main" id="{A633BD62-2877-23F7-741A-37DE4BB9B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latin typeface="+mn-lt"/>
              </a:endParaRPr>
            </a:p>
          </p:txBody>
        </p:sp>
        <p:sp>
          <p:nvSpPr>
            <p:cNvPr id="34" name="AutoShape 49">
              <a:extLst>
                <a:ext uri="{FF2B5EF4-FFF2-40B4-BE49-F238E27FC236}">
                  <a16:creationId xmlns:a16="http://schemas.microsoft.com/office/drawing/2014/main" id="{17A2AAE0-92F0-232F-7C03-BEE46FCDA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latin typeface="+mn-lt"/>
              </a:endParaRPr>
            </a:p>
          </p:txBody>
        </p:sp>
      </p:grpSp>
      <p:sp>
        <p:nvSpPr>
          <p:cNvPr id="36" name="TextovéPole 44">
            <a:extLst>
              <a:ext uri="{FF2B5EF4-FFF2-40B4-BE49-F238E27FC236}">
                <a16:creationId xmlns:a16="http://schemas.microsoft.com/office/drawing/2014/main" id="{6FC127EA-EB7A-8F9A-F7B4-79F7CA9CA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1902" y="3406506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solidFill>
                  <a:srgbClr val="0000FF"/>
                </a:solidFill>
                <a:latin typeface="+mj-lt"/>
              </a:rPr>
              <a:t>-24,9 %</a:t>
            </a:r>
          </a:p>
        </p:txBody>
      </p:sp>
      <p:sp>
        <p:nvSpPr>
          <p:cNvPr id="37" name="TextovéPole 45">
            <a:extLst>
              <a:ext uri="{FF2B5EF4-FFF2-40B4-BE49-F238E27FC236}">
                <a16:creationId xmlns:a16="http://schemas.microsoft.com/office/drawing/2014/main" id="{1B209661-1C67-404E-49E2-6C561F493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130" y="4227623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latin typeface="+mj-lt"/>
              </a:rPr>
              <a:t>-23,6 %</a:t>
            </a:r>
          </a:p>
        </p:txBody>
      </p:sp>
      <p:sp>
        <p:nvSpPr>
          <p:cNvPr id="95" name="Text Box 8">
            <a:extLst>
              <a:ext uri="{FF2B5EF4-FFF2-40B4-BE49-F238E27FC236}">
                <a16:creationId xmlns:a16="http://schemas.microsoft.com/office/drawing/2014/main" id="{28884CF9-BE60-9F52-0551-14AC09B02AA0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47577" y="1977256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latin typeface="+mn-lt"/>
                <a:cs typeface="Arial" pitchFamily="34" charset="0"/>
              </a:rPr>
              <a:t>ASR (E) 2013: počet na 100 000 osob věkově standardizovaný na evropský věkový standard</a:t>
            </a:r>
          </a:p>
        </p:txBody>
      </p:sp>
      <p:sp>
        <p:nvSpPr>
          <p:cNvPr id="13" name="Rectangle 35">
            <a:extLst>
              <a:ext uri="{FF2B5EF4-FFF2-40B4-BE49-F238E27FC236}">
                <a16:creationId xmlns:a16="http://schemas.microsoft.com/office/drawing/2014/main" id="{AE37DC7A-67F6-0C40-2FD3-AE6A9D9621B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59177" y="5670177"/>
            <a:ext cx="29321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cs-CZ" kern="0" dirty="0">
                <a:latin typeface="+mn-lt"/>
              </a:rPr>
              <a:t>%: trend růstu mezi roky 2012–2021</a:t>
            </a:r>
          </a:p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cs-CZ" b="0" kern="0" dirty="0">
                <a:solidFill>
                  <a:schemeClr val="bg1"/>
                </a:solidFill>
                <a:highlight>
                  <a:srgbClr val="000080"/>
                </a:highlight>
                <a:latin typeface="+mn-lt"/>
              </a:rPr>
              <a:t>%: trend růstu mezi roky 2000–2021</a:t>
            </a:r>
            <a:endParaRPr kumimoji="0" lang="en-US" b="0" kern="0" dirty="0">
              <a:solidFill>
                <a:schemeClr val="bg1"/>
              </a:solidFill>
              <a:highlight>
                <a:srgbClr val="000080"/>
              </a:highlight>
              <a:latin typeface="+mn-lt"/>
            </a:endParaRPr>
          </a:p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kern="0" dirty="0">
              <a:latin typeface="+mn-lt"/>
            </a:endParaRPr>
          </a:p>
        </p:txBody>
      </p:sp>
      <p:sp>
        <p:nvSpPr>
          <p:cNvPr id="51" name="TextovéPole 44">
            <a:extLst>
              <a:ext uri="{FF2B5EF4-FFF2-40B4-BE49-F238E27FC236}">
                <a16:creationId xmlns:a16="http://schemas.microsoft.com/office/drawing/2014/main" id="{AA78715A-7FBF-445F-2E38-15488A4C927C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661159" y="3618241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0" i="1" dirty="0">
                <a:solidFill>
                  <a:schemeClr val="bg1"/>
                </a:solidFill>
                <a:highlight>
                  <a:srgbClr val="000080"/>
                </a:highlight>
                <a:latin typeface="+mj-lt"/>
              </a:rPr>
              <a:t>-31,6 %</a:t>
            </a:r>
          </a:p>
        </p:txBody>
      </p:sp>
      <p:sp>
        <p:nvSpPr>
          <p:cNvPr id="53" name="TextovéPole 45">
            <a:extLst>
              <a:ext uri="{FF2B5EF4-FFF2-40B4-BE49-F238E27FC236}">
                <a16:creationId xmlns:a16="http://schemas.microsoft.com/office/drawing/2014/main" id="{DE9E5333-8296-E3E4-8BD5-1DDCECB18FE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660258" y="4425668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0" i="1" dirty="0">
                <a:solidFill>
                  <a:schemeClr val="bg1"/>
                </a:solidFill>
                <a:highlight>
                  <a:srgbClr val="000080"/>
                </a:highlight>
                <a:latin typeface="+mj-lt"/>
              </a:rPr>
              <a:t>-46,3 %</a:t>
            </a:r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BE0C35E3-A952-9CD5-9E9C-1333382E2114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8227328" y="1581585"/>
            <a:ext cx="1478014" cy="827122"/>
          </a:xfrm>
          <a:prstGeom prst="rect">
            <a:avLst/>
          </a:prstGeom>
          <a:solidFill>
            <a:srgbClr val="00968E"/>
          </a:solidFill>
          <a:ln w="127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cs-CZ" sz="1400" dirty="0">
                <a:solidFill>
                  <a:schemeClr val="bg1"/>
                </a:solidFill>
              </a:rPr>
              <a:t>Organizovaný program od roku 2000</a:t>
            </a:r>
          </a:p>
        </p:txBody>
      </p:sp>
    </p:spTree>
    <p:extLst>
      <p:ext uri="{BB962C8B-B14F-4D97-AF65-F5344CB8AC3E}">
        <p14:creationId xmlns:p14="http://schemas.microsoft.com/office/powerpoint/2010/main" val="2319375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2">
            <a:extLst>
              <a:ext uri="{FF2B5EF4-FFF2-40B4-BE49-F238E27FC236}">
                <a16:creationId xmlns:a16="http://schemas.microsoft.com/office/drawing/2014/main" id="{4498B61D-CF2E-B74C-AFF8-46EAC7D1FC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02678" y="1747026"/>
          <a:ext cx="4059238" cy="3852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Nadpis 4">
            <a:extLst>
              <a:ext uri="{FF2B5EF4-FFF2-40B4-BE49-F238E27FC236}">
                <a16:creationId xmlns:a16="http://schemas.microsoft.com/office/drawing/2014/main" id="{EA2DDA38-176D-AE75-ACBD-46003604A21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20000" y="475199"/>
            <a:ext cx="10470400" cy="720000"/>
          </a:xfrm>
        </p:spPr>
        <p:txBody>
          <a:bodyPr>
            <a:normAutofit fontScale="90000"/>
          </a:bodyPr>
          <a:lstStyle/>
          <a:p>
            <a:r>
              <a:rPr lang="cs-CZ" sz="2400" dirty="0"/>
              <a:t>Vývoj nemocnosti (incidence) a úmrtnosti (mortality) karcinomu děložního hrdla v České republice</a:t>
            </a:r>
            <a:r>
              <a:rPr lang="en-US" sz="2400" dirty="0"/>
              <a:t> </a:t>
            </a:r>
            <a:r>
              <a:rPr lang="cs-CZ" sz="1800" dirty="0"/>
              <a:t>(věková standardizace)</a:t>
            </a:r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774953F-2723-0C99-D44E-6200DC67D148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>
          <a:xfrm>
            <a:off x="730800" y="6132159"/>
            <a:ext cx="10728000" cy="648904"/>
          </a:xfrm>
          <a:solidFill>
            <a:schemeClr val="accent1"/>
          </a:solidFill>
        </p:spPr>
        <p:txBody>
          <a:bodyPr anchor="ctr">
            <a:normAutofit/>
          </a:bodyPr>
          <a:lstStyle/>
          <a:p>
            <a:pPr algn="ctr">
              <a:spcBef>
                <a:spcPts val="600"/>
              </a:spcBef>
            </a:pPr>
            <a:r>
              <a:rPr lang="cs-CZ" sz="1800" dirty="0">
                <a:solidFill>
                  <a:schemeClr val="bg1"/>
                </a:solidFill>
              </a:rPr>
              <a:t>Dlouhodobě dochází ke </a:t>
            </a:r>
            <a:r>
              <a:rPr lang="cs-CZ" sz="1800" b="1" dirty="0">
                <a:solidFill>
                  <a:schemeClr val="bg1"/>
                </a:solidFill>
              </a:rPr>
              <a:t>zřetelnému poklesu nemocnosti i úmrtnosti </a:t>
            </a:r>
            <a:r>
              <a:rPr lang="cs-CZ" sz="1800" dirty="0">
                <a:solidFill>
                  <a:schemeClr val="bg1"/>
                </a:solidFill>
              </a:rPr>
              <a:t>na karcinom děložního hrdla</a:t>
            </a:r>
            <a:br>
              <a:rPr lang="cs-CZ" sz="1800" dirty="0">
                <a:solidFill>
                  <a:schemeClr val="bg1"/>
                </a:solidFill>
              </a:rPr>
            </a:br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Screening karcinomu děložního hrdla </a:t>
            </a:r>
            <a:r>
              <a:rPr lang="cs-CZ" sz="1800" b="1" kern="0" dirty="0">
                <a:solidFill>
                  <a:schemeClr val="bg1"/>
                </a:solidFill>
                <a:cs typeface="Calibri" panose="020F0502020204030204" pitchFamily="34" charset="0"/>
              </a:rPr>
              <a:t>umí zachytit a léčit již </a:t>
            </a:r>
            <a:r>
              <a:rPr lang="cs-CZ" sz="1800" b="1" kern="0" dirty="0" err="1">
                <a:solidFill>
                  <a:schemeClr val="bg1"/>
                </a:solidFill>
                <a:cs typeface="Calibri" panose="020F0502020204030204" pitchFamily="34" charset="0"/>
              </a:rPr>
              <a:t>přednádorové</a:t>
            </a:r>
            <a:r>
              <a:rPr lang="cs-CZ" sz="1800" b="1" kern="0" dirty="0">
                <a:solidFill>
                  <a:schemeClr val="bg1"/>
                </a:solidFill>
                <a:cs typeface="Calibri" panose="020F0502020204030204" pitchFamily="34" charset="0"/>
              </a:rPr>
              <a:t> stavy</a:t>
            </a:r>
            <a:r>
              <a:rPr lang="cs-CZ" sz="1800" kern="0" dirty="0">
                <a:solidFill>
                  <a:schemeClr val="bg1"/>
                </a:solidFill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DE4096F-F0B9-23EA-F5FD-E82B61B9E5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6104" y="1187823"/>
            <a:ext cx="5812696" cy="7200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100" dirty="0"/>
              <a:t>Zdroj: Národní onkologický registr, ÚZIS ČR – incidence; Český statistický úřad – mortalita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5F81A1F-D613-9D00-5EF7-02445CC81B3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740148" y="3493452"/>
            <a:ext cx="3384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cs-CZ" altLang="cs-CZ" sz="1200" dirty="0">
                <a:latin typeface="+mn-lt"/>
                <a:cs typeface="Arial" pitchFamily="34" charset="0"/>
              </a:rPr>
              <a:t>Počet na 100 000 žen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8CA8E544-E7C5-FA68-08A2-A7ED292B9BD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5529" y="1907823"/>
            <a:ext cx="40322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latin typeface="+mn-lt"/>
                <a:cs typeface="Arial" pitchFamily="34" charset="0"/>
              </a:rPr>
              <a:t>Vývoj incidence a mortality</a:t>
            </a:r>
          </a:p>
        </p:txBody>
      </p:sp>
      <p:sp>
        <p:nvSpPr>
          <p:cNvPr id="10" name="Text Box 30">
            <a:extLst>
              <a:ext uri="{FF2B5EF4-FFF2-40B4-BE49-F238E27FC236}">
                <a16:creationId xmlns:a16="http://schemas.microsoft.com/office/drawing/2014/main" id="{B4FF64F4-FF59-9AF6-B3CD-541C64266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6734" y="5374640"/>
            <a:ext cx="4748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cs-CZ" altLang="cs-CZ" sz="1200" b="1" dirty="0">
                <a:latin typeface="+mn-lt"/>
                <a:cs typeface="Arial" pitchFamily="34" charset="0"/>
              </a:rPr>
              <a:t>Rok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D8BEC591-A078-65C4-FA19-1915BF51A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3571" y="5565140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incidence</a:t>
            </a: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CD76C065-3740-30E8-5BB3-E6D81E222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836" y="5565140"/>
            <a:ext cx="9493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cs-CZ" altLang="cs-CZ" dirty="0">
                <a:latin typeface="+mn-lt"/>
                <a:cs typeface="Arial" panose="020B0604020202020204" pitchFamily="34" charset="0"/>
              </a:rPr>
              <a:t>mortalita</a:t>
            </a:r>
          </a:p>
        </p:txBody>
      </p:sp>
      <p:sp>
        <p:nvSpPr>
          <p:cNvPr id="28" name="Rectangle 35">
            <a:extLst>
              <a:ext uri="{FF2B5EF4-FFF2-40B4-BE49-F238E27FC236}">
                <a16:creationId xmlns:a16="http://schemas.microsoft.com/office/drawing/2014/main" id="{E5EEFAC3-A344-3F26-C301-2F7F817FD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6858" y="5655880"/>
            <a:ext cx="293211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cs-CZ" kern="0" dirty="0">
                <a:latin typeface="+mn-lt"/>
              </a:rPr>
              <a:t>%: trend růstu mezi roky 2012–2021</a:t>
            </a:r>
            <a:endParaRPr kumimoji="0" lang="en-US" kern="0" dirty="0">
              <a:latin typeface="+mn-lt"/>
            </a:endParaRPr>
          </a:p>
        </p:txBody>
      </p:sp>
      <p:grpSp>
        <p:nvGrpSpPr>
          <p:cNvPr id="29" name="Group 46">
            <a:extLst>
              <a:ext uri="{FF2B5EF4-FFF2-40B4-BE49-F238E27FC236}">
                <a16:creationId xmlns:a16="http://schemas.microsoft.com/office/drawing/2014/main" id="{9416CFBB-7277-9D3F-6A15-103D3A5859EC}"/>
              </a:ext>
            </a:extLst>
          </p:cNvPr>
          <p:cNvGrpSpPr>
            <a:grpSpLocks/>
          </p:cNvGrpSpPr>
          <p:nvPr/>
        </p:nvGrpSpPr>
        <p:grpSpPr bwMode="auto">
          <a:xfrm>
            <a:off x="6547147" y="5650796"/>
            <a:ext cx="215900" cy="68"/>
            <a:chOff x="927" y="3566"/>
            <a:chExt cx="136" cy="68"/>
          </a:xfrm>
        </p:grpSpPr>
        <p:sp>
          <p:nvSpPr>
            <p:cNvPr id="30" name="Line 10">
              <a:extLst>
                <a:ext uri="{FF2B5EF4-FFF2-40B4-BE49-F238E27FC236}">
                  <a16:creationId xmlns:a16="http://schemas.microsoft.com/office/drawing/2014/main" id="{230E8577-4C11-C071-CEE7-7188920E02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  <p:sp>
          <p:nvSpPr>
            <p:cNvPr id="31" name="AutoShape 45">
              <a:extLst>
                <a:ext uri="{FF2B5EF4-FFF2-40B4-BE49-F238E27FC236}">
                  <a16:creationId xmlns:a16="http://schemas.microsoft.com/office/drawing/2014/main" id="{D438197B-339C-8A20-0F96-71B396DF0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2" name="Group 47">
            <a:extLst>
              <a:ext uri="{FF2B5EF4-FFF2-40B4-BE49-F238E27FC236}">
                <a16:creationId xmlns:a16="http://schemas.microsoft.com/office/drawing/2014/main" id="{79EB0314-FDB5-1376-260C-980ADFC17DB3}"/>
              </a:ext>
            </a:extLst>
          </p:cNvPr>
          <p:cNvGrpSpPr>
            <a:grpSpLocks/>
          </p:cNvGrpSpPr>
          <p:nvPr/>
        </p:nvGrpSpPr>
        <p:grpSpPr bwMode="auto">
          <a:xfrm>
            <a:off x="7937138" y="5650728"/>
            <a:ext cx="215900" cy="68"/>
            <a:chOff x="927" y="3566"/>
            <a:chExt cx="136" cy="68"/>
          </a:xfrm>
        </p:grpSpPr>
        <p:sp>
          <p:nvSpPr>
            <p:cNvPr id="33" name="Line 10">
              <a:extLst>
                <a:ext uri="{FF2B5EF4-FFF2-40B4-BE49-F238E27FC236}">
                  <a16:creationId xmlns:a16="http://schemas.microsoft.com/office/drawing/2014/main" id="{A633BD62-2877-23F7-741A-37DE4BB9B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" y="3600"/>
              <a:ext cx="13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  <p:sp>
          <p:nvSpPr>
            <p:cNvPr id="34" name="AutoShape 49">
              <a:extLst>
                <a:ext uri="{FF2B5EF4-FFF2-40B4-BE49-F238E27FC236}">
                  <a16:creationId xmlns:a16="http://schemas.microsoft.com/office/drawing/2014/main" id="{17A2AAE0-92F0-232F-7C03-BEE46FCDA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3566"/>
              <a:ext cx="68" cy="68"/>
            </a:xfrm>
            <a:prstGeom prst="diamond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000" b="1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cs-CZ" altLang="cs-CZ">
                <a:solidFill>
                  <a:schemeClr val="accent6">
                    <a:lumMod val="25000"/>
                  </a:schemeClr>
                </a:solidFill>
                <a:latin typeface="+mn-lt"/>
              </a:endParaRPr>
            </a:p>
          </p:txBody>
        </p:sp>
      </p:grpSp>
      <p:sp>
        <p:nvSpPr>
          <p:cNvPr id="36" name="TextovéPole 44">
            <a:extLst>
              <a:ext uri="{FF2B5EF4-FFF2-40B4-BE49-F238E27FC236}">
                <a16:creationId xmlns:a16="http://schemas.microsoft.com/office/drawing/2014/main" id="{6FC127EA-EB7A-8F9A-F7B4-79F7CA9CA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7334" y="3829499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solidFill>
                  <a:srgbClr val="0000FF"/>
                </a:solidFill>
                <a:latin typeface="+mn-lt"/>
                <a:cs typeface="Arial" panose="020B0604020202020204" pitchFamily="34" charset="0"/>
              </a:rPr>
              <a:t>-23,7</a:t>
            </a:r>
            <a:r>
              <a:rPr lang="cs-CZ" altLang="cs-CZ" sz="1200" i="1" dirty="0">
                <a:solidFill>
                  <a:srgbClr val="0000FF"/>
                </a:solidFill>
                <a:latin typeface="+mj-lt"/>
              </a:rPr>
              <a:t> %</a:t>
            </a:r>
          </a:p>
        </p:txBody>
      </p:sp>
      <p:sp>
        <p:nvSpPr>
          <p:cNvPr id="37" name="TextovéPole 45">
            <a:extLst>
              <a:ext uri="{FF2B5EF4-FFF2-40B4-BE49-F238E27FC236}">
                <a16:creationId xmlns:a16="http://schemas.microsoft.com/office/drawing/2014/main" id="{1B209661-1C67-404E-49E2-6C561F493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7334" y="4592712"/>
            <a:ext cx="7136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i="1" dirty="0">
                <a:solidFill>
                  <a:srgbClr val="000000"/>
                </a:solidFill>
                <a:latin typeface="+mj-lt"/>
              </a:rPr>
              <a:t>-20,8 %</a:t>
            </a:r>
          </a:p>
        </p:txBody>
      </p:sp>
      <p:sp>
        <p:nvSpPr>
          <p:cNvPr id="95" name="Text Box 8">
            <a:extLst>
              <a:ext uri="{FF2B5EF4-FFF2-40B4-BE49-F238E27FC236}">
                <a16:creationId xmlns:a16="http://schemas.microsoft.com/office/drawing/2014/main" id="{28884CF9-BE60-9F52-0551-14AC09B02AA0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22289" y="2176809"/>
            <a:ext cx="403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cs-CZ" altLang="cs-CZ" sz="1200" dirty="0">
                <a:latin typeface="+mn-lt"/>
                <a:cs typeface="Arial" pitchFamily="34" charset="0"/>
              </a:rPr>
              <a:t>ASR (E) 2013: počet na 100 000 osob věkově standardizovaný na evropský věkový standard</a:t>
            </a:r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9990EF2E-EAB4-F2A1-7D23-BA1A145E2ECC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8153038" y="1859352"/>
            <a:ext cx="1478014" cy="827122"/>
          </a:xfrm>
          <a:prstGeom prst="rect">
            <a:avLst/>
          </a:prstGeom>
          <a:solidFill>
            <a:srgbClr val="EB853A"/>
          </a:solidFill>
          <a:ln w="127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cs-CZ" sz="1400" dirty="0">
                <a:solidFill>
                  <a:schemeClr val="bg1"/>
                </a:solidFill>
              </a:rPr>
              <a:t>Organizovaný program od roku 2008</a:t>
            </a:r>
          </a:p>
        </p:txBody>
      </p:sp>
    </p:spTree>
    <p:extLst>
      <p:ext uri="{BB962C8B-B14F-4D97-AF65-F5344CB8AC3E}">
        <p14:creationId xmlns:p14="http://schemas.microsoft.com/office/powerpoint/2010/main" val="4001388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07DF9190-E3B3-FB2A-858B-C875C06B112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cs-CZ" sz="2000" dirty="0"/>
              <a:t>PŘÍKLAD PRŮBĚŽNÉHO HODNOCENÍ:</a:t>
            </a:r>
            <a:br>
              <a:rPr lang="cs-CZ" sz="2000" dirty="0"/>
            </a:br>
            <a:r>
              <a:rPr lang="cs-CZ" sz="2000" dirty="0"/>
              <a:t>Včasná návštěva screeningu pomáhá včasnému záchytu</a:t>
            </a:r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D46DA65C-2E50-AAFC-ACD7-A126B5442A2E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>
          <a:xfrm>
            <a:off x="730800" y="5831101"/>
            <a:ext cx="10728000" cy="892554"/>
          </a:xfrm>
          <a:solidFill>
            <a:schemeClr val="accent1"/>
          </a:solidFill>
        </p:spPr>
        <p:txBody>
          <a:bodyPr>
            <a:no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cs-CZ" sz="1400" dirty="0">
                <a:solidFill>
                  <a:schemeClr val="bg1"/>
                </a:solidFill>
              </a:rPr>
              <a:t>U karcinomů detekovaných screeningem je pozorováno vyšší zastoupení stádií I než u karcinomů detekovaných mimo screening. </a:t>
            </a:r>
            <a:r>
              <a:rPr lang="cs-CZ" b="1" dirty="0">
                <a:solidFill>
                  <a:schemeClr val="bg1"/>
                </a:solidFill>
              </a:rPr>
              <a:t>Nejvyšší zastoupení karcinomů ve stádiu I se vyskytuje u žen, které se zúčastnily screeningu v intervalu 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do 30 měsíců a to ve všech věkových kategorií</a:t>
            </a:r>
            <a:r>
              <a:rPr lang="en-US" b="1" dirty="0" err="1">
                <a:solidFill>
                  <a:schemeClr val="bg1"/>
                </a:solidFill>
              </a:rPr>
              <a:t>ch</a:t>
            </a:r>
            <a:r>
              <a:rPr lang="cs-CZ" b="1" dirty="0">
                <a:solidFill>
                  <a:schemeClr val="bg1"/>
                </a:solidFill>
              </a:rPr>
              <a:t>.</a:t>
            </a:r>
            <a:endParaRPr lang="cs-CZ" sz="1400" b="1" dirty="0">
              <a:solidFill>
                <a:schemeClr val="bg1"/>
              </a:solidFill>
            </a:endParaRP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D54B5E59-8669-53D4-655C-C0A74FE8B6A2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3"/>
            </p:custDataLst>
          </p:nvPr>
        </p:nvSpPr>
        <p:spPr>
          <a:xfrm>
            <a:off x="7197213" y="1096924"/>
            <a:ext cx="4261587" cy="720001"/>
          </a:xfrm>
        </p:spPr>
        <p:txBody>
          <a:bodyPr/>
          <a:lstStyle/>
          <a:p>
            <a:pPr marL="0" indent="0" algn="r">
              <a:spcBef>
                <a:spcPts val="0"/>
              </a:spcBef>
              <a:buNone/>
            </a:pPr>
            <a:r>
              <a:rPr lang="cs-CZ" sz="1200" b="0" dirty="0"/>
              <a:t>Diagnóza C50, N = 20 017 karcinomů (z toho 9 781 detekováno screeningem)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cs-CZ" sz="1200" b="0" dirty="0"/>
              <a:t>Ženy, věk 45+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cs-CZ" sz="1200" b="0" dirty="0"/>
              <a:t>Zdroj dat: NRHZS, NOR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A0CBE4D2-FEDD-AB8F-0B69-B6AFE900DB8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185800" y="1814000"/>
            <a:ext cx="941886" cy="2115213"/>
          </a:xfrm>
          <a:prstGeom prst="rect">
            <a:avLst/>
          </a:prstGeom>
          <a:solidFill>
            <a:srgbClr val="E7EBF4"/>
          </a:solidFill>
          <a:ln>
            <a:solidFill>
              <a:srgbClr val="E7EB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graphicFrame>
        <p:nvGraphicFramePr>
          <p:cNvPr id="4" name="Zástupný obsah 5">
            <a:extLst>
              <a:ext uri="{FF2B5EF4-FFF2-40B4-BE49-F238E27FC236}">
                <a16:creationId xmlns:a16="http://schemas.microsoft.com/office/drawing/2014/main" id="{6C1378A5-F681-EC13-4FA6-BFADFA8AFDB7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2563744" y="1249833"/>
          <a:ext cx="7420301" cy="31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0" name="Zástupný symbol pro text 4">
            <a:extLst>
              <a:ext uri="{FF2B5EF4-FFF2-40B4-BE49-F238E27FC236}">
                <a16:creationId xmlns:a16="http://schemas.microsoft.com/office/drawing/2014/main" id="{80B4C264-A1BA-E2BA-BC89-32D3871E0753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8990017" y="3890059"/>
            <a:ext cx="994028" cy="309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rgbClr val="724F77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Interval</a:t>
            </a:r>
          </a:p>
        </p:txBody>
      </p:sp>
      <p:sp>
        <p:nvSpPr>
          <p:cNvPr id="11" name="Zástupný symbol pro text 4">
            <a:extLst>
              <a:ext uri="{FF2B5EF4-FFF2-40B4-BE49-F238E27FC236}">
                <a16:creationId xmlns:a16="http://schemas.microsoft.com/office/drawing/2014/main" id="{FC0C3A15-52E5-4ADF-719F-4FF2C190EB1E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 rot="16200000">
            <a:off x="804791" y="2589942"/>
            <a:ext cx="3435684" cy="309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rgbClr val="724F77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Podíl karcinomů ve stádiu I</a:t>
            </a:r>
          </a:p>
        </p:txBody>
      </p:sp>
      <p:graphicFrame>
        <p:nvGraphicFramePr>
          <p:cNvPr id="12" name="Tabulka 4">
            <a:extLst>
              <a:ext uri="{FF2B5EF4-FFF2-40B4-BE49-F238E27FC236}">
                <a16:creationId xmlns:a16="http://schemas.microsoft.com/office/drawing/2014/main" id="{B7F27C0D-9E9C-C3D3-00EB-F149624F679A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2158414" y="4390944"/>
          <a:ext cx="7971558" cy="121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70943">
                  <a:extLst>
                    <a:ext uri="{9D8B030D-6E8A-4147-A177-3AD203B41FA5}">
                      <a16:colId xmlns:a16="http://schemas.microsoft.com/office/drawing/2014/main" val="2696834454"/>
                    </a:ext>
                  </a:extLst>
                </a:gridCol>
                <a:gridCol w="1000637">
                  <a:extLst>
                    <a:ext uri="{9D8B030D-6E8A-4147-A177-3AD203B41FA5}">
                      <a16:colId xmlns:a16="http://schemas.microsoft.com/office/drawing/2014/main" val="1579448401"/>
                    </a:ext>
                  </a:extLst>
                </a:gridCol>
                <a:gridCol w="1002968">
                  <a:extLst>
                    <a:ext uri="{9D8B030D-6E8A-4147-A177-3AD203B41FA5}">
                      <a16:colId xmlns:a16="http://schemas.microsoft.com/office/drawing/2014/main" val="188701698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28897701"/>
                    </a:ext>
                  </a:extLst>
                </a:gridCol>
                <a:gridCol w="953310">
                  <a:extLst>
                    <a:ext uri="{9D8B030D-6E8A-4147-A177-3AD203B41FA5}">
                      <a16:colId xmlns:a16="http://schemas.microsoft.com/office/drawing/2014/main" val="1977612178"/>
                    </a:ext>
                  </a:extLst>
                </a:gridCol>
                <a:gridCol w="972766">
                  <a:extLst>
                    <a:ext uri="{9D8B030D-6E8A-4147-A177-3AD203B41FA5}">
                      <a16:colId xmlns:a16="http://schemas.microsoft.com/office/drawing/2014/main" val="2909722870"/>
                    </a:ext>
                  </a:extLst>
                </a:gridCol>
                <a:gridCol w="1152365">
                  <a:extLst>
                    <a:ext uri="{9D8B030D-6E8A-4147-A177-3AD203B41FA5}">
                      <a16:colId xmlns:a16="http://schemas.microsoft.com/office/drawing/2014/main" val="32329715"/>
                    </a:ext>
                  </a:extLst>
                </a:gridCol>
                <a:gridCol w="1004169">
                  <a:extLst>
                    <a:ext uri="{9D8B030D-6E8A-4147-A177-3AD203B41FA5}">
                      <a16:colId xmlns:a16="http://schemas.microsoft.com/office/drawing/2014/main" val="1363519412"/>
                    </a:ext>
                  </a:extLst>
                </a:gridCol>
              </a:tblGrid>
              <a:tr h="144960">
                <a:tc>
                  <a:txBody>
                    <a:bodyPr/>
                    <a:lstStyle/>
                    <a:p>
                      <a:r>
                        <a:rPr lang="cs-CZ" sz="1000" dirty="0"/>
                        <a:t>Interval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Nelze určit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≤ 2,5 roku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&gt; 2,5 roku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≤ 2,5 roku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&gt; 2,5 roku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Mimo screening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/>
                        <a:t>Celkem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2297037"/>
                  </a:ext>
                </a:extLst>
              </a:tr>
              <a:tr h="235561">
                <a:tc>
                  <a:txBody>
                    <a:bodyPr/>
                    <a:lstStyle/>
                    <a:p>
                      <a:r>
                        <a:rPr lang="cs-CZ" sz="1000" b="1" dirty="0">
                          <a:solidFill>
                            <a:schemeClr val="tx1"/>
                          </a:solidFill>
                        </a:rPr>
                        <a:t>45–69 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675 (52,6 %)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900" dirty="0">
                          <a:solidFill>
                            <a:schemeClr val="tx1"/>
                          </a:solidFill>
                        </a:rPr>
                        <a:t>2 993 (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67,6 %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886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(63,3 %)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876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(41, 9 %)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180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(34,0 %)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544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(28,5 %)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900" b="1" dirty="0">
                          <a:solidFill>
                            <a:schemeClr val="tx1"/>
                          </a:solidFill>
                        </a:rPr>
                        <a:t>6 154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</a:rPr>
                        <a:t> (52,9 %)</a:t>
                      </a:r>
                      <a:endParaRPr lang="cs-CZ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176191"/>
                  </a:ext>
                </a:extLst>
              </a:tr>
              <a:tr h="190269">
                <a:tc>
                  <a:txBody>
                    <a:bodyPr/>
                    <a:lstStyle/>
                    <a:p>
                      <a:r>
                        <a:rPr lang="cs-CZ" sz="1000" b="1" dirty="0">
                          <a:solidFill>
                            <a:schemeClr val="tx1"/>
                          </a:solidFill>
                        </a:rPr>
                        <a:t>70–74 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139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(47,9 %)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616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(72,2 %)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187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(62,3 %)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155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(43,4 %)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39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(30,5 %)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195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(29,9 %)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900" b="1" dirty="0">
                          <a:solidFill>
                            <a:schemeClr val="tx1"/>
                          </a:solidFill>
                        </a:rPr>
                        <a:t>1 331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</a:rPr>
                        <a:t> (51,6 %)</a:t>
                      </a:r>
                      <a:endParaRPr lang="cs-CZ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5653653"/>
                  </a:ext>
                </a:extLst>
              </a:tr>
              <a:tr h="190269">
                <a:tc>
                  <a:txBody>
                    <a:bodyPr/>
                    <a:lstStyle/>
                    <a:p>
                      <a:r>
                        <a:rPr lang="cs-CZ" sz="1000" b="1" dirty="0">
                          <a:solidFill>
                            <a:schemeClr val="tx1"/>
                          </a:solidFill>
                        </a:rPr>
                        <a:t>70 let a více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431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(51,9 %)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993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(73,3 %)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300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(62,8 %)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254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(43,2 %)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77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(28,1 %)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599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(20,3 %)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900" b="1" dirty="0">
                          <a:solidFill>
                            <a:schemeClr val="tx1"/>
                          </a:solidFill>
                        </a:rPr>
                        <a:t>2 654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</a:rPr>
                        <a:t> (41,0 %)</a:t>
                      </a:r>
                      <a:endParaRPr lang="cs-CZ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7269865"/>
                  </a:ext>
                </a:extLst>
              </a:tr>
              <a:tr h="190269">
                <a:tc>
                  <a:txBody>
                    <a:bodyPr/>
                    <a:lstStyle/>
                    <a:p>
                      <a:r>
                        <a:rPr lang="cs-CZ" sz="1000" b="1" dirty="0">
                          <a:solidFill>
                            <a:schemeClr val="tx1"/>
                          </a:solidFill>
                        </a:rPr>
                        <a:t>75 let a více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292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(54,0 %)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377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(75,1 %)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113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(63,5 %)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99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(42,9 %)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38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(26,0 %)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dirty="0">
                          <a:solidFill>
                            <a:schemeClr val="tx1"/>
                          </a:solidFill>
                        </a:rPr>
                        <a:t>404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(17,6 %)</a:t>
                      </a:r>
                      <a:endParaRPr lang="cs-CZ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900" b="1" dirty="0">
                          <a:solidFill>
                            <a:schemeClr val="tx1"/>
                          </a:solidFill>
                        </a:rPr>
                        <a:t>1 323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</a:rPr>
                        <a:t> (34,0 %)</a:t>
                      </a:r>
                      <a:endParaRPr lang="cs-CZ" sz="9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6416851"/>
                  </a:ext>
                </a:extLst>
              </a:tr>
            </a:tbl>
          </a:graphicData>
        </a:graphic>
      </p:graphicFrame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4BE892E7-C951-2F2C-77B1-EC3D9961C570}"/>
              </a:ext>
            </a:extLst>
          </p:cNvPr>
          <p:cNvCxnSpPr/>
          <p:nvPr/>
        </p:nvCxnSpPr>
        <p:spPr>
          <a:xfrm>
            <a:off x="6129149" y="1580225"/>
            <a:ext cx="15045" cy="2619434"/>
          </a:xfrm>
          <a:prstGeom prst="line">
            <a:avLst/>
          </a:prstGeom>
          <a:ln w="38100">
            <a:solidFill>
              <a:schemeClr val="accent6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D91E5A6C-6524-134B-0D46-E9A131E1E675}"/>
              </a:ext>
            </a:extLst>
          </p:cNvPr>
          <p:cNvSpPr txBox="1"/>
          <p:nvPr/>
        </p:nvSpPr>
        <p:spPr>
          <a:xfrm>
            <a:off x="3574969" y="1493825"/>
            <a:ext cx="2175027" cy="276999"/>
          </a:xfrm>
          <a:prstGeom prst="rect">
            <a:avLst/>
          </a:prstGeom>
          <a:noFill/>
          <a:ln>
            <a:solidFill>
              <a:srgbClr val="004E8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200" b="1" dirty="0"/>
              <a:t>Detekováno</a:t>
            </a:r>
            <a:r>
              <a:rPr lang="cs-CZ" sz="1100" b="1" dirty="0"/>
              <a:t> </a:t>
            </a:r>
            <a:r>
              <a:rPr lang="cs-CZ" sz="1200" b="1" dirty="0"/>
              <a:t>screeningem</a:t>
            </a:r>
            <a:endParaRPr lang="en-US" sz="1100" b="1" dirty="0"/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643FC81-51E9-D579-DE49-161F105016C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23348" y="1485133"/>
            <a:ext cx="2404070" cy="276999"/>
          </a:xfrm>
          <a:prstGeom prst="rect">
            <a:avLst/>
          </a:prstGeom>
          <a:noFill/>
          <a:ln>
            <a:solidFill>
              <a:srgbClr val="004E8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200" b="1" dirty="0"/>
              <a:t>Detekováno mimo screening</a:t>
            </a:r>
            <a:endParaRPr lang="en-US" sz="1200" b="1" dirty="0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234B2FF1-D54B-1038-2E59-5B5748F92CB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06699" y="1377567"/>
            <a:ext cx="22596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Podíl stádia I dle intervalu účasti na screeningu</a:t>
            </a:r>
          </a:p>
        </p:txBody>
      </p:sp>
      <p:pic>
        <p:nvPicPr>
          <p:cNvPr id="2" name="Obrázek 1" descr="Obsah obrázku Písmo, Grafika, typografie, kaligrafie&#10;&#10;Popis byl vytvořen automaticky">
            <a:extLst>
              <a:ext uri="{FF2B5EF4-FFF2-40B4-BE49-F238E27FC236}">
                <a16:creationId xmlns:a16="http://schemas.microsoft.com/office/drawing/2014/main" id="{E800406F-0734-82BA-3E74-12C21888038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772972" y="2037882"/>
            <a:ext cx="1005957" cy="499679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40F8157-8A5E-53E7-4998-62C445C36B0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144193" y="2484160"/>
            <a:ext cx="108462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900" dirty="0"/>
              <a:t>Intervalové karcinomy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68142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774953F-2723-0C99-D44E-6200DC67D1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0800" y="5761275"/>
            <a:ext cx="10728000" cy="799321"/>
          </a:xfrm>
        </p:spPr>
        <p:txBody>
          <a:bodyPr anchor="ctr">
            <a:normAutofit fontScale="47500" lnSpcReduction="20000"/>
          </a:bodyPr>
          <a:lstStyle/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cs-CZ" sz="3200" b="1" dirty="0">
                <a:solidFill>
                  <a:schemeClr val="accent1"/>
                </a:solidFill>
              </a:rPr>
              <a:t>Průměrná čekací doba na TOKS+ kolonoskopii v ČR: 84</a:t>
            </a:r>
            <a:r>
              <a:rPr lang="cs-CZ" sz="3200" b="1" dirty="0"/>
              <a:t> dní (rozsah mezi kraji: 70–101 dní)</a:t>
            </a:r>
          </a:p>
          <a:p>
            <a:pPr algn="just">
              <a:lnSpc>
                <a:spcPct val="114000"/>
              </a:lnSpc>
              <a:spcBef>
                <a:spcPts val="300"/>
              </a:spcBef>
            </a:pPr>
            <a:r>
              <a:rPr lang="cs-CZ" sz="2400" dirty="0"/>
              <a:t>Nejvyšší průměrná čekací doba na navazující TOKS+ kolonoskopii po pozitivním výsledku screeningového TOKS byla pozorována v Královéhradeckém kraji, kde průměrná čekací doba dosahovala 101 dní. Naopak nejnižší průměrná čekací doba na TOKS+ kolonoskopii byla v Olomouckém kraji, a to 70 dní.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386D5C3-7525-D898-0D49-D194090BA893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1"/>
            </p:custDataLst>
          </p:nvPr>
        </p:nvSpPr>
        <p:spPr>
          <a:xfrm>
            <a:off x="8122025" y="1348579"/>
            <a:ext cx="3964306" cy="7200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dirty="0"/>
              <a:t>Screeningový TOKS (15118; 15119; 15120; 15121)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dirty="0"/>
              <a:t>TOKS+ kolonoskopie (15101; 15103)</a:t>
            </a:r>
            <a:br>
              <a:rPr lang="cs-CZ" dirty="0"/>
            </a:br>
            <a:r>
              <a:rPr lang="cs-CZ" dirty="0"/>
              <a:t>(duben–červen 2023, muži a ženy od 50 let)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dirty="0"/>
              <a:t>Zdroj dat: NRHZS</a:t>
            </a:r>
          </a:p>
        </p:txBody>
      </p:sp>
      <p:graphicFrame>
        <p:nvGraphicFramePr>
          <p:cNvPr id="8" name="Zástupný objekt grafu 9">
            <a:extLst>
              <a:ext uri="{FF2B5EF4-FFF2-40B4-BE49-F238E27FC236}">
                <a16:creationId xmlns:a16="http://schemas.microsoft.com/office/drawing/2014/main" id="{73244055-19B5-D056-716D-7DB5733C592F}"/>
              </a:ext>
            </a:extLst>
          </p:cNvPr>
          <p:cNvGraphicFramePr>
            <a:graphicFrameLocks noGrp="1"/>
          </p:cNvGraphicFramePr>
          <p:nvPr>
            <p:ph type="chart" sz="quarter" idx="14"/>
          </p:nvPr>
        </p:nvGraphicFramePr>
        <p:xfrm>
          <a:off x="-3179" y="1667299"/>
          <a:ext cx="11040409" cy="4105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Nadpis 2">
            <a:extLst>
              <a:ext uri="{FF2B5EF4-FFF2-40B4-BE49-F238E27FC236}">
                <a16:creationId xmlns:a16="http://schemas.microsoft.com/office/drawing/2014/main" id="{C6245BDC-5758-1832-8305-3127F8E775E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9999" y="475199"/>
            <a:ext cx="9926541" cy="720000"/>
          </a:xfrm>
        </p:spPr>
        <p:txBody>
          <a:bodyPr>
            <a:noAutofit/>
          </a:bodyPr>
          <a:lstStyle/>
          <a:p>
            <a:r>
              <a:rPr lang="cs-CZ" sz="2000" dirty="0"/>
              <a:t>Příklad průběžného hodnocení:</a:t>
            </a:r>
            <a:br>
              <a:rPr lang="cs-CZ" sz="2000" dirty="0"/>
            </a:br>
            <a:r>
              <a:rPr lang="cs-CZ" sz="2000" dirty="0"/>
              <a:t>Regionální srovnání průměrné čekací doby na navazující </a:t>
            </a:r>
            <a:r>
              <a:rPr lang="cs-CZ" sz="2000" dirty="0" err="1"/>
              <a:t>toks</a:t>
            </a:r>
            <a:r>
              <a:rPr lang="cs-CZ" sz="2000" dirty="0"/>
              <a:t>+ kolonoskopii po screeningovém TOKS s pozitivním výsledkem</a:t>
            </a:r>
          </a:p>
        </p:txBody>
      </p: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DC345A22-19CD-BF61-3E43-8A3EC2780B74}"/>
              </a:ext>
            </a:extLst>
          </p:cNvPr>
          <p:cNvGrpSpPr/>
          <p:nvPr/>
        </p:nvGrpSpPr>
        <p:grpSpPr>
          <a:xfrm>
            <a:off x="10948159" y="2412833"/>
            <a:ext cx="1163158" cy="1665050"/>
            <a:chOff x="11484629" y="1959238"/>
            <a:chExt cx="1163158" cy="1665050"/>
          </a:xfrm>
        </p:grpSpPr>
        <p:grpSp>
          <p:nvGrpSpPr>
            <p:cNvPr id="14" name="Skupina 13">
              <a:extLst>
                <a:ext uri="{FF2B5EF4-FFF2-40B4-BE49-F238E27FC236}">
                  <a16:creationId xmlns:a16="http://schemas.microsoft.com/office/drawing/2014/main" id="{AE9B08B8-6BFD-64EE-B4AB-7DF43BEEB0F6}"/>
                </a:ext>
              </a:extLst>
            </p:cNvPr>
            <p:cNvGrpSpPr/>
            <p:nvPr/>
          </p:nvGrpSpPr>
          <p:grpSpPr>
            <a:xfrm>
              <a:off x="11484629" y="2275690"/>
              <a:ext cx="230932" cy="824754"/>
              <a:chOff x="11560829" y="2268070"/>
              <a:chExt cx="230932" cy="824754"/>
            </a:xfrm>
          </p:grpSpPr>
          <p:cxnSp>
            <p:nvCxnSpPr>
              <p:cNvPr id="4" name="Přímá spojnice 3">
                <a:extLst>
                  <a:ext uri="{FF2B5EF4-FFF2-40B4-BE49-F238E27FC236}">
                    <a16:creationId xmlns:a16="http://schemas.microsoft.com/office/drawing/2014/main" id="{60151315-4F55-70E1-028C-3680BECE6D45}"/>
                  </a:ext>
                </a:extLst>
              </p:cNvPr>
              <p:cNvCxnSpPr/>
              <p:nvPr/>
            </p:nvCxnSpPr>
            <p:spPr>
              <a:xfrm>
                <a:off x="11672047" y="2268071"/>
                <a:ext cx="0" cy="824753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>
                <a:extLst>
                  <a:ext uri="{FF2B5EF4-FFF2-40B4-BE49-F238E27FC236}">
                    <a16:creationId xmlns:a16="http://schemas.microsoft.com/office/drawing/2014/main" id="{9B328FB6-61A1-020A-5E7F-766A7E8775AE}"/>
                  </a:ext>
                </a:extLst>
              </p:cNvPr>
              <p:cNvCxnSpPr/>
              <p:nvPr/>
            </p:nvCxnSpPr>
            <p:spPr>
              <a:xfrm flipH="1">
                <a:off x="11560829" y="2268070"/>
                <a:ext cx="227294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10">
                <a:extLst>
                  <a:ext uri="{FF2B5EF4-FFF2-40B4-BE49-F238E27FC236}">
                    <a16:creationId xmlns:a16="http://schemas.microsoft.com/office/drawing/2014/main" id="{01F2CB27-E149-2CB5-8707-BE9B1A7C3B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618256" y="2689413"/>
                <a:ext cx="107580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Přímá spojnice 11">
                <a:extLst>
                  <a:ext uri="{FF2B5EF4-FFF2-40B4-BE49-F238E27FC236}">
                    <a16:creationId xmlns:a16="http://schemas.microsoft.com/office/drawing/2014/main" id="{7D53392A-EA4A-6171-B5E3-E99DB2439DE7}"/>
                  </a:ext>
                </a:extLst>
              </p:cNvPr>
              <p:cNvCxnSpPr/>
              <p:nvPr/>
            </p:nvCxnSpPr>
            <p:spPr>
              <a:xfrm flipH="1">
                <a:off x="11564467" y="3092824"/>
                <a:ext cx="227294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ovéPole 14">
              <a:extLst>
                <a:ext uri="{FF2B5EF4-FFF2-40B4-BE49-F238E27FC236}">
                  <a16:creationId xmlns:a16="http://schemas.microsoft.com/office/drawing/2014/main" id="{E07C2A1C-62E1-CB2C-9883-49A2100E8A2E}"/>
                </a:ext>
              </a:extLst>
            </p:cNvPr>
            <p:cNvSpPr txBox="1"/>
            <p:nvPr/>
          </p:nvSpPr>
          <p:spPr>
            <a:xfrm>
              <a:off x="11704302" y="1959238"/>
              <a:ext cx="84486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700" dirty="0"/>
                <a:t>Max průměrná čekací doba pracoviště v kraji</a:t>
              </a:r>
            </a:p>
          </p:txBody>
        </p: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E5666492-E7B9-3BCD-D07B-1B0D5B94C92A}"/>
                </a:ext>
              </a:extLst>
            </p:cNvPr>
            <p:cNvSpPr txBox="1"/>
            <p:nvPr/>
          </p:nvSpPr>
          <p:spPr>
            <a:xfrm>
              <a:off x="11709248" y="2479466"/>
              <a:ext cx="93853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700" dirty="0"/>
                <a:t>Průměrná čekací doba pracovišť </a:t>
              </a:r>
              <a:br>
                <a:rPr lang="cs-CZ" sz="700" dirty="0"/>
              </a:br>
              <a:r>
                <a:rPr lang="cs-CZ" sz="700" dirty="0"/>
                <a:t>v kraji</a:t>
              </a:r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E8219F04-99E1-F3F1-9C31-FF3E77DBB72D}"/>
                </a:ext>
              </a:extLst>
            </p:cNvPr>
            <p:cNvSpPr txBox="1"/>
            <p:nvPr/>
          </p:nvSpPr>
          <p:spPr>
            <a:xfrm>
              <a:off x="11711922" y="2977957"/>
              <a:ext cx="8132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700" dirty="0"/>
                <a:t>Min průměrná čekací doba pracoviště </a:t>
              </a:r>
              <a:br>
                <a:rPr lang="cs-CZ" sz="700" dirty="0"/>
              </a:br>
              <a:r>
                <a:rPr lang="cs-CZ" sz="700" dirty="0"/>
                <a:t>v kraji</a:t>
              </a:r>
            </a:p>
            <a:p>
              <a:endParaRPr lang="cs-CZ" sz="800" dirty="0"/>
            </a:p>
          </p:txBody>
        </p:sp>
      </p:grpSp>
      <p:sp>
        <p:nvSpPr>
          <p:cNvPr id="2" name="Zástupný symbol pro text 4">
            <a:extLst>
              <a:ext uri="{FF2B5EF4-FFF2-40B4-BE49-F238E27FC236}">
                <a16:creationId xmlns:a16="http://schemas.microsoft.com/office/drawing/2014/main" id="{E4952975-F499-8024-DF4E-2E079FD2444A}"/>
              </a:ext>
            </a:extLst>
          </p:cNvPr>
          <p:cNvSpPr txBox="1">
            <a:spLocks/>
          </p:cNvSpPr>
          <p:nvPr/>
        </p:nvSpPr>
        <p:spPr>
          <a:xfrm>
            <a:off x="10800905" y="4738298"/>
            <a:ext cx="745635" cy="452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accent6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200" dirty="0">
                <a:solidFill>
                  <a:schemeClr val="tx1"/>
                </a:solidFill>
              </a:rPr>
              <a:t>Kraj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3BCDAD7-5D8E-8B27-4DF6-D12BAAA77E4D}"/>
              </a:ext>
            </a:extLst>
          </p:cNvPr>
          <p:cNvSpPr txBox="1"/>
          <p:nvPr/>
        </p:nvSpPr>
        <p:spPr>
          <a:xfrm>
            <a:off x="659083" y="6624762"/>
            <a:ext cx="1072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/>
              <a:t>* Výsledky za duben–červen 2023 jsou předběžné.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54F3848-6337-6C0B-0FE8-D945B7856F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54193" y="1195199"/>
            <a:ext cx="2001859" cy="6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71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D738B57B-F76A-E4FE-53F4-4B2C43B17532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>
          <a:xfrm>
            <a:off x="731838" y="1664058"/>
            <a:ext cx="10728325" cy="4718744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Společné body jednání Komisí pro programy děložního hrdla, kolorektálního karcinomu, karcinomu prsu: </a:t>
            </a:r>
          </a:p>
          <a:p>
            <a:pPr lvl="1"/>
            <a:r>
              <a:rPr lang="cs-CZ" b="1" dirty="0">
                <a:solidFill>
                  <a:schemeClr val="accent1"/>
                </a:solidFill>
              </a:rPr>
              <a:t>Kontrolní činnost ve vztahu k plnění kritérií k přiznání statutu screeningových center</a:t>
            </a:r>
          </a:p>
          <a:p>
            <a:pPr lvl="1"/>
            <a:r>
              <a:rPr lang="cs-CZ" dirty="0"/>
              <a:t>Zpětná vazba screeningovým pracovištím a lékařům primární péče (reporting)</a:t>
            </a:r>
          </a:p>
          <a:p>
            <a:pPr lvl="1"/>
            <a:r>
              <a:rPr lang="cs-CZ" b="1" dirty="0">
                <a:solidFill>
                  <a:schemeClr val="accent1"/>
                </a:solidFill>
              </a:rPr>
              <a:t>Tvorba akčních plánů pro zvýšení efektivity screeningových programů</a:t>
            </a:r>
          </a:p>
          <a:p>
            <a:r>
              <a:rPr lang="cs-CZ" dirty="0"/>
              <a:t>Komise pro program screeningu karcinomu děložního hrdla:</a:t>
            </a:r>
          </a:p>
          <a:p>
            <a:pPr lvl="1"/>
            <a:r>
              <a:rPr lang="cs-CZ" dirty="0"/>
              <a:t>Rozšíření HPV </a:t>
            </a:r>
            <a:r>
              <a:rPr lang="cs-CZ" dirty="0" err="1"/>
              <a:t>kotestu</a:t>
            </a:r>
            <a:r>
              <a:rPr lang="cs-CZ" dirty="0"/>
              <a:t> na skupinu žen ve věku 55 let – upraveny výkony 95202 a 95203</a:t>
            </a:r>
          </a:p>
          <a:p>
            <a:pPr lvl="1"/>
            <a:r>
              <a:rPr lang="cs-CZ" dirty="0"/>
              <a:t>Spolupráce na tvorbě strategie eliminaci karcinomu děložního hrdla ve spolupráci s SZÚ</a:t>
            </a:r>
          </a:p>
          <a:p>
            <a:pPr lvl="1"/>
            <a:r>
              <a:rPr lang="cs-CZ" dirty="0"/>
              <a:t>Dílčí úpravy výkonů a metodik</a:t>
            </a:r>
          </a:p>
          <a:p>
            <a:r>
              <a:rPr lang="cs-CZ" dirty="0"/>
              <a:t>Komise pro program screeningu kolorektálního karcinomu:</a:t>
            </a:r>
          </a:p>
          <a:p>
            <a:pPr lvl="1"/>
            <a:r>
              <a:rPr lang="cs-CZ" dirty="0"/>
              <a:t>EHK imunochemických testů – upraven a vydán Věstník 11/2023 a výkon 15119</a:t>
            </a:r>
          </a:p>
          <a:p>
            <a:pPr lvl="1"/>
            <a:r>
              <a:rPr lang="cs-CZ" dirty="0"/>
              <a:t>Příprava technické specifikace pro přístrojové vybavení </a:t>
            </a:r>
            <a:r>
              <a:rPr lang="cs-CZ" dirty="0" err="1"/>
              <a:t>koloskopických</a:t>
            </a:r>
            <a:r>
              <a:rPr lang="cs-CZ" dirty="0"/>
              <a:t> pracovišť v rámci dotačního titulu NPO</a:t>
            </a:r>
          </a:p>
          <a:p>
            <a:pPr lvl="1"/>
            <a:r>
              <a:rPr lang="cs-CZ" dirty="0"/>
              <a:t>Jmenování koordinátorů kolorektálního screeningu k podpoře kontrolní činnosti – v řešení</a:t>
            </a:r>
          </a:p>
          <a:p>
            <a:r>
              <a:rPr lang="cs-CZ" dirty="0"/>
              <a:t>Komise pro program screeningu karcinomu prsu:</a:t>
            </a:r>
          </a:p>
          <a:p>
            <a:pPr lvl="1"/>
            <a:r>
              <a:rPr lang="cs-CZ" dirty="0"/>
              <a:t>Jmenování koordinátorů mamografického screeningu k podpoře kontrolní činnost – provedeno</a:t>
            </a:r>
          </a:p>
          <a:p>
            <a:pPr lvl="1"/>
            <a:r>
              <a:rPr lang="cs-CZ" dirty="0"/>
              <a:t>Diskuse čekacích dob na mamografické vyšetření</a:t>
            </a:r>
          </a:p>
          <a:p>
            <a:pPr lvl="1"/>
            <a:r>
              <a:rPr lang="cs-CZ" dirty="0"/>
              <a:t>Příprava aktualizace Věstníku MZ, jehož součástí bude využívání </a:t>
            </a:r>
            <a:r>
              <a:rPr lang="cs-CZ" dirty="0" err="1"/>
              <a:t>tomosyntézy</a:t>
            </a:r>
            <a:r>
              <a:rPr lang="cs-CZ" dirty="0"/>
              <a:t> ve screeningu (DBT), postup vyšetřování žen s </a:t>
            </a:r>
            <a:r>
              <a:rPr lang="cs-CZ" dirty="0" err="1"/>
              <a:t>denzními</a:t>
            </a:r>
            <a:r>
              <a:rPr lang="cs-CZ" dirty="0"/>
              <a:t> prsy a postupná aplikace AI jako podpora lékařů (třetí čtení).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BF2622E-A213-749A-5473-B02EF30D7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Shrnutí činnosti Komisí pro populační programy screeningu nádorů v roce 2023</a:t>
            </a:r>
          </a:p>
        </p:txBody>
      </p:sp>
    </p:spTree>
    <p:extLst>
      <p:ext uri="{BB962C8B-B14F-4D97-AF65-F5344CB8AC3E}">
        <p14:creationId xmlns:p14="http://schemas.microsoft.com/office/powerpoint/2010/main" val="5199123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7F032E-B927-27A1-1061-76FB63DA19F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/>
              <a:t>Nově zaváděné preventivní programy</a:t>
            </a:r>
          </a:p>
        </p:txBody>
      </p:sp>
      <p:pic>
        <p:nvPicPr>
          <p:cNvPr id="3" name="Zástupný symbol obrázku 6">
            <a:extLst>
              <a:ext uri="{FF2B5EF4-FFF2-40B4-BE49-F238E27FC236}">
                <a16:creationId xmlns:a16="http://schemas.microsoft.com/office/drawing/2014/main" id="{593EE05E-6495-D952-6C86-2AF90DA755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4"/>
          <a:srcRect t="28733" b="28733"/>
          <a:stretch>
            <a:fillRect/>
          </a:stretch>
        </p:blipFill>
        <p:spPr>
          <a:xfrm>
            <a:off x="0" y="2297272"/>
            <a:ext cx="7983110" cy="2263455"/>
          </a:xfrm>
        </p:spPr>
      </p:pic>
    </p:spTree>
    <p:extLst>
      <p:ext uri="{BB962C8B-B14F-4D97-AF65-F5344CB8AC3E}">
        <p14:creationId xmlns:p14="http://schemas.microsoft.com/office/powerpoint/2010/main" val="22618524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1CCA957C-3E74-B5C5-ABB5-39700A7D100B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19999" y="475199"/>
            <a:ext cx="10109543" cy="720000"/>
          </a:xfrm>
        </p:spPr>
        <p:txBody>
          <a:bodyPr>
            <a:normAutofit fontScale="90000"/>
          </a:bodyPr>
          <a:lstStyle/>
          <a:p>
            <a:r>
              <a:rPr lang="cs-CZ" dirty="0"/>
              <a:t>POPULAČNÍ PILOTNÍ </a:t>
            </a:r>
            <a:r>
              <a:rPr lang="en-US" dirty="0"/>
              <a:t>PROGRAM </a:t>
            </a:r>
            <a:r>
              <a:rPr lang="cs-CZ" dirty="0"/>
              <a:t>Časného záchytu karcinomu plic </a:t>
            </a:r>
            <a:br>
              <a:rPr lang="cs-CZ" dirty="0"/>
            </a:br>
            <a:r>
              <a:rPr lang="cs-CZ" dirty="0"/>
              <a:t>byl zahájen V lednu 2022</a:t>
            </a:r>
          </a:p>
        </p:txBody>
      </p:sp>
      <p:pic>
        <p:nvPicPr>
          <p:cNvPr id="4" name="Obrázek 3" descr="Obsah obrázku text&#10;&#10;Popis byl vytvořen automaticky">
            <a:extLst>
              <a:ext uri="{FF2B5EF4-FFF2-40B4-BE49-F238E27FC236}">
                <a16:creationId xmlns:a16="http://schemas.microsoft.com/office/drawing/2014/main" id="{4A33FDDD-B591-144B-02E0-4B670AC18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53" y="5584944"/>
            <a:ext cx="3484409" cy="1154700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A45AB4DB-8601-8A12-F3B7-658733532C83}"/>
              </a:ext>
            </a:extLst>
          </p:cNvPr>
          <p:cNvGrpSpPr/>
          <p:nvPr/>
        </p:nvGrpSpPr>
        <p:grpSpPr>
          <a:xfrm>
            <a:off x="2491453" y="1724360"/>
            <a:ext cx="8059127" cy="4400584"/>
            <a:chOff x="1690941" y="1116917"/>
            <a:chExt cx="8059127" cy="4400584"/>
          </a:xfrm>
        </p:grpSpPr>
        <p:sp>
          <p:nvSpPr>
            <p:cNvPr id="6" name="Obdélník 5">
              <a:extLst>
                <a:ext uri="{FF2B5EF4-FFF2-40B4-BE49-F238E27FC236}">
                  <a16:creationId xmlns:a16="http://schemas.microsoft.com/office/drawing/2014/main" id="{19F923B7-BECC-4203-FEC2-21D6A678F89A}"/>
                </a:ext>
              </a:extLst>
            </p:cNvPr>
            <p:cNvSpPr/>
            <p:nvPr/>
          </p:nvSpPr>
          <p:spPr>
            <a:xfrm>
              <a:off x="5414999" y="1116917"/>
              <a:ext cx="1800000" cy="540000"/>
            </a:xfrm>
            <a:prstGeom prst="rect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Ambulantní 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plicní lékař</a:t>
              </a:r>
            </a:p>
          </p:txBody>
        </p:sp>
        <p:sp>
          <p:nvSpPr>
            <p:cNvPr id="7" name="Obdélník: se zakulacenými rohy 6">
              <a:extLst>
                <a:ext uri="{FF2B5EF4-FFF2-40B4-BE49-F238E27FC236}">
                  <a16:creationId xmlns:a16="http://schemas.microsoft.com/office/drawing/2014/main" id="{9A284F45-77AB-21F3-324A-9828FB57BC82}"/>
                </a:ext>
              </a:extLst>
            </p:cNvPr>
            <p:cNvSpPr/>
            <p:nvPr/>
          </p:nvSpPr>
          <p:spPr>
            <a:xfrm>
              <a:off x="2803974" y="1116917"/>
              <a:ext cx="1800000" cy="540000"/>
            </a:xfrm>
            <a:prstGeom prst="roundRect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Oslovení pacienta praktickým lékařem *</a:t>
              </a:r>
            </a:p>
          </p:txBody>
        </p:sp>
        <p:sp>
          <p:nvSpPr>
            <p:cNvPr id="8" name="Obdélník 7">
              <a:extLst>
                <a:ext uri="{FF2B5EF4-FFF2-40B4-BE49-F238E27FC236}">
                  <a16:creationId xmlns:a16="http://schemas.microsoft.com/office/drawing/2014/main" id="{218CF69B-2373-D0B2-0E30-D47AD1FD2BD3}"/>
                </a:ext>
              </a:extLst>
            </p:cNvPr>
            <p:cNvSpPr/>
            <p:nvPr/>
          </p:nvSpPr>
          <p:spPr>
            <a:xfrm>
              <a:off x="5414999" y="2236131"/>
              <a:ext cx="1800000" cy="645066"/>
            </a:xfrm>
            <a:prstGeom prst="rect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Radiologické screeningové centrum 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při KOC</a:t>
              </a:r>
            </a:p>
          </p:txBody>
        </p:sp>
        <p:sp>
          <p:nvSpPr>
            <p:cNvPr id="10" name="Kosočtverec 9">
              <a:extLst>
                <a:ext uri="{FF2B5EF4-FFF2-40B4-BE49-F238E27FC236}">
                  <a16:creationId xmlns:a16="http://schemas.microsoft.com/office/drawing/2014/main" id="{B1820F7D-9407-5326-828A-22B45AED3C13}"/>
                </a:ext>
              </a:extLst>
            </p:cNvPr>
            <p:cNvSpPr/>
            <p:nvPr/>
          </p:nvSpPr>
          <p:spPr>
            <a:xfrm>
              <a:off x="5126330" y="3069000"/>
              <a:ext cx="2377338" cy="720000"/>
            </a:xfrm>
            <a:prstGeom prst="diamond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Výsledek screeningového CT</a:t>
              </a:r>
            </a:p>
          </p:txBody>
        </p:sp>
        <p:cxnSp>
          <p:nvCxnSpPr>
            <p:cNvPr id="11" name="Přímá spojnice se šipkou 10">
              <a:extLst>
                <a:ext uri="{FF2B5EF4-FFF2-40B4-BE49-F238E27FC236}">
                  <a16:creationId xmlns:a16="http://schemas.microsoft.com/office/drawing/2014/main" id="{FBE1FAF9-1ADA-D1CE-1E38-9DF85D16AA7E}"/>
                </a:ext>
              </a:extLst>
            </p:cNvPr>
            <p:cNvCxnSpPr>
              <a:cxnSpLocks/>
              <a:stCxn id="7" idx="3"/>
              <a:endCxn id="6" idx="1"/>
            </p:cNvCxnSpPr>
            <p:nvPr/>
          </p:nvCxnSpPr>
          <p:spPr>
            <a:xfrm>
              <a:off x="4603974" y="1386917"/>
              <a:ext cx="811025" cy="0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bdélník: se zakulacenými rohy 11">
              <a:extLst>
                <a:ext uri="{FF2B5EF4-FFF2-40B4-BE49-F238E27FC236}">
                  <a16:creationId xmlns:a16="http://schemas.microsoft.com/office/drawing/2014/main" id="{48257EE8-F7D1-D223-EAB0-E7F3A8CF7224}"/>
                </a:ext>
              </a:extLst>
            </p:cNvPr>
            <p:cNvSpPr/>
            <p:nvPr/>
          </p:nvSpPr>
          <p:spPr>
            <a:xfrm>
              <a:off x="7950068" y="4977501"/>
              <a:ext cx="1800000" cy="540000"/>
            </a:xfrm>
            <a:prstGeom prst="roundRect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KOC/POCH</a:t>
              </a:r>
              <a:endPara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3" name="Přímá spojnice se šipkou 12">
              <a:extLst>
                <a:ext uri="{FF2B5EF4-FFF2-40B4-BE49-F238E27FC236}">
                  <a16:creationId xmlns:a16="http://schemas.microsoft.com/office/drawing/2014/main" id="{0A6F7618-4F48-63A1-B1C3-01212B2F3036}"/>
                </a:ext>
              </a:extLst>
            </p:cNvPr>
            <p:cNvCxnSpPr>
              <a:cxnSpLocks/>
              <a:stCxn id="10" idx="2"/>
              <a:endCxn id="14" idx="0"/>
            </p:cNvCxnSpPr>
            <p:nvPr/>
          </p:nvCxnSpPr>
          <p:spPr>
            <a:xfrm>
              <a:off x="6314999" y="3789000"/>
              <a:ext cx="0" cy="468501"/>
            </a:xfrm>
            <a:prstGeom prst="straightConnector1">
              <a:avLst/>
            </a:prstGeom>
            <a:ln>
              <a:solidFill>
                <a:srgbClr val="004E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Kosočtverec 13">
              <a:extLst>
                <a:ext uri="{FF2B5EF4-FFF2-40B4-BE49-F238E27FC236}">
                  <a16:creationId xmlns:a16="http://schemas.microsoft.com/office/drawing/2014/main" id="{BE130200-8B8C-05D4-F7CC-992985FFD08A}"/>
                </a:ext>
              </a:extLst>
            </p:cNvPr>
            <p:cNvSpPr/>
            <p:nvPr/>
          </p:nvSpPr>
          <p:spPr>
            <a:xfrm>
              <a:off x="5126330" y="4257501"/>
              <a:ext cx="2377338" cy="720000"/>
            </a:xfrm>
            <a:prstGeom prst="diamond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Výsledek opakovaného CT</a:t>
              </a:r>
            </a:p>
          </p:txBody>
        </p:sp>
        <p:cxnSp>
          <p:nvCxnSpPr>
            <p:cNvPr id="15" name="Přímá spojnice se šipkou 14">
              <a:extLst>
                <a:ext uri="{FF2B5EF4-FFF2-40B4-BE49-F238E27FC236}">
                  <a16:creationId xmlns:a16="http://schemas.microsoft.com/office/drawing/2014/main" id="{A6EDF6E7-FB16-B3C5-EFD8-4B209B6B5AB0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>
              <a:off x="6314999" y="2834749"/>
              <a:ext cx="0" cy="234251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20D31654-8AF3-91F9-2162-BB88D61E14A3}"/>
                </a:ext>
              </a:extLst>
            </p:cNvPr>
            <p:cNvSpPr txBox="1"/>
            <p:nvPr/>
          </p:nvSpPr>
          <p:spPr>
            <a:xfrm>
              <a:off x="7380761" y="3121223"/>
              <a:ext cx="1026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>
                  <a:ln>
                    <a:noFill/>
                  </a:ln>
                  <a:solidFill>
                    <a:srgbClr val="2C2F7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Pozitivní</a:t>
              </a:r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67684DD6-649D-DF11-5F56-6D905123A0EA}"/>
                </a:ext>
              </a:extLst>
            </p:cNvPr>
            <p:cNvSpPr txBox="1"/>
            <p:nvPr/>
          </p:nvSpPr>
          <p:spPr>
            <a:xfrm>
              <a:off x="6354486" y="3866723"/>
              <a:ext cx="1026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>
                  <a:ln>
                    <a:noFill/>
                  </a:ln>
                  <a:solidFill>
                    <a:srgbClr val="2C2F7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Neurčitý</a:t>
              </a:r>
            </a:p>
          </p:txBody>
        </p:sp>
        <p:cxnSp>
          <p:nvCxnSpPr>
            <p:cNvPr id="18" name="Přímá spojnice se šipkou 17">
              <a:extLst>
                <a:ext uri="{FF2B5EF4-FFF2-40B4-BE49-F238E27FC236}">
                  <a16:creationId xmlns:a16="http://schemas.microsoft.com/office/drawing/2014/main" id="{C0AF6ACC-B50D-E4E2-CDAD-6184DA950AEF}"/>
                </a:ext>
              </a:extLst>
            </p:cNvPr>
            <p:cNvCxnSpPr>
              <a:cxnSpLocks/>
            </p:cNvCxnSpPr>
            <p:nvPr/>
          </p:nvCxnSpPr>
          <p:spPr>
            <a:xfrm>
              <a:off x="8851539" y="3429000"/>
              <a:ext cx="0" cy="1548501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ACDCD20D-C02D-5BEE-1C43-5D2682AE5297}"/>
                </a:ext>
              </a:extLst>
            </p:cNvPr>
            <p:cNvCxnSpPr>
              <a:cxnSpLocks/>
              <a:stCxn id="10" idx="3"/>
            </p:cNvCxnSpPr>
            <p:nvPr/>
          </p:nvCxnSpPr>
          <p:spPr>
            <a:xfrm>
              <a:off x="7503668" y="3429000"/>
              <a:ext cx="1346400" cy="0"/>
            </a:xfrm>
            <a:prstGeom prst="line">
              <a:avLst/>
            </a:prstGeom>
            <a:ln>
              <a:solidFill>
                <a:srgbClr val="2C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19">
              <a:extLst>
                <a:ext uri="{FF2B5EF4-FFF2-40B4-BE49-F238E27FC236}">
                  <a16:creationId xmlns:a16="http://schemas.microsoft.com/office/drawing/2014/main" id="{7919B72B-56AD-93B5-AD09-EB32CD1BDF33}"/>
                </a:ext>
              </a:extLst>
            </p:cNvPr>
            <p:cNvCxnSpPr/>
            <p:nvPr/>
          </p:nvCxnSpPr>
          <p:spPr>
            <a:xfrm>
              <a:off x="7503668" y="4617664"/>
              <a:ext cx="1346400" cy="0"/>
            </a:xfrm>
            <a:prstGeom prst="line">
              <a:avLst/>
            </a:prstGeom>
            <a:ln>
              <a:solidFill>
                <a:srgbClr val="004E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880130FD-35B6-2473-9AFB-76DEF3022730}"/>
                </a:ext>
              </a:extLst>
            </p:cNvPr>
            <p:cNvSpPr txBox="1"/>
            <p:nvPr/>
          </p:nvSpPr>
          <p:spPr>
            <a:xfrm>
              <a:off x="7380761" y="4337083"/>
              <a:ext cx="10262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>
                  <a:ln>
                    <a:noFill/>
                  </a:ln>
                  <a:solidFill>
                    <a:srgbClr val="2C2F7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Pozitivní</a:t>
              </a:r>
            </a:p>
          </p:txBody>
        </p:sp>
        <p:cxnSp>
          <p:nvCxnSpPr>
            <p:cNvPr id="22" name="Přímá spojnice 21">
              <a:extLst>
                <a:ext uri="{FF2B5EF4-FFF2-40B4-BE49-F238E27FC236}">
                  <a16:creationId xmlns:a16="http://schemas.microsoft.com/office/drawing/2014/main" id="{BDC9429B-BC07-AB5A-3AEE-50FED63FEA04}"/>
                </a:ext>
              </a:extLst>
            </p:cNvPr>
            <p:cNvCxnSpPr>
              <a:cxnSpLocks/>
            </p:cNvCxnSpPr>
            <p:nvPr/>
          </p:nvCxnSpPr>
          <p:spPr>
            <a:xfrm>
              <a:off x="3778696" y="3429000"/>
              <a:ext cx="1347634" cy="0"/>
            </a:xfrm>
            <a:prstGeom prst="line">
              <a:avLst/>
            </a:prstGeom>
            <a:ln>
              <a:solidFill>
                <a:srgbClr val="2C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B12C05D7-19AE-3C67-874B-698DFFA4DF0E}"/>
                </a:ext>
              </a:extLst>
            </p:cNvPr>
            <p:cNvSpPr txBox="1"/>
            <p:nvPr/>
          </p:nvSpPr>
          <p:spPr>
            <a:xfrm>
              <a:off x="4108753" y="3121223"/>
              <a:ext cx="1026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C2F7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Negativní</a:t>
              </a:r>
            </a:p>
          </p:txBody>
        </p:sp>
        <p:cxnSp>
          <p:nvCxnSpPr>
            <p:cNvPr id="24" name="Přímá spojnice 23">
              <a:extLst>
                <a:ext uri="{FF2B5EF4-FFF2-40B4-BE49-F238E27FC236}">
                  <a16:creationId xmlns:a16="http://schemas.microsoft.com/office/drawing/2014/main" id="{02B9CEB8-7BC7-8FD9-D70A-7B0C1D49DF6B}"/>
                </a:ext>
              </a:extLst>
            </p:cNvPr>
            <p:cNvCxnSpPr>
              <a:cxnSpLocks/>
            </p:cNvCxnSpPr>
            <p:nvPr/>
          </p:nvCxnSpPr>
          <p:spPr>
            <a:xfrm>
              <a:off x="3778696" y="4614082"/>
              <a:ext cx="1347634" cy="0"/>
            </a:xfrm>
            <a:prstGeom prst="line">
              <a:avLst/>
            </a:prstGeom>
            <a:ln>
              <a:solidFill>
                <a:srgbClr val="004E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ovéPole 24">
              <a:extLst>
                <a:ext uri="{FF2B5EF4-FFF2-40B4-BE49-F238E27FC236}">
                  <a16:creationId xmlns:a16="http://schemas.microsoft.com/office/drawing/2014/main" id="{FD27F548-0DC1-D759-CB82-AB4F5007D6A3}"/>
                </a:ext>
              </a:extLst>
            </p:cNvPr>
            <p:cNvSpPr txBox="1"/>
            <p:nvPr/>
          </p:nvSpPr>
          <p:spPr>
            <a:xfrm>
              <a:off x="4108753" y="4301543"/>
              <a:ext cx="10262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>
                  <a:ln>
                    <a:noFill/>
                  </a:ln>
                  <a:solidFill>
                    <a:srgbClr val="2C2F7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Negativní</a:t>
              </a:r>
            </a:p>
          </p:txBody>
        </p:sp>
        <p:cxnSp>
          <p:nvCxnSpPr>
            <p:cNvPr id="26" name="Přímá spojnice 25">
              <a:extLst>
                <a:ext uri="{FF2B5EF4-FFF2-40B4-BE49-F238E27FC236}">
                  <a16:creationId xmlns:a16="http://schemas.microsoft.com/office/drawing/2014/main" id="{8FC96ADF-5560-E42E-C49A-60B1D2CDB2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8696" y="3429000"/>
              <a:ext cx="0" cy="1188665"/>
            </a:xfrm>
            <a:prstGeom prst="line">
              <a:avLst/>
            </a:prstGeom>
            <a:ln>
              <a:solidFill>
                <a:srgbClr val="2C2F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bdélník: se zakulacenými rohy 26">
              <a:extLst>
                <a:ext uri="{FF2B5EF4-FFF2-40B4-BE49-F238E27FC236}">
                  <a16:creationId xmlns:a16="http://schemas.microsoft.com/office/drawing/2014/main" id="{9FCD711C-4532-8C2D-78DC-08F3400C0C3D}"/>
                </a:ext>
              </a:extLst>
            </p:cNvPr>
            <p:cNvSpPr/>
            <p:nvPr/>
          </p:nvSpPr>
          <p:spPr>
            <a:xfrm>
              <a:off x="1690941" y="3566722"/>
              <a:ext cx="1800000" cy="877000"/>
            </a:xfrm>
            <a:prstGeom prst="roundRect">
              <a:avLst/>
            </a:prstGeom>
            <a:solidFill>
              <a:srgbClr val="2C2F79"/>
            </a:solidFill>
            <a:ln>
              <a:solidFill>
                <a:srgbClr val="2C2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Ambulantní plicní lékař, opakovaný screening 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 doporučeném intervalu</a:t>
              </a:r>
            </a:p>
          </p:txBody>
        </p:sp>
        <p:cxnSp>
          <p:nvCxnSpPr>
            <p:cNvPr id="28" name="Přímá spojnice se šipkou 27">
              <a:extLst>
                <a:ext uri="{FF2B5EF4-FFF2-40B4-BE49-F238E27FC236}">
                  <a16:creationId xmlns:a16="http://schemas.microsoft.com/office/drawing/2014/main" id="{FEFCEA4A-E0DF-4400-D52A-5335B89A7D18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H="1" flipV="1">
              <a:off x="3490941" y="4005222"/>
              <a:ext cx="287755" cy="0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římá spojnice 28">
              <a:extLst>
                <a:ext uri="{FF2B5EF4-FFF2-40B4-BE49-F238E27FC236}">
                  <a16:creationId xmlns:a16="http://schemas.microsoft.com/office/drawing/2014/main" id="{AAE66245-D1F1-0FAA-2BFC-A9D2BD2577A0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2590941" y="2558664"/>
              <a:ext cx="0" cy="1008058"/>
            </a:xfrm>
            <a:prstGeom prst="line">
              <a:avLst/>
            </a:prstGeom>
            <a:ln>
              <a:solidFill>
                <a:srgbClr val="004E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Přímá spojnice se šipkou 29">
              <a:extLst>
                <a:ext uri="{FF2B5EF4-FFF2-40B4-BE49-F238E27FC236}">
                  <a16:creationId xmlns:a16="http://schemas.microsoft.com/office/drawing/2014/main" id="{66EC2EF8-1299-BE84-1FDF-4EF4647C2683}"/>
                </a:ext>
              </a:extLst>
            </p:cNvPr>
            <p:cNvCxnSpPr>
              <a:endCxn id="8" idx="1"/>
            </p:cNvCxnSpPr>
            <p:nvPr/>
          </p:nvCxnSpPr>
          <p:spPr>
            <a:xfrm>
              <a:off x="2590941" y="2558664"/>
              <a:ext cx="2824058" cy="0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Přímá spojnice se šipkou 30">
              <a:extLst>
                <a:ext uri="{FF2B5EF4-FFF2-40B4-BE49-F238E27FC236}">
                  <a16:creationId xmlns:a16="http://schemas.microsoft.com/office/drawing/2014/main" id="{15383A3F-99D7-A22C-10C2-A300DC56D822}"/>
                </a:ext>
              </a:extLst>
            </p:cNvPr>
            <p:cNvCxnSpPr>
              <a:cxnSpLocks/>
            </p:cNvCxnSpPr>
            <p:nvPr/>
          </p:nvCxnSpPr>
          <p:spPr>
            <a:xfrm>
              <a:off x="6314999" y="1656917"/>
              <a:ext cx="0" cy="579214"/>
            </a:xfrm>
            <a:prstGeom prst="straightConnector1">
              <a:avLst/>
            </a:prstGeom>
            <a:ln>
              <a:solidFill>
                <a:srgbClr val="2C2F7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4F02C0EF-8ABD-7A82-E428-557A3931BCDC}"/>
              </a:ext>
            </a:extLst>
          </p:cNvPr>
          <p:cNvSpPr txBox="1"/>
          <p:nvPr/>
        </p:nvSpPr>
        <p:spPr>
          <a:xfrm>
            <a:off x="351453" y="1620462"/>
            <a:ext cx="261188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Současní i bývalí kuřáci ve věku 55–74 let, jejichž kuřácká minulost čítá alespoň 20 </a:t>
            </a:r>
            <a:r>
              <a:rPr lang="cs-CZ" dirty="0" err="1"/>
              <a:t>balíčkoroků</a:t>
            </a:r>
            <a:endParaRPr lang="cs-CZ" dirty="0"/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3114E75C-06F4-4B8B-C3CD-736A67203841}"/>
              </a:ext>
            </a:extLst>
          </p:cNvPr>
          <p:cNvSpPr txBox="1"/>
          <p:nvPr/>
        </p:nvSpPr>
        <p:spPr>
          <a:xfrm>
            <a:off x="8304180" y="1712795"/>
            <a:ext cx="3117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Součástí je krátká intervence</a:t>
            </a:r>
          </a:p>
          <a:p>
            <a:r>
              <a:rPr lang="cs-CZ" dirty="0"/>
              <a:t>k odvykání kouření </a:t>
            </a:r>
          </a:p>
        </p:txBody>
      </p:sp>
    </p:spTree>
    <p:extLst>
      <p:ext uri="{BB962C8B-B14F-4D97-AF65-F5344CB8AC3E}">
        <p14:creationId xmlns:p14="http://schemas.microsoft.com/office/powerpoint/2010/main" val="2022536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5C73BE-BEBF-ED3E-015E-7BB3512C6CF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/>
              <a:t>Celková zátěž české populace zhoubnými novotvary </a:t>
            </a:r>
            <a:br>
              <a:rPr lang="cs-CZ" dirty="0"/>
            </a:br>
            <a:r>
              <a:rPr lang="cs-CZ" sz="1600" dirty="0"/>
              <a:t>(ZN bez </a:t>
            </a:r>
            <a:r>
              <a:rPr lang="cs-CZ" sz="1600" dirty="0" err="1"/>
              <a:t>nemelanomového</a:t>
            </a:r>
            <a:r>
              <a:rPr lang="cs-CZ" sz="1600" dirty="0"/>
              <a:t> kožního zhoubného novotvaru: C00–C97 bez C44)</a:t>
            </a:r>
            <a:endParaRPr lang="cs-CZ" dirty="0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09768A61-52D9-E8FD-2C66-099A74669F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72036" y="5676275"/>
            <a:ext cx="10719964" cy="2770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1868829D-F35B-E184-C5D2-3D5392DBF0F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985294" y="5325399"/>
            <a:ext cx="2851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Zdroj: </a:t>
            </a:r>
            <a:r>
              <a:rPr kumimoji="0" lang="cs-CZ" sz="1200" b="0" i="0" u="none" strike="noStrike" kern="0" cap="none" spc="0" normalizeH="0" baseline="3000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Národní onkologický registr, </a:t>
            </a:r>
            <a:r>
              <a:rPr kumimoji="0" lang="cs-CZ" sz="1200" b="0" i="0" u="none" strike="noStrike" kern="0" cap="none" spc="0" normalizeH="0" baseline="3000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Český statistický úřad</a:t>
            </a:r>
          </a:p>
        </p:txBody>
      </p:sp>
      <p:graphicFrame>
        <p:nvGraphicFramePr>
          <p:cNvPr id="5" name="Group 192">
            <a:extLst>
              <a:ext uri="{FF2B5EF4-FFF2-40B4-BE49-F238E27FC236}">
                <a16:creationId xmlns:a16="http://schemas.microsoft.com/office/drawing/2014/main" id="{262DF5D8-1F22-B0F1-5D99-F4406395436C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26623582"/>
              </p:ext>
            </p:extLst>
          </p:nvPr>
        </p:nvGraphicFramePr>
        <p:xfrm>
          <a:off x="195741" y="793662"/>
          <a:ext cx="6804254" cy="1681164"/>
        </p:xfrm>
        <a:graphic>
          <a:graphicData uri="http://schemas.openxmlformats.org/drawingml/2006/table">
            <a:tbl>
              <a:tblPr/>
              <a:tblGrid>
                <a:gridCol w="1130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92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Absolutní počet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2015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2016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2017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2018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</a:t>
                      </a:r>
                      <a:r>
                        <a:rPr kumimoji="1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  <a:r>
                        <a:rPr kumimoji="1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  <a:r>
                        <a:rPr kumimoji="1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  <a:r>
                        <a:rPr kumimoji="1" lang="cs-CZ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1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Incidence</a:t>
                      </a:r>
                      <a:r>
                        <a:rPr kumimoji="1" lang="cs-CZ" sz="12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  <a:endParaRPr kumimoji="1" lang="cs-CZ" sz="12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58 895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59 539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60 202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60 066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59 345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63 960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59 223*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58 461*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Mortalita</a:t>
                      </a:r>
                      <a:r>
                        <a:rPr kumimoji="1" lang="cs-CZ" sz="12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2</a:t>
                      </a:r>
                      <a:endParaRPr kumimoji="1" lang="cs-CZ" sz="12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26 910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26 681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27 109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27 183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27 521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28 025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27 841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26 865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6006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cs-CZ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Prevalence</a:t>
                      </a:r>
                      <a:r>
                        <a:rPr kumimoji="1" lang="cs-CZ" sz="12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1" lang="cs-CZ" sz="12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381 665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396 043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410 344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423 579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435 250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450 776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460 232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469 323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85">
            <a:extLst>
              <a:ext uri="{FF2B5EF4-FFF2-40B4-BE49-F238E27FC236}">
                <a16:creationId xmlns:a16="http://schemas.microsoft.com/office/drawing/2014/main" id="{320C0E9F-AF94-3ACB-45D1-B02702B5F00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76511" y="730278"/>
            <a:ext cx="125888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altLang="cs-CZ" sz="1100" b="1" i="1" dirty="0">
                <a:solidFill>
                  <a:srgbClr val="000000"/>
                </a:solidFill>
                <a:cs typeface="Arial" panose="020B0604020202020204" pitchFamily="34" charset="0"/>
              </a:rPr>
              <a:t>průměrná roční změna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altLang="cs-CZ" sz="1100" b="1" i="1" dirty="0">
                <a:solidFill>
                  <a:srgbClr val="000000"/>
                </a:solidFill>
                <a:cs typeface="Arial" panose="020B0604020202020204" pitchFamily="34" charset="0"/>
              </a:rPr>
              <a:t>2017–2021</a:t>
            </a:r>
          </a:p>
        </p:txBody>
      </p:sp>
      <p:sp>
        <p:nvSpPr>
          <p:cNvPr id="16" name="Rectangle 86">
            <a:extLst>
              <a:ext uri="{FF2B5EF4-FFF2-40B4-BE49-F238E27FC236}">
                <a16:creationId xmlns:a16="http://schemas.microsoft.com/office/drawing/2014/main" id="{47465BEB-B6E3-FA1F-1325-26B7E4B3AA6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29724" y="1326544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-0,5 %</a:t>
            </a:r>
          </a:p>
        </p:txBody>
      </p:sp>
      <p:sp>
        <p:nvSpPr>
          <p:cNvPr id="17" name="Rectangle 87">
            <a:extLst>
              <a:ext uri="{FF2B5EF4-FFF2-40B4-BE49-F238E27FC236}">
                <a16:creationId xmlns:a16="http://schemas.microsoft.com/office/drawing/2014/main" id="{0B5D7256-A5B4-D2A2-2723-C5AA125B8E2A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29724" y="1739360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cs-CZ" sz="1400" b="1" i="1" kern="0" dirty="0">
                <a:solidFill>
                  <a:prstClr val="black"/>
                </a:solidFill>
              </a:rPr>
              <a:t>-0,2 %</a:t>
            </a:r>
          </a:p>
        </p:txBody>
      </p:sp>
      <p:sp>
        <p:nvSpPr>
          <p:cNvPr id="18" name="Rectangle 88">
            <a:extLst>
              <a:ext uri="{FF2B5EF4-FFF2-40B4-BE49-F238E27FC236}">
                <a16:creationId xmlns:a16="http://schemas.microsoft.com/office/drawing/2014/main" id="{3AFE3504-4993-3EA5-6D70-29472ABA8320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29724" y="2152176"/>
            <a:ext cx="1079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1" u="none" strike="noStrike" kern="0" cap="none" spc="0" normalizeH="0" baseline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</a:rPr>
              <a:t>+2,7 %</a:t>
            </a:r>
          </a:p>
        </p:txBody>
      </p:sp>
      <p:sp>
        <p:nvSpPr>
          <p:cNvPr id="19" name="Text Box 196">
            <a:extLst>
              <a:ext uri="{FF2B5EF4-FFF2-40B4-BE49-F238E27FC236}">
                <a16:creationId xmlns:a16="http://schemas.microsoft.com/office/drawing/2014/main" id="{8BDD35BC-4BF2-C925-7073-C809E52DFF73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6200000">
            <a:off x="-640337" y="4241637"/>
            <a:ext cx="2176462" cy="1615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Počet případů na 100 000 osob</a:t>
            </a:r>
          </a:p>
        </p:txBody>
      </p:sp>
      <p:grpSp>
        <p:nvGrpSpPr>
          <p:cNvPr id="20" name="Group 239">
            <a:extLst>
              <a:ext uri="{FF2B5EF4-FFF2-40B4-BE49-F238E27FC236}">
                <a16:creationId xmlns:a16="http://schemas.microsoft.com/office/drawing/2014/main" id="{8D12F75A-0E0C-5732-F592-5494569BB872}"/>
              </a:ext>
            </a:extLst>
          </p:cNvPr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125756" y="3233322"/>
            <a:ext cx="2527300" cy="166689"/>
            <a:chOff x="3536" y="2341"/>
            <a:chExt cx="1592" cy="105"/>
          </a:xfrm>
        </p:grpSpPr>
        <p:sp>
          <p:nvSpPr>
            <p:cNvPr id="21" name="Text Box 212">
              <a:extLst>
                <a:ext uri="{FF2B5EF4-FFF2-40B4-BE49-F238E27FC236}">
                  <a16:creationId xmlns:a16="http://schemas.microsoft.com/office/drawing/2014/main" id="{FAABD152-C892-E039-1BE0-181E40FB2E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incidence </a:t>
              </a:r>
            </a:p>
          </p:txBody>
        </p:sp>
        <p:sp>
          <p:nvSpPr>
            <p:cNvPr id="22" name="Line 214">
              <a:extLst>
                <a:ext uri="{FF2B5EF4-FFF2-40B4-BE49-F238E27FC236}">
                  <a16:creationId xmlns:a16="http://schemas.microsoft.com/office/drawing/2014/main" id="{C8B2B28C-1785-464A-8CF3-E792EB2793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6" y="2388"/>
              <a:ext cx="113" cy="0"/>
            </a:xfrm>
            <a:prstGeom prst="line">
              <a:avLst/>
            </a:prstGeom>
            <a:noFill/>
            <a:ln w="25400">
              <a:solidFill>
                <a:srgbClr val="CC99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Text Box 226">
              <a:extLst>
                <a:ext uri="{FF2B5EF4-FFF2-40B4-BE49-F238E27FC236}">
                  <a16:creationId xmlns:a16="http://schemas.microsoft.com/office/drawing/2014/main" id="{4D727BD6-3539-0F50-A81A-2D9EEB18F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8" y="2341"/>
              <a:ext cx="660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90000"/>
                </a:lnSpc>
                <a:spcBef>
                  <a:spcPct val="25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mortalita</a:t>
              </a:r>
              <a:r>
                <a:rPr kumimoji="0" lang="cs-CZ" sz="1200" b="0" i="0" u="none" strike="noStrike" kern="0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1,2</a:t>
              </a:r>
              <a:r>
                <a:rPr kumimoji="0" lang="cs-CZ" sz="1200" b="0" i="0" u="none" strike="noStrike" kern="0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24" name="Line 231">
              <a:extLst>
                <a:ext uri="{FF2B5EF4-FFF2-40B4-BE49-F238E27FC236}">
                  <a16:creationId xmlns:a16="http://schemas.microsoft.com/office/drawing/2014/main" id="{746745A3-FB4D-C7B1-3523-6F83542D2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" y="2388"/>
              <a:ext cx="11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Text Box 242">
            <a:extLst>
              <a:ext uri="{FF2B5EF4-FFF2-40B4-BE49-F238E27FC236}">
                <a16:creationId xmlns:a16="http://schemas.microsoft.com/office/drawing/2014/main" id="{6346B624-82B2-F242-ECA4-908AA49554E9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6200000">
            <a:off x="3820365" y="4167197"/>
            <a:ext cx="2176463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05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Počet žijících osob s onemocněním nebo jeho historií na 100 000 osob</a:t>
            </a:r>
            <a:endParaRPr kumimoji="0" lang="cs-CZ" sz="1050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Text Box 243">
            <a:extLst>
              <a:ext uri="{FF2B5EF4-FFF2-40B4-BE49-F238E27FC236}">
                <a16:creationId xmlns:a16="http://schemas.microsoft.com/office/drawing/2014/main" id="{006661D2-20FA-A279-3D3B-1B13A3151365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29543" y="3234196"/>
            <a:ext cx="919939" cy="34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prevalence</a:t>
            </a:r>
          </a:p>
          <a:p>
            <a:pPr marL="0" marR="0" lvl="0" indent="0" defTabSz="914400" eaLnBrk="1" fontAlgn="base" latinLnBrk="0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0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7" name="Line 248">
            <a:extLst>
              <a:ext uri="{FF2B5EF4-FFF2-40B4-BE49-F238E27FC236}">
                <a16:creationId xmlns:a16="http://schemas.microsoft.com/office/drawing/2014/main" id="{707164A8-6948-FB06-82F6-1E9278A0B4C5}"/>
              </a:ext>
            </a:extLst>
          </p:cNvPr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810468" y="3324856"/>
            <a:ext cx="179388" cy="0"/>
          </a:xfrm>
          <a:prstGeom prst="line">
            <a:avLst/>
          </a:prstGeom>
          <a:solidFill>
            <a:srgbClr val="339966"/>
          </a:solidFill>
          <a:ln w="2540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 b="1" dirty="0">
              <a:solidFill>
                <a:srgbClr val="292929"/>
              </a:solidFill>
              <a:latin typeface="Arial" pitchFamily="34" charset="0"/>
            </a:endParaRPr>
          </a:p>
        </p:txBody>
      </p:sp>
      <p:sp>
        <p:nvSpPr>
          <p:cNvPr id="28" name="Rectangle 251">
            <a:extLst>
              <a:ext uri="{FF2B5EF4-FFF2-40B4-BE49-F238E27FC236}">
                <a16:creationId xmlns:a16="http://schemas.microsoft.com/office/drawing/2014/main" id="{FA7AA530-4189-6558-AE7C-22A127BA51B3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19394" y="2780172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Incidence a mortalita</a:t>
            </a:r>
          </a:p>
        </p:txBody>
      </p:sp>
      <p:sp>
        <p:nvSpPr>
          <p:cNvPr id="29" name="Rectangle 252">
            <a:extLst>
              <a:ext uri="{FF2B5EF4-FFF2-40B4-BE49-F238E27FC236}">
                <a16:creationId xmlns:a16="http://schemas.microsoft.com/office/drawing/2014/main" id="{1D0D47C8-E744-6119-8D34-D5C414448F3A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31031" y="2753184"/>
            <a:ext cx="33131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Prevalence</a:t>
            </a:r>
          </a:p>
        </p:txBody>
      </p:sp>
      <p:sp>
        <p:nvSpPr>
          <p:cNvPr id="30" name="TextovéPole 7">
            <a:extLst>
              <a:ext uri="{FF2B5EF4-FFF2-40B4-BE49-F238E27FC236}">
                <a16:creationId xmlns:a16="http://schemas.microsoft.com/office/drawing/2014/main" id="{F252F2AB-6408-3D99-FDCE-A3BCA1B88867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41471" y="3590499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CC9900"/>
                </a:solidFill>
                <a:latin typeface="Calibri" panose="020F0502020204030204"/>
              </a:rPr>
              <a:t>556,7</a:t>
            </a:r>
          </a:p>
        </p:txBody>
      </p:sp>
      <p:sp>
        <p:nvSpPr>
          <p:cNvPr id="31" name="TextovéPole 7">
            <a:extLst>
              <a:ext uri="{FF2B5EF4-FFF2-40B4-BE49-F238E27FC236}">
                <a16:creationId xmlns:a16="http://schemas.microsoft.com/office/drawing/2014/main" id="{CC249834-0B93-0599-C7C5-297AD93A9691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35984" y="4533495"/>
            <a:ext cx="57092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5F5F5F">
                    <a:lumMod val="50000"/>
                  </a:srgbClr>
                </a:solidFill>
                <a:latin typeface="Calibri" panose="020F0502020204030204"/>
              </a:rPr>
              <a:t>255,8</a:t>
            </a:r>
          </a:p>
        </p:txBody>
      </p:sp>
      <p:sp>
        <p:nvSpPr>
          <p:cNvPr id="32" name="TextovéPole 7">
            <a:extLst>
              <a:ext uri="{FF2B5EF4-FFF2-40B4-BE49-F238E27FC236}">
                <a16:creationId xmlns:a16="http://schemas.microsoft.com/office/drawing/2014/main" id="{44A6445A-211D-EC1F-A11F-19459EFDB202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418993" y="3357387"/>
            <a:ext cx="43304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srgbClr val="339966"/>
                </a:solidFill>
                <a:latin typeface="Calibri" panose="020F0502020204030204"/>
              </a:rPr>
              <a:t>4 469</a:t>
            </a:r>
          </a:p>
        </p:txBody>
      </p:sp>
      <p:sp>
        <p:nvSpPr>
          <p:cNvPr id="33" name="Zaoblený obdélník 33">
            <a:extLst>
              <a:ext uri="{FF2B5EF4-FFF2-40B4-BE49-F238E27FC236}">
                <a16:creationId xmlns:a16="http://schemas.microsoft.com/office/drawing/2014/main" id="{20C86944-403B-7902-9B5A-467CC438A9FB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8985294" y="1482220"/>
            <a:ext cx="2852701" cy="376986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108000" tIns="36000" rIns="108000" bIns="36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V roce 2021 bylo v České republice nově diagnostikováno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58 461 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pacientů se zhoubným novotvarem bez </a:t>
            </a:r>
            <a:r>
              <a:rPr kumimoji="0" lang="cs-CZ" altLang="cs-CZ" sz="1400" b="0" i="0" u="none" strike="noStrike" kern="0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nemelanomového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kožního zhoubného novotvaru, což je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556,7 na 100 000 osob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, ve stejném roce zemřelo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26 865 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osob v souvislosti se zhoubným novotvarem, což je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255,8 na 100 000 osob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400" b="0" i="0" u="none" strike="noStrike" kern="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Celkem k 31. 12. 2021 v České republice žilo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469 323 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osob se zhoubným novotvarem nebo s minulostí tohoto onemocnění, což je </a:t>
            </a:r>
            <a:r>
              <a:rPr kumimoji="0" lang="cs-CZ" altLang="cs-CZ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4 469 na 100 000 osob</a:t>
            </a:r>
            <a:r>
              <a:rPr kumimoji="0" lang="cs-CZ" altLang="cs-CZ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.</a:t>
            </a:r>
          </a:p>
        </p:txBody>
      </p:sp>
      <p:graphicFrame>
        <p:nvGraphicFramePr>
          <p:cNvPr id="34" name="Object 240">
            <a:extLst>
              <a:ext uri="{FF2B5EF4-FFF2-40B4-BE49-F238E27FC236}">
                <a16:creationId xmlns:a16="http://schemas.microsoft.com/office/drawing/2014/main" id="{9D9329F5-A37A-3441-030C-2EA98860BF47}"/>
              </a:ext>
            </a:extLst>
          </p:cNvPr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664153315"/>
              </p:ext>
            </p:extLst>
          </p:nvPr>
        </p:nvGraphicFramePr>
        <p:xfrm>
          <a:off x="5077043" y="3040522"/>
          <a:ext cx="3508375" cy="295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7"/>
          </a:graphicData>
        </a:graphic>
      </p:graphicFrame>
      <p:sp>
        <p:nvSpPr>
          <p:cNvPr id="35" name="TextovéPole 7">
            <a:extLst>
              <a:ext uri="{FF2B5EF4-FFF2-40B4-BE49-F238E27FC236}">
                <a16:creationId xmlns:a16="http://schemas.microsoft.com/office/drawing/2014/main" id="{53ABE296-761A-A51D-3C59-53B936F94389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285542" y="3534874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Calibri" panose="020F0502020204030204"/>
              </a:rPr>
              <a:t>*</a:t>
            </a:r>
          </a:p>
        </p:txBody>
      </p:sp>
      <p:sp>
        <p:nvSpPr>
          <p:cNvPr id="36" name="Rectangle 85">
            <a:extLst>
              <a:ext uri="{FF2B5EF4-FFF2-40B4-BE49-F238E27FC236}">
                <a16:creationId xmlns:a16="http://schemas.microsoft.com/office/drawing/2014/main" id="{77471719-A2D5-67B0-F52D-C0D13C4EA5D2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5469" y="2480136"/>
            <a:ext cx="813993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altLang="cs-CZ" sz="1050" i="1" dirty="0">
                <a:solidFill>
                  <a:srgbClr val="000000"/>
                </a:solidFill>
                <a:cs typeface="Arial" panose="020B0604020202020204" pitchFamily="34" charset="0"/>
              </a:rPr>
              <a:t>* </a:t>
            </a:r>
            <a:r>
              <a:rPr lang="cs-CZ" sz="1050" i="1" dirty="0">
                <a:solidFill>
                  <a:prstClr val="black"/>
                </a:solidFill>
                <a:ea typeface="Calibri" panose="020F0502020204030204" pitchFamily="34" charset="0"/>
              </a:rPr>
              <a:t>Pokles v letech 2020 a 2021 lze přisuzovat především epidemii COVID-19, některé skupiny nádorů byly pod-diagnostikovány.</a:t>
            </a:r>
            <a:endParaRPr lang="cs-CZ" sz="1050" dirty="0">
              <a:solidFill>
                <a:prstClr val="black"/>
              </a:solidFill>
              <a:ea typeface="Calibri" panose="020F0502020204030204" pitchFamily="34" charset="0"/>
            </a:endParaRPr>
          </a:p>
        </p:txBody>
      </p:sp>
      <p:graphicFrame>
        <p:nvGraphicFramePr>
          <p:cNvPr id="37" name="Object 194">
            <a:extLst>
              <a:ext uri="{FF2B5EF4-FFF2-40B4-BE49-F238E27FC236}">
                <a16:creationId xmlns:a16="http://schemas.microsoft.com/office/drawing/2014/main" id="{ED50197F-D845-91EC-9DE7-B0018B8A5301}"/>
              </a:ext>
            </a:extLst>
          </p:cNvPr>
          <p:cNvGraphicFramePr>
            <a:graphicFrameLocks noChangeAspect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764534777"/>
              </p:ext>
            </p:extLst>
          </p:nvPr>
        </p:nvGraphicFramePr>
        <p:xfrm>
          <a:off x="538895" y="3013310"/>
          <a:ext cx="3981450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8"/>
          </a:graphicData>
        </a:graphic>
      </p:graphicFrame>
      <p:sp>
        <p:nvSpPr>
          <p:cNvPr id="38" name="TextovéPole 37">
            <a:extLst>
              <a:ext uri="{FF2B5EF4-FFF2-40B4-BE49-F238E27FC236}">
                <a16:creationId xmlns:a16="http://schemas.microsoft.com/office/drawing/2014/main" id="{987C6196-329E-F4A2-AB93-65D05420A96A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 rot="18724927">
            <a:off x="8077406" y="560398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3730751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3209B94-D503-BE29-7FEB-F306A8D972B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20001" y="485644"/>
            <a:ext cx="8486564" cy="720000"/>
          </a:xfrm>
        </p:spPr>
        <p:txBody>
          <a:bodyPr>
            <a:normAutofit fontScale="90000"/>
          </a:bodyPr>
          <a:lstStyle/>
          <a:p>
            <a:r>
              <a:rPr lang="cs-CZ" sz="2400" dirty="0"/>
              <a:t>Aktuální výsledky populačního pilotního programu časného záchytu karcinomu plic</a:t>
            </a:r>
            <a:endParaRPr lang="cs-CZ" dirty="0"/>
          </a:p>
        </p:txBody>
      </p:sp>
      <p:sp>
        <p:nvSpPr>
          <p:cNvPr id="4" name="Zaoblený obdélník 22">
            <a:extLst>
              <a:ext uri="{FF2B5EF4-FFF2-40B4-BE49-F238E27FC236}">
                <a16:creationId xmlns:a16="http://schemas.microsoft.com/office/drawing/2014/main" id="{EEB65EC0-BF63-7882-1652-5BEAB736BAEE}"/>
              </a:ext>
            </a:extLst>
          </p:cNvPr>
          <p:cNvSpPr/>
          <p:nvPr/>
        </p:nvSpPr>
        <p:spPr>
          <a:xfrm>
            <a:off x="9036421" y="3177481"/>
            <a:ext cx="2425702" cy="1015200"/>
          </a:xfrm>
          <a:prstGeom prst="roundRect">
            <a:avLst/>
          </a:prstGeom>
          <a:solidFill>
            <a:srgbClr val="2C2F79"/>
          </a:solidFill>
          <a:ln>
            <a:solidFill>
              <a:srgbClr val="2C2F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Provedené LDCT na radiologickém pracovišti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 = 3 983</a:t>
            </a:r>
            <a:endParaRPr kumimoji="0" lang="nb-NO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aoblený obdélník 22">
            <a:extLst>
              <a:ext uri="{FF2B5EF4-FFF2-40B4-BE49-F238E27FC236}">
                <a16:creationId xmlns:a16="http://schemas.microsoft.com/office/drawing/2014/main" id="{FD1BD401-A0FD-E55D-4DF5-2DCB718470AC}"/>
              </a:ext>
            </a:extLst>
          </p:cNvPr>
          <p:cNvSpPr/>
          <p:nvPr/>
        </p:nvSpPr>
        <p:spPr>
          <a:xfrm>
            <a:off x="5657974" y="2926662"/>
            <a:ext cx="2771516" cy="1738983"/>
          </a:xfrm>
          <a:prstGeom prst="roundRect">
            <a:avLst/>
          </a:prstGeom>
          <a:ln>
            <a:solidFill>
              <a:srgbClr val="2C2F79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Vyšetření u pneumologa: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Pacient přichází od PL: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600" b="1" dirty="0">
                <a:solidFill>
                  <a:schemeClr val="bg1"/>
                </a:solidFill>
                <a:latin typeface="Calibri"/>
              </a:rPr>
              <a:t>N = 2 977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Pacient přichází přímo k PN: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 = </a:t>
            </a:r>
            <a:r>
              <a:rPr lang="cs-CZ" sz="1600" b="1" dirty="0">
                <a:solidFill>
                  <a:prstClr val="white"/>
                </a:solidFill>
                <a:latin typeface="Calibri"/>
              </a:rPr>
              <a:t>3 137</a:t>
            </a:r>
            <a:endParaRPr kumimoji="0" lang="nb-NO" sz="1600" b="1" i="0" u="none" strike="noStrike" kern="1200" cap="none" spc="0" normalizeH="0" baseline="0" noProof="0" dirty="0">
              <a:ln>
                <a:noFill/>
              </a:ln>
              <a:solidFill>
                <a:srgbClr val="DDDCE0">
                  <a:lumMod val="1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B3B87E26-6DFA-EB46-53E3-82DF8DABC37C}"/>
              </a:ext>
            </a:extLst>
          </p:cNvPr>
          <p:cNvCxnSpPr>
            <a:cxnSpLocks/>
          </p:cNvCxnSpPr>
          <p:nvPr/>
        </p:nvCxnSpPr>
        <p:spPr>
          <a:xfrm>
            <a:off x="5265887" y="2046779"/>
            <a:ext cx="0" cy="2880123"/>
          </a:xfrm>
          <a:prstGeom prst="line">
            <a:avLst/>
          </a:prstGeom>
          <a:ln>
            <a:solidFill>
              <a:srgbClr val="2C2F79"/>
            </a:solidFill>
            <a:prstDash val="sysDot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2109C244-592A-B4BB-0CEA-FB1E8D8B6AB4}"/>
              </a:ext>
            </a:extLst>
          </p:cNvPr>
          <p:cNvCxnSpPr>
            <a:cxnSpLocks/>
          </p:cNvCxnSpPr>
          <p:nvPr/>
        </p:nvCxnSpPr>
        <p:spPr>
          <a:xfrm>
            <a:off x="8747168" y="2046779"/>
            <a:ext cx="0" cy="2868175"/>
          </a:xfrm>
          <a:prstGeom prst="line">
            <a:avLst/>
          </a:prstGeom>
          <a:ln>
            <a:solidFill>
              <a:srgbClr val="2C2F79"/>
            </a:solidFill>
            <a:prstDash val="sysDot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pic>
        <p:nvPicPr>
          <p:cNvPr id="17" name="Grafický objekt 16" descr="Lékař samčího pohlaví se souvislou výplní">
            <a:extLst>
              <a:ext uri="{FF2B5EF4-FFF2-40B4-BE49-F238E27FC236}">
                <a16:creationId xmlns:a16="http://schemas.microsoft.com/office/drawing/2014/main" id="{5ED89C2B-8861-C1BE-B5FD-A8B65626B2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9659" y="2038538"/>
            <a:ext cx="914400" cy="914400"/>
          </a:xfrm>
          <a:prstGeom prst="rect">
            <a:avLst/>
          </a:prstGeom>
        </p:spPr>
      </p:pic>
      <p:pic>
        <p:nvPicPr>
          <p:cNvPr id="18" name="Grafický objekt 17" descr="Plíce obrys">
            <a:extLst>
              <a:ext uri="{FF2B5EF4-FFF2-40B4-BE49-F238E27FC236}">
                <a16:creationId xmlns:a16="http://schemas.microsoft.com/office/drawing/2014/main" id="{C33EB7C9-3B82-2E9E-5E1E-BBE29DB0FAF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03147" y="2033998"/>
            <a:ext cx="625216" cy="625216"/>
          </a:xfrm>
          <a:prstGeom prst="rect">
            <a:avLst/>
          </a:prstGeom>
        </p:spPr>
      </p:pic>
      <p:pic>
        <p:nvPicPr>
          <p:cNvPr id="19" name="Grafický objekt 18" descr="Radioaktivní obrys">
            <a:extLst>
              <a:ext uri="{FF2B5EF4-FFF2-40B4-BE49-F238E27FC236}">
                <a16:creationId xmlns:a16="http://schemas.microsoft.com/office/drawing/2014/main" id="{178EAB71-FF5E-7535-4B9C-FA1D5D42B86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99280" y="2101414"/>
            <a:ext cx="457200" cy="457200"/>
          </a:xfrm>
          <a:prstGeom prst="rect">
            <a:avLst/>
          </a:prstGeom>
        </p:spPr>
      </p:pic>
      <p:pic>
        <p:nvPicPr>
          <p:cNvPr id="20" name="Grafický objekt 19" descr="Lékař samčího pohlaví se souvislou výplní">
            <a:extLst>
              <a:ext uri="{FF2B5EF4-FFF2-40B4-BE49-F238E27FC236}">
                <a16:creationId xmlns:a16="http://schemas.microsoft.com/office/drawing/2014/main" id="{8AB9E006-6575-D6AF-D04B-924D2CFFA13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784529" y="2067678"/>
            <a:ext cx="914400" cy="914400"/>
          </a:xfrm>
          <a:prstGeom prst="rect">
            <a:avLst/>
          </a:prstGeom>
        </p:spPr>
      </p:pic>
      <p:pic>
        <p:nvPicPr>
          <p:cNvPr id="2" name="Obrázek 1" descr="Obsah obrázku text&#10;&#10;Popis byl vytvořen automaticky">
            <a:extLst>
              <a:ext uri="{FF2B5EF4-FFF2-40B4-BE49-F238E27FC236}">
                <a16:creationId xmlns:a16="http://schemas.microsoft.com/office/drawing/2014/main" id="{C01AFBD5-EB23-CFEE-257C-46BC10283C1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278" y="103234"/>
            <a:ext cx="2897591" cy="960234"/>
          </a:xfrm>
          <a:prstGeom prst="rect">
            <a:avLst/>
          </a:prstGeom>
        </p:spPr>
      </p:pic>
      <p:sp>
        <p:nvSpPr>
          <p:cNvPr id="6" name="Zástupný text 3">
            <a:extLst>
              <a:ext uri="{FF2B5EF4-FFF2-40B4-BE49-F238E27FC236}">
                <a16:creationId xmlns:a16="http://schemas.microsoft.com/office/drawing/2014/main" id="{DB4E29B1-5362-9D3C-2412-B6756B265B85}"/>
              </a:ext>
            </a:extLst>
          </p:cNvPr>
          <p:cNvSpPr txBox="1">
            <a:spLocks/>
          </p:cNvSpPr>
          <p:nvPr/>
        </p:nvSpPr>
        <p:spPr>
          <a:xfrm>
            <a:off x="8718710" y="917180"/>
            <a:ext cx="3261286" cy="7200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 dat: NRHZS</a:t>
            </a:r>
            <a:b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za období: 1. 1. 2022 – 31. 3. 2023</a:t>
            </a:r>
          </a:p>
        </p:txBody>
      </p:sp>
      <p:sp>
        <p:nvSpPr>
          <p:cNvPr id="7" name="Zaoblený obdélník 21">
            <a:extLst>
              <a:ext uri="{FF2B5EF4-FFF2-40B4-BE49-F238E27FC236}">
                <a16:creationId xmlns:a16="http://schemas.microsoft.com/office/drawing/2014/main" id="{563A70DB-2D5E-0C42-403A-3575370EC26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734500" y="3911702"/>
            <a:ext cx="2114228" cy="1015200"/>
          </a:xfrm>
          <a:prstGeom prst="round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Pacient odeslán k PN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(výkon 01196)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 = 4 944 (48,8 %)</a:t>
            </a:r>
            <a:endParaRPr kumimoji="0" lang="nb-NO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Zaoblený obdélník 22">
            <a:extLst>
              <a:ext uri="{FF2B5EF4-FFF2-40B4-BE49-F238E27FC236}">
                <a16:creationId xmlns:a16="http://schemas.microsoft.com/office/drawing/2014/main" id="{22095223-A94A-D618-F063-C2496DBA389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9553" y="3918158"/>
            <a:ext cx="2113200" cy="1015200"/>
          </a:xfrm>
          <a:prstGeom prst="round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Pacient odmítá účast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(výkon 01197)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 =  5 178 (51,2 %)</a:t>
            </a:r>
            <a:endParaRPr kumimoji="0" lang="nb-NO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Šipka doprava 39">
            <a:extLst>
              <a:ext uri="{FF2B5EF4-FFF2-40B4-BE49-F238E27FC236}">
                <a16:creationId xmlns:a16="http://schemas.microsoft.com/office/drawing/2014/main" id="{5E313F6A-D86C-1A64-E7DC-011282F89ED0}"/>
              </a:ext>
            </a:extLst>
          </p:cNvPr>
          <p:cNvSpPr/>
          <p:nvPr/>
        </p:nvSpPr>
        <p:spPr>
          <a:xfrm rot="2488568">
            <a:off x="2670771" y="3369418"/>
            <a:ext cx="845339" cy="352587"/>
          </a:xfrm>
          <a:prstGeom prst="rightArrow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Šipka doprava 40">
            <a:extLst>
              <a:ext uri="{FF2B5EF4-FFF2-40B4-BE49-F238E27FC236}">
                <a16:creationId xmlns:a16="http://schemas.microsoft.com/office/drawing/2014/main" id="{21E25C77-692A-F532-E2D9-018C2A7C9627}"/>
              </a:ext>
            </a:extLst>
          </p:cNvPr>
          <p:cNvSpPr/>
          <p:nvPr/>
        </p:nvSpPr>
        <p:spPr>
          <a:xfrm rot="8469263">
            <a:off x="1949381" y="3334449"/>
            <a:ext cx="1065507" cy="352587"/>
          </a:xfrm>
          <a:prstGeom prst="rightArrow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Zaoblený obdélník 25">
            <a:extLst>
              <a:ext uri="{FF2B5EF4-FFF2-40B4-BE49-F238E27FC236}">
                <a16:creationId xmlns:a16="http://schemas.microsoft.com/office/drawing/2014/main" id="{C12DD54B-7657-CC16-FFB4-40B6F9B08A3A}"/>
              </a:ext>
            </a:extLst>
          </p:cNvPr>
          <p:cNvSpPr/>
          <p:nvPr/>
        </p:nvSpPr>
        <p:spPr>
          <a:xfrm>
            <a:off x="1664390" y="2322063"/>
            <a:ext cx="2114228" cy="1014108"/>
          </a:xfrm>
          <a:prstGeom prst="roundRect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Pacient osloven</a:t>
            </a:r>
            <a:b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 praktického lékaře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 = 10 122</a:t>
            </a:r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id="{ABECB8CF-5EF4-DD5E-D0A3-D78D03CEEAE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53018" y="1421754"/>
            <a:ext cx="2978851" cy="43085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Pouze pacienti ve věku 55–74 let</a:t>
            </a:r>
          </a:p>
        </p:txBody>
      </p:sp>
      <p:sp>
        <p:nvSpPr>
          <p:cNvPr id="26" name="Zástupný text 5">
            <a:extLst>
              <a:ext uri="{FF2B5EF4-FFF2-40B4-BE49-F238E27FC236}">
                <a16:creationId xmlns:a16="http://schemas.microsoft.com/office/drawing/2014/main" id="{0EF9D203-633D-AE1D-D1F1-6A0DA5073204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732000" y="5507257"/>
            <a:ext cx="10728000" cy="823412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txBody>
          <a:bodyPr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rámci programu bylo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za období 1. 1. 2022 – 31. 3. 2023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osloveno 10 122 osob</a:t>
            </a:r>
            <a:r>
              <a:rPr kumimoji="0" lang="cs-CZ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z nichž přibližně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49 % souhlasilo s účastí v programu</a:t>
            </a:r>
            <a:r>
              <a:rPr kumimoji="0" lang="cs-CZ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V uvedeném období bylo celkově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vyšetřeno 6 144 osob u pneumologa </a:t>
            </a:r>
            <a:r>
              <a:rPr kumimoji="0" lang="cs-CZ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3 983 osob </a:t>
            </a:r>
            <a:r>
              <a:rPr kumimoji="0" lang="cs-CZ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podstoupilo 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první 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nízkodávkové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CT (LDCT).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4" name="Zástupný symbol pro obsah 4">
            <a:extLst>
              <a:ext uri="{FF2B5EF4-FFF2-40B4-BE49-F238E27FC236}">
                <a16:creationId xmlns:a16="http://schemas.microsoft.com/office/drawing/2014/main" id="{60E45167-B61B-6203-EA6E-A7F5592EFC2F}"/>
              </a:ext>
            </a:extLst>
          </p:cNvPr>
          <p:cNvSpPr txBox="1">
            <a:spLocks/>
          </p:cNvSpPr>
          <p:nvPr/>
        </p:nvSpPr>
        <p:spPr>
          <a:xfrm>
            <a:off x="0" y="1268588"/>
            <a:ext cx="3752659" cy="505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PL: 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praktický </a:t>
            </a:r>
            <a:r>
              <a:rPr lang="cs-CZ" sz="1100" b="0" dirty="0">
                <a:solidFill>
                  <a:srgbClr val="DDDCE0">
                    <a:lumMod val="10000"/>
                  </a:srgbClr>
                </a:solidFill>
                <a:latin typeface="Arial" panose="020B0604020202020204"/>
              </a:rPr>
              <a:t>lékař</a:t>
            </a:r>
            <a:endParaRPr kumimoji="0" lang="cs-CZ" sz="1100" b="0" i="0" u="none" strike="noStrike" kern="1200" cap="none" spc="0" normalizeH="0" baseline="0" noProof="0" dirty="0">
              <a:ln>
                <a:noFill/>
              </a:ln>
              <a:solidFill>
                <a:srgbClr val="DDDCE0">
                  <a:lumMod val="1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20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PN: 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DDDCE0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pneumolog</a:t>
            </a:r>
          </a:p>
        </p:txBody>
      </p:sp>
    </p:spTree>
    <p:extLst>
      <p:ext uri="{BB962C8B-B14F-4D97-AF65-F5344CB8AC3E}">
        <p14:creationId xmlns:p14="http://schemas.microsoft.com/office/powerpoint/2010/main" val="1368340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4ED0D362-48E7-7246-9853-1145A9F9ED6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PROČ A JAK ZAVÁDĚT Program Časného záchyt karcinomu prostaty (pražská deklarace </a:t>
            </a:r>
            <a:r>
              <a:rPr lang="cs-CZ" dirty="0" err="1"/>
              <a:t>prostafora</a:t>
            </a:r>
            <a:r>
              <a:rPr lang="cs-CZ" dirty="0"/>
              <a:t>, listopad 2023)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3B47515-3AF6-87FF-B5A9-1E3EF2C78FB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740555" y="1903272"/>
            <a:ext cx="2710890" cy="3617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1242BC23-6B24-6470-A53B-A3B81D50945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9100" y="1320185"/>
            <a:ext cx="41739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Jedna z </a:t>
            </a:r>
            <a:r>
              <a:rPr lang="cs-CZ" b="1" dirty="0">
                <a:solidFill>
                  <a:schemeClr val="accent1"/>
                </a:solidFill>
              </a:rPr>
              <a:t>nejčastějších příčin úmrtí </a:t>
            </a:r>
            <a:r>
              <a:rPr lang="cs-CZ" dirty="0"/>
              <a:t>u mužů a </a:t>
            </a:r>
            <a:r>
              <a:rPr lang="cs-CZ" b="1" dirty="0">
                <a:solidFill>
                  <a:schemeClr val="accent1"/>
                </a:solidFill>
              </a:rPr>
              <a:t>trojnásobné rozdíly mezi státy EU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Rozšířený, ale </a:t>
            </a:r>
            <a:r>
              <a:rPr lang="cs-CZ" b="1" dirty="0">
                <a:solidFill>
                  <a:schemeClr val="accent1"/>
                </a:solidFill>
              </a:rPr>
              <a:t>neefektivní šedý screening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Účinnost </a:t>
            </a:r>
            <a:r>
              <a:rPr lang="cs-CZ" b="1" dirty="0">
                <a:solidFill>
                  <a:schemeClr val="accent1"/>
                </a:solidFill>
              </a:rPr>
              <a:t>organizovaného</a:t>
            </a:r>
            <a:r>
              <a:rPr lang="cs-CZ" dirty="0"/>
              <a:t> screeningu: </a:t>
            </a:r>
            <a:r>
              <a:rPr lang="cs-CZ" b="1" dirty="0">
                <a:solidFill>
                  <a:schemeClr val="accent1"/>
                </a:solidFill>
              </a:rPr>
              <a:t>až 50 % snížení mortality</a:t>
            </a:r>
            <a:r>
              <a:rPr lang="cs-CZ" dirty="0"/>
              <a:t> u účastníků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1"/>
                </a:solidFill>
              </a:rPr>
              <a:t>Redukce </a:t>
            </a:r>
            <a:r>
              <a:rPr lang="cs-CZ" b="1" i="1" dirty="0" err="1">
                <a:solidFill>
                  <a:schemeClr val="accent1"/>
                </a:solidFill>
              </a:rPr>
              <a:t>overdiagnosis</a:t>
            </a:r>
            <a:r>
              <a:rPr lang="cs-CZ" b="1" dirty="0">
                <a:solidFill>
                  <a:schemeClr val="accent1"/>
                </a:solidFill>
              </a:rPr>
              <a:t> </a:t>
            </a:r>
            <a:r>
              <a:rPr lang="cs-CZ" dirty="0"/>
              <a:t>nesignifikantních nádorů prostřednictvím </a:t>
            </a:r>
            <a:r>
              <a:rPr lang="cs-CZ" b="1" dirty="0">
                <a:solidFill>
                  <a:schemeClr val="accent1"/>
                </a:solidFill>
              </a:rPr>
              <a:t>MRI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1"/>
                </a:solidFill>
              </a:rPr>
              <a:t>Navržena individualizovaná strategie dle doporučení EAU</a:t>
            </a:r>
          </a:p>
          <a:p>
            <a:r>
              <a:rPr lang="cs-CZ" dirty="0"/>
              <a:t>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accent1"/>
                </a:solidFill>
              </a:rPr>
              <a:t>Potřeba náležité infrastruktury</a:t>
            </a:r>
            <a:r>
              <a:rPr lang="cs-CZ" dirty="0"/>
              <a:t>, školení, zajištění kvality, kapacity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Management časných nádorů prostaty a </a:t>
            </a:r>
            <a:r>
              <a:rPr lang="cs-CZ" b="1" dirty="0">
                <a:solidFill>
                  <a:schemeClr val="accent1"/>
                </a:solidFill>
              </a:rPr>
              <a:t>prevence </a:t>
            </a:r>
            <a:r>
              <a:rPr lang="cs-CZ" b="1" i="1" dirty="0" err="1">
                <a:solidFill>
                  <a:schemeClr val="accent1"/>
                </a:solidFill>
              </a:rPr>
              <a:t>overtreatment</a:t>
            </a:r>
            <a:endParaRPr lang="cs-CZ" b="1" i="1" dirty="0">
              <a:solidFill>
                <a:schemeClr val="accent1"/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01C8BF6F-E33B-EBDD-F15B-23351442FBA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44359" y="1457285"/>
            <a:ext cx="4267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Implementovat nové doporučení </a:t>
            </a:r>
            <a:r>
              <a:rPr lang="cs-CZ" sz="2000" dirty="0"/>
              <a:t>Rady EU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Rychlá dostupnost nových technologií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Posoudit nové technologie </a:t>
            </a:r>
            <a:br>
              <a:rPr lang="cs-CZ" sz="2000" dirty="0"/>
            </a:br>
            <a:r>
              <a:rPr lang="cs-CZ" sz="2000" dirty="0"/>
              <a:t>v populačních programech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Podpora </a:t>
            </a:r>
            <a:r>
              <a:rPr lang="cs-CZ" sz="2000" b="1" dirty="0">
                <a:solidFill>
                  <a:schemeClr val="accent1"/>
                </a:solidFill>
              </a:rPr>
              <a:t>evropských klinických doporučených postupů </a:t>
            </a:r>
            <a:r>
              <a:rPr lang="cs-CZ" sz="2000" dirty="0"/>
              <a:t>Evropskou komisí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Podpora národních akcí </a:t>
            </a:r>
            <a:r>
              <a:rPr lang="cs-CZ" sz="2000" dirty="0"/>
              <a:t>Evropskou komisí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Sdílení správné praxe </a:t>
            </a:r>
            <a:r>
              <a:rPr lang="cs-CZ" sz="2000" dirty="0"/>
              <a:t>a výsledků pilotních studií v evropských zemích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accent1"/>
                </a:solidFill>
              </a:rPr>
              <a:t>Podpora všech fází výzkumu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56B5E290-CB9B-1DE9-075C-66A06C3EBA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19100" y="6500647"/>
            <a:ext cx="80614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800" dirty="0"/>
              <a:t>Májek O, </a:t>
            </a:r>
            <a:r>
              <a:rPr lang="cs-CZ" sz="800" dirty="0" err="1"/>
              <a:t>Babjuk</a:t>
            </a:r>
            <a:r>
              <a:rPr lang="cs-CZ" sz="800" dirty="0"/>
              <a:t> M, Roobol MJ, Bratt O, Van Poppel H, Zachoval R, Ferda J, Koudelková M, Ngo O, Gregor J, Collen S. </a:t>
            </a:r>
            <a:r>
              <a:rPr lang="cs-CZ" sz="800" dirty="0" err="1"/>
              <a:t>How</a:t>
            </a:r>
            <a:r>
              <a:rPr lang="cs-CZ" sz="800" dirty="0"/>
              <a:t> to </a:t>
            </a:r>
            <a:r>
              <a:rPr lang="cs-CZ" sz="800" dirty="0" err="1"/>
              <a:t>follow</a:t>
            </a:r>
            <a:r>
              <a:rPr lang="cs-CZ" sz="800" dirty="0"/>
              <a:t> </a:t>
            </a:r>
            <a:r>
              <a:rPr lang="cs-CZ" sz="800" dirty="0" err="1"/>
              <a:t>the</a:t>
            </a:r>
            <a:r>
              <a:rPr lang="cs-CZ" sz="800" dirty="0"/>
              <a:t> </a:t>
            </a:r>
            <a:r>
              <a:rPr lang="cs-CZ" sz="800" dirty="0" err="1"/>
              <a:t>new</a:t>
            </a:r>
            <a:r>
              <a:rPr lang="cs-CZ" sz="800" dirty="0"/>
              <a:t> EU </a:t>
            </a:r>
            <a:r>
              <a:rPr lang="cs-CZ" sz="800" dirty="0" err="1"/>
              <a:t>Council</a:t>
            </a:r>
            <a:r>
              <a:rPr lang="cs-CZ" sz="800" dirty="0"/>
              <a:t> </a:t>
            </a:r>
            <a:r>
              <a:rPr lang="cs-CZ" sz="800" dirty="0" err="1"/>
              <a:t>recommendation</a:t>
            </a:r>
            <a:r>
              <a:rPr lang="cs-CZ" sz="800" dirty="0"/>
              <a:t> and </a:t>
            </a:r>
            <a:r>
              <a:rPr lang="cs-CZ" sz="800" dirty="0" err="1"/>
              <a:t>improve</a:t>
            </a:r>
            <a:r>
              <a:rPr lang="cs-CZ" sz="800" dirty="0"/>
              <a:t> </a:t>
            </a:r>
            <a:r>
              <a:rPr lang="cs-CZ" sz="800" dirty="0" err="1"/>
              <a:t>prostate</a:t>
            </a:r>
            <a:r>
              <a:rPr lang="cs-CZ" sz="800" dirty="0"/>
              <a:t> </a:t>
            </a:r>
            <a:r>
              <a:rPr lang="cs-CZ" sz="800" dirty="0" err="1"/>
              <a:t>cancer</a:t>
            </a:r>
            <a:r>
              <a:rPr lang="cs-CZ" sz="800" dirty="0"/>
              <a:t> early </a:t>
            </a:r>
            <a:r>
              <a:rPr lang="cs-CZ" sz="800" dirty="0" err="1"/>
              <a:t>detection</a:t>
            </a:r>
            <a:r>
              <a:rPr lang="cs-CZ" sz="800" dirty="0"/>
              <a:t>: </a:t>
            </a:r>
            <a:r>
              <a:rPr lang="cs-CZ" sz="800" dirty="0" err="1"/>
              <a:t>the</a:t>
            </a:r>
            <a:r>
              <a:rPr lang="cs-CZ" sz="800" dirty="0"/>
              <a:t> Prostaforum 2022 </a:t>
            </a:r>
            <a:r>
              <a:rPr lang="cs-CZ" sz="800" dirty="0" err="1"/>
              <a:t>declaration</a:t>
            </a:r>
            <a:r>
              <a:rPr lang="cs-CZ" sz="800" dirty="0"/>
              <a:t>. European Urology Open Science. 2023 Jul 1;53:106-8.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29476887-4AAB-4677-F94D-26AD234CEC8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769" y="6047173"/>
            <a:ext cx="564573" cy="7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503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36E0EE5-059A-4F1A-A385-9A8DA701F43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15200" y="475199"/>
            <a:ext cx="10492978" cy="720000"/>
          </a:xfrm>
        </p:spPr>
        <p:txBody>
          <a:bodyPr>
            <a:noAutofit/>
          </a:bodyPr>
          <a:lstStyle/>
          <a:p>
            <a:r>
              <a:rPr lang="cs-CZ" dirty="0"/>
              <a:t>Populační pilotní </a:t>
            </a:r>
            <a:r>
              <a:rPr lang="en-US" dirty="0"/>
              <a:t>PROGRAM </a:t>
            </a:r>
            <a:r>
              <a:rPr lang="cs-CZ" dirty="0"/>
              <a:t>Časného záchytu karcinomu prostaty BUDE zahájen V lednu 2024</a:t>
            </a:r>
            <a:endParaRPr lang="en-GB" dirty="0"/>
          </a:p>
        </p:txBody>
      </p:sp>
      <p:sp>
        <p:nvSpPr>
          <p:cNvPr id="12" name="Zástupný obsah 1">
            <a:extLst>
              <a:ext uri="{FF2B5EF4-FFF2-40B4-BE49-F238E27FC236}">
                <a16:creationId xmlns:a16="http://schemas.microsoft.com/office/drawing/2014/main" id="{8744B015-6E7C-99D3-1B88-9867F9C80AF1}"/>
              </a:ext>
            </a:extLst>
          </p:cNvPr>
          <p:cNvSpPr>
            <a:spLocks noGrp="1"/>
          </p:cNvSpPr>
          <p:nvPr>
            <p:ph sz="quarter" idx="10"/>
            <p:custDataLst>
              <p:tags r:id="rId2"/>
            </p:custDataLst>
          </p:nvPr>
        </p:nvSpPr>
        <p:spPr>
          <a:xfrm>
            <a:off x="731838" y="1439503"/>
            <a:ext cx="11076340" cy="2093919"/>
          </a:xfrm>
        </p:spPr>
        <p:txBody>
          <a:bodyPr>
            <a:normAutofit/>
          </a:bodyPr>
          <a:lstStyle/>
          <a:p>
            <a:r>
              <a:rPr lang="cs-CZ" sz="1800" b="1" dirty="0">
                <a:solidFill>
                  <a:schemeClr val="accent1"/>
                </a:solidFill>
              </a:rPr>
              <a:t>Praktický lékař nebo urolog </a:t>
            </a:r>
            <a:r>
              <a:rPr lang="cs-CZ" sz="1800" dirty="0"/>
              <a:t>nabídne účast v programu, poučí muže, odebere vzorek krve na vyšetření prostatického specifického antigenu (PSA)</a:t>
            </a:r>
          </a:p>
          <a:p>
            <a:r>
              <a:rPr lang="cs-CZ" sz="1800" b="1" dirty="0">
                <a:solidFill>
                  <a:schemeClr val="accent1"/>
                </a:solidFill>
              </a:rPr>
              <a:t>Urolog</a:t>
            </a:r>
            <a:r>
              <a:rPr lang="cs-CZ" sz="1800" dirty="0"/>
              <a:t> s certifikátem České urologické společnosti provede komplexní vyšetření a případně muže odešle na vyšetření magnetickou rezonancí (MRI)</a:t>
            </a:r>
            <a:endParaRPr lang="en-US" sz="1800" dirty="0"/>
          </a:p>
          <a:p>
            <a:r>
              <a:rPr lang="cs-CZ" sz="1800" dirty="0"/>
              <a:t>Vyšetření MRI je poskytováno pouze na </a:t>
            </a:r>
            <a:r>
              <a:rPr lang="cs-CZ" sz="1800" b="1" dirty="0">
                <a:solidFill>
                  <a:schemeClr val="accent1"/>
                </a:solidFill>
              </a:rPr>
              <a:t>radiologických pracovištích s osvědčením vydaným MZ ČR</a:t>
            </a:r>
            <a:endParaRPr lang="en-US" sz="1800" b="1" dirty="0">
              <a:solidFill>
                <a:schemeClr val="accent1"/>
              </a:solidFill>
            </a:endParaRPr>
          </a:p>
          <a:p>
            <a:r>
              <a:rPr lang="cs-CZ" sz="1800" dirty="0"/>
              <a:t>Fúzní biopsie je poskytována pouze na </a:t>
            </a:r>
            <a:r>
              <a:rPr lang="cs-CZ" sz="1800" b="1" dirty="0">
                <a:solidFill>
                  <a:schemeClr val="accent1"/>
                </a:solidFill>
              </a:rPr>
              <a:t>urologických pracovištích s osvědčením vydaným MZ ČR</a:t>
            </a:r>
            <a:endParaRPr lang="en-US" sz="1800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55F84DC-C012-415C-6264-7303AF0EE975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894757" y="3351828"/>
          <a:ext cx="8734665" cy="317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Grafický objekt 8">
            <a:extLst>
              <a:ext uri="{FF2B5EF4-FFF2-40B4-BE49-F238E27FC236}">
                <a16:creationId xmlns:a16="http://schemas.microsoft.com/office/drawing/2014/main" id="{5D2EFED8-A5C6-E219-9C59-C3DA5E0ED8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867250" y="5312126"/>
            <a:ext cx="3850181" cy="8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77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7F032E-B927-27A1-1061-76FB63DA19F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/>
              <a:t>Závěr:</a:t>
            </a:r>
            <a:br>
              <a:rPr lang="cs-CZ" dirty="0"/>
            </a:br>
            <a:r>
              <a:rPr lang="cs-CZ" dirty="0"/>
              <a:t>strategický plán na rok 2024</a:t>
            </a:r>
          </a:p>
        </p:txBody>
      </p:sp>
      <p:pic>
        <p:nvPicPr>
          <p:cNvPr id="3" name="Zástupný symbol obrázku 6">
            <a:extLst>
              <a:ext uri="{FF2B5EF4-FFF2-40B4-BE49-F238E27FC236}">
                <a16:creationId xmlns:a16="http://schemas.microsoft.com/office/drawing/2014/main" id="{593EE05E-6495-D952-6C86-2AF90DA755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4"/>
          <a:srcRect t="28733" b="28733"/>
          <a:stretch>
            <a:fillRect/>
          </a:stretch>
        </p:blipFill>
        <p:spPr>
          <a:xfrm>
            <a:off x="0" y="2297272"/>
            <a:ext cx="7983110" cy="2263455"/>
          </a:xfrm>
        </p:spPr>
      </p:pic>
    </p:spTree>
    <p:extLst>
      <p:ext uri="{BB962C8B-B14F-4D97-AF65-F5344CB8AC3E}">
        <p14:creationId xmlns:p14="http://schemas.microsoft.com/office/powerpoint/2010/main" val="3605242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0BF4B5B-1188-97E6-BC1E-EF136B0D0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Strategický Plán na rok 2024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058AC179-0F14-DF80-A3A3-28CDB90C7681}"/>
              </a:ext>
            </a:extLst>
          </p:cNvPr>
          <p:cNvSpPr>
            <a:spLocks noGrp="1"/>
          </p:cNvSpPr>
          <p:nvPr>
            <p:ph sz="quarter" idx="10"/>
            <p:custDataLst>
              <p:tags r:id="rId1"/>
            </p:custDataLst>
          </p:nvPr>
        </p:nvSpPr>
        <p:spPr>
          <a:xfrm>
            <a:off x="696658" y="1302204"/>
            <a:ext cx="10215023" cy="5419609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cs-CZ" sz="1600" b="1" dirty="0"/>
              <a:t>Organizační podpora screeningových komisí a plnění dílčích úkolů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Podpořit program časného záchytu karcinomu plic – zvýšení účasti praktických lékařů a podpora dokončení screeningového procesu účastníků screeningu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Dokončit přípravu programu screeningu AAA a v případě schválení všemi stranami zajistit implementaci do praxe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Podpořit implementaci programů časného záchytu karcinomu prostaty a screeningového vyšetření </a:t>
            </a:r>
            <a:r>
              <a:rPr lang="cs-CZ" sz="1200" dirty="0" err="1"/>
              <a:t>tyreopatií</a:t>
            </a:r>
            <a:r>
              <a:rPr lang="cs-CZ" sz="1200" dirty="0"/>
              <a:t> v těhotenství v roce 2024</a:t>
            </a:r>
          </a:p>
          <a:p>
            <a:pPr>
              <a:spcBef>
                <a:spcPts val="600"/>
              </a:spcBef>
            </a:pPr>
            <a:r>
              <a:rPr lang="cs-CZ" sz="1600" b="1" dirty="0"/>
              <a:t>Podpora populačních programů screeningu zhoubných nádorů</a:t>
            </a:r>
            <a:endParaRPr lang="cs-CZ" sz="1600" b="1" dirty="0">
              <a:solidFill>
                <a:srgbClr val="FF0000"/>
              </a:solidFill>
            </a:endParaRPr>
          </a:p>
          <a:p>
            <a:pPr lvl="1">
              <a:spcBef>
                <a:spcPts val="600"/>
              </a:spcBef>
            </a:pPr>
            <a:r>
              <a:rPr lang="cs-CZ" sz="1200" dirty="0"/>
              <a:t>Dopracování akčních plánů, jejich schválení příslušnou Komisí a Radou NSC; vlastní plnění akčních plánů</a:t>
            </a:r>
            <a:endParaRPr lang="cs-CZ" sz="1200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1600" b="1" dirty="0"/>
              <a:t>Aplikace výsledků projektů z předchozího programového období</a:t>
            </a:r>
            <a:endParaRPr lang="cs-CZ" sz="1600" b="1" dirty="0">
              <a:solidFill>
                <a:srgbClr val="FF0000"/>
              </a:solidFill>
            </a:endParaRPr>
          </a:p>
          <a:p>
            <a:pPr lvl="1">
              <a:spcBef>
                <a:spcPts val="600"/>
              </a:spcBef>
            </a:pPr>
            <a:r>
              <a:rPr lang="cs-CZ" sz="1200" dirty="0"/>
              <a:t>Dokončit odbornou diskusi k časnému záchytu CHOPN a vhodné implementaci do programu časného záchytu karcinomu plic vč. posílení intervence k zanechání kouření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Dokončit odbornou diskusi ke screeningu familiární </a:t>
            </a:r>
            <a:r>
              <a:rPr lang="cs-CZ" sz="1200" dirty="0" err="1"/>
              <a:t>hypercholesterolémie</a:t>
            </a:r>
            <a:r>
              <a:rPr lang="cs-CZ" sz="1200" dirty="0"/>
              <a:t> a předložit návrh screeningu ke schválení zdravotním pojišťovnám a MZ</a:t>
            </a:r>
          </a:p>
          <a:p>
            <a:pPr>
              <a:spcBef>
                <a:spcPts val="600"/>
              </a:spcBef>
            </a:pPr>
            <a:r>
              <a:rPr lang="cs-CZ" sz="1600" b="1" dirty="0"/>
              <a:t>Realizace projektů OPZ+ v roce 2024</a:t>
            </a:r>
            <a:endParaRPr lang="cs-CZ" sz="1600" b="1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1600" b="1" dirty="0"/>
              <a:t>Realizace projektu Komplexní informační zázemí pro zvyšování kvality programů screeningu nádorů v rámci Národního screeningového centra</a:t>
            </a:r>
            <a:endParaRPr lang="cs-CZ" sz="1600" b="1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1600" b="1" dirty="0"/>
              <a:t>Posílení organizace novorozeneckého laboratorního screeningu a návrh koncepce pro prevenci v oblasti reprodukčního zdraví 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Nastavit systém monitoringu novorozeneckého laboratorního screeningu a otestování resortního identifikátoru pro zvýšení efektivity předávání informací mezi porodnicí a screeningovou laboratoří</a:t>
            </a:r>
          </a:p>
          <a:p>
            <a:pPr>
              <a:spcBef>
                <a:spcPts val="600"/>
              </a:spcBef>
            </a:pPr>
            <a:r>
              <a:rPr lang="cs-CZ" sz="1600" b="1" dirty="0"/>
              <a:t>Rozvoj mezinárodní spolupráce v rámci akčního programu EU4Health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Pokračování plnění projektů PRAISE-U, SOLACE a PERCH</a:t>
            </a:r>
          </a:p>
          <a:p>
            <a:pPr lvl="1">
              <a:spcBef>
                <a:spcPts val="600"/>
              </a:spcBef>
            </a:pPr>
            <a:r>
              <a:rPr lang="cs-CZ" sz="1200" dirty="0"/>
              <a:t>Plnění Joint Action – </a:t>
            </a:r>
            <a:r>
              <a:rPr lang="cs-CZ" sz="1200" dirty="0" err="1"/>
              <a:t>Implementation</a:t>
            </a:r>
            <a:r>
              <a:rPr lang="cs-CZ" sz="1200" dirty="0"/>
              <a:t> </a:t>
            </a:r>
            <a:r>
              <a:rPr lang="cs-CZ" sz="1200" dirty="0" err="1"/>
              <a:t>of</a:t>
            </a:r>
            <a:r>
              <a:rPr lang="cs-CZ" sz="1200" dirty="0"/>
              <a:t> </a:t>
            </a:r>
            <a:r>
              <a:rPr lang="cs-CZ" sz="1200" dirty="0" err="1"/>
              <a:t>cancer</a:t>
            </a:r>
            <a:r>
              <a:rPr lang="cs-CZ" sz="1200" dirty="0"/>
              <a:t> screening </a:t>
            </a:r>
            <a:r>
              <a:rPr lang="cs-CZ" sz="1200" dirty="0" err="1"/>
              <a:t>programme</a:t>
            </a:r>
            <a:endParaRPr lang="cs-CZ" sz="1200" dirty="0"/>
          </a:p>
          <a:p>
            <a:pPr>
              <a:spcBef>
                <a:spcPts val="600"/>
              </a:spcBef>
            </a:pPr>
            <a:r>
              <a:rPr lang="cs-CZ" sz="1600" b="1" dirty="0"/>
              <a:t>Etablování NSC, jako koordinátora screeningových programů – milník NPO</a:t>
            </a:r>
          </a:p>
        </p:txBody>
      </p:sp>
    </p:spTree>
    <p:extLst>
      <p:ext uri="{BB962C8B-B14F-4D97-AF65-F5344CB8AC3E}">
        <p14:creationId xmlns:p14="http://schemas.microsoft.com/office/powerpoint/2010/main" val="2344715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Nadpis 1">
            <a:extLst>
              <a:ext uri="{FF2B5EF4-FFF2-40B4-BE49-F238E27FC236}">
                <a16:creationId xmlns:a16="http://schemas.microsoft.com/office/drawing/2014/main" id="{B174764E-3CB7-DCB5-5BB8-45D70D1041D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23392" y="479477"/>
            <a:ext cx="10945216" cy="6480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000" dirty="0"/>
              <a:t>DĚKUJI ZA POZORNOST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FF20985E-9F4F-4D54-D074-0674B34CEE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97358" y="3985044"/>
            <a:ext cx="4294641" cy="163121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PODĚKOVÁNÍ SPOLUPRACOVNÍKŮM </a:t>
            </a:r>
            <a:b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 </a:t>
            </a:r>
            <a:r>
              <a:rPr lang="cs-CZ" sz="2000" b="1" cap="all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nsC</a:t>
            </a:r>
            <a: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/ÚZIS </a:t>
            </a:r>
            <a:b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radě </a:t>
            </a:r>
            <a:r>
              <a:rPr lang="cs-CZ" sz="2000" b="1" cap="all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nsc</a:t>
            </a:r>
            <a:r>
              <a:rPr lang="cs-CZ" sz="20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, řídících komisích a dalších institucích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3A9C009-E08D-A329-D85E-A03506EA46F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046" y="1691541"/>
            <a:ext cx="6508986" cy="423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938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311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5816783-43DC-45FF-A039-F99517DF610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057243" y="765698"/>
            <a:ext cx="21066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Zdroj: </a:t>
            </a:r>
            <a:r>
              <a:rPr lang="cs-CZ" sz="1200" kern="0" dirty="0">
                <a:solidFill>
                  <a:prstClr val="black"/>
                </a:solidFill>
                <a:latin typeface="+mj-lt"/>
              </a:rPr>
              <a:t>Český statistický úřad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DA2279D-3154-4FE4-9D83-F5F642B8B21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8090" y="724575"/>
            <a:ext cx="3793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400" b="1" dirty="0">
                <a:solidFill>
                  <a:prstClr val="black"/>
                </a:solidFill>
                <a:latin typeface="+mj-lt"/>
              </a:rPr>
              <a:t>Počet úmrtí na novotvary</a:t>
            </a: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ročně</a:t>
            </a:r>
            <a:endParaRPr kumimoji="0" lang="cs-CZ" altLang="cs-CZ" sz="14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graphicFrame>
        <p:nvGraphicFramePr>
          <p:cNvPr id="9" name="Object 35">
            <a:extLst>
              <a:ext uri="{FF2B5EF4-FFF2-40B4-BE49-F238E27FC236}">
                <a16:creationId xmlns:a16="http://schemas.microsoft.com/office/drawing/2014/main" id="{39D63C3A-2A2E-4689-9519-43ED8E48286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306039" y="794275"/>
          <a:ext cx="5140325" cy="5322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0" name="Group 91">
            <a:extLst>
              <a:ext uri="{FF2B5EF4-FFF2-40B4-BE49-F238E27FC236}">
                <a16:creationId xmlns:a16="http://schemas.microsoft.com/office/drawing/2014/main" id="{D7378775-2708-41D0-AB80-E0B0741B010F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60653307"/>
              </p:ext>
            </p:extLst>
          </p:nvPr>
        </p:nvGraphicFramePr>
        <p:xfrm>
          <a:off x="318090" y="1097965"/>
          <a:ext cx="3224099" cy="4965772"/>
        </p:xfrm>
        <a:graphic>
          <a:graphicData uri="http://schemas.openxmlformats.org/drawingml/2006/table">
            <a:tbl>
              <a:tblPr/>
              <a:tblGrid>
                <a:gridCol w="3224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průdušnice, průdušky a plíce (C33, C34)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853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tlustého střeva a konečníku (C18–C20)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slinivky břišní (C25)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pl-PL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prsu (C50) u žen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prostaty (C61)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853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žaludku (C16)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ledviny (C64)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leukémie (C91–C95)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jater a </a:t>
                      </a:r>
                      <a:r>
                        <a:rPr lang="cs-CZ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intrahepatálních</a:t>
                      </a: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žlučových cest (C22)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močového měchýře (C67)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pl-PL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hlavy a krku (C00–C14, C30–C31)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mozku, míchy a jiných částí CNS (C70–C72)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žlučníku a žlučových cest (C23, C24)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vaječníku (C56)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</a:t>
                      </a:r>
                      <a:r>
                        <a:rPr lang="cs-CZ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Hodgkinův</a:t>
                      </a: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lymfom (C82–C86)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jícnu (C15)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dělohy (C54, C55)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zhoubný melanom kůže (C43)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mnohočetný myelom (C90)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hrdla děložního (C53)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hrtanu (C32)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nemelanomový</a:t>
                      </a: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kožní ZN (C44)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pojivových a </a:t>
                      </a:r>
                      <a:r>
                        <a:rPr lang="cs-CZ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měk</a:t>
                      </a: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 tkání (C47, C49)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štítné žlázy (C73)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Hodgkinův</a:t>
                      </a: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lymfom (C81)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ZN varlete (C62)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ostatní zhoubné novotvary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7349"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cs-CZ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novotvary nezhoubné a neznámého chování (D10–D36, D37–D48)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11" name="Rectangle 233">
            <a:extLst>
              <a:ext uri="{FF2B5EF4-FFF2-40B4-BE49-F238E27FC236}">
                <a16:creationId xmlns:a16="http://schemas.microsoft.com/office/drawing/2014/main" id="{E9935E30-E1A0-472E-B505-FBAE12665FB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01129" y="1843730"/>
            <a:ext cx="107950" cy="107950"/>
          </a:xfrm>
          <a:prstGeom prst="rect">
            <a:avLst/>
          </a:prstGeom>
          <a:solidFill>
            <a:srgbClr val="C92793"/>
          </a:solidFill>
          <a:ln w="1651" algn="ctr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234">
            <a:extLst>
              <a:ext uri="{FF2B5EF4-FFF2-40B4-BE49-F238E27FC236}">
                <a16:creationId xmlns:a16="http://schemas.microsoft.com/office/drawing/2014/main" id="{F47512FE-66DB-457D-B5D9-C79C69E7DB8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01129" y="1666738"/>
            <a:ext cx="107950" cy="107950"/>
          </a:xfrm>
          <a:prstGeom prst="rect">
            <a:avLst/>
          </a:prstGeom>
          <a:solidFill>
            <a:srgbClr val="1442A0"/>
          </a:solidFill>
          <a:ln w="1651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Text Box 237">
            <a:extLst>
              <a:ext uri="{FF2B5EF4-FFF2-40B4-BE49-F238E27FC236}">
                <a16:creationId xmlns:a16="http://schemas.microsoft.com/office/drawing/2014/main" id="{4C325B2C-77CB-4329-983F-A4E09D8F3DD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53529" y="1603317"/>
            <a:ext cx="918301" cy="38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muži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ženy</a:t>
            </a:r>
          </a:p>
        </p:txBody>
      </p:sp>
      <p:sp>
        <p:nvSpPr>
          <p:cNvPr id="14" name="Zaoblený obdélník 33">
            <a:extLst>
              <a:ext uri="{FF2B5EF4-FFF2-40B4-BE49-F238E27FC236}">
                <a16:creationId xmlns:a16="http://schemas.microsoft.com/office/drawing/2014/main" id="{5DF3FBC7-8936-4E4A-85BF-64953BA7B5C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095999" y="4260550"/>
            <a:ext cx="5754987" cy="144139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108000" tIns="36000" rIns="108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solidFill>
                  <a:schemeClr val="bg1"/>
                </a:solidFill>
                <a:cs typeface="Arial" panose="020B0604020202020204" pitchFamily="34" charset="0"/>
              </a:rPr>
              <a:t>Nejčastější příčinou úmrtí 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na novotvary byly ZN průdušnice, průdušky a</a:t>
            </a:r>
            <a:r>
              <a:rPr 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 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plíce (C33, C34), ZN tlustého střeva a konečníku (C18–C20), ZN slinivky břišní (C25), ZN prsu (C50) u žen a ZN prostaty (C61), které se podílely celkem na 51 % úmrtí na zhoubné novotvary bez </a:t>
            </a:r>
            <a:r>
              <a:rPr lang="cs-CZ" sz="1400" dirty="0" err="1">
                <a:solidFill>
                  <a:schemeClr val="bg1"/>
                </a:solidFill>
                <a:cs typeface="Arial" panose="020B0604020202020204" pitchFamily="34" charset="0"/>
              </a:rPr>
              <a:t>nemelanomových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 ZN.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5" name="Tabulka 14">
            <a:extLst>
              <a:ext uri="{FF2B5EF4-FFF2-40B4-BE49-F238E27FC236}">
                <a16:creationId xmlns:a16="http://schemas.microsoft.com/office/drawing/2014/main" id="{103CD23E-6AEB-46DE-9FDA-FBA140B23985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6096000" y="2142605"/>
          <a:ext cx="5754988" cy="1953989"/>
        </p:xfrm>
        <a:graphic>
          <a:graphicData uri="http://schemas.openxmlformats.org/drawingml/2006/table">
            <a:tbl>
              <a:tblPr/>
              <a:tblGrid>
                <a:gridCol w="3696028">
                  <a:extLst>
                    <a:ext uri="{9D8B030D-6E8A-4147-A177-3AD203B41FA5}">
                      <a16:colId xmlns:a16="http://schemas.microsoft.com/office/drawing/2014/main" val="2765753559"/>
                    </a:ext>
                  </a:extLst>
                </a:gridCol>
                <a:gridCol w="686320">
                  <a:extLst>
                    <a:ext uri="{9D8B030D-6E8A-4147-A177-3AD203B41FA5}">
                      <a16:colId xmlns:a16="http://schemas.microsoft.com/office/drawing/2014/main" val="2994594416"/>
                    </a:ext>
                  </a:extLst>
                </a:gridCol>
                <a:gridCol w="686320">
                  <a:extLst>
                    <a:ext uri="{9D8B030D-6E8A-4147-A177-3AD203B41FA5}">
                      <a16:colId xmlns:a16="http://schemas.microsoft.com/office/drawing/2014/main" val="2950578564"/>
                    </a:ext>
                  </a:extLst>
                </a:gridCol>
                <a:gridCol w="686320">
                  <a:extLst>
                    <a:ext uri="{9D8B030D-6E8A-4147-A177-3AD203B41FA5}">
                      <a16:colId xmlns:a16="http://schemas.microsoft.com/office/drawing/2014/main" val="721058880"/>
                    </a:ext>
                  </a:extLst>
                </a:gridCol>
              </a:tblGrid>
              <a:tr h="2515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Počet úmrtí na novotvary ročně</a:t>
                      </a:r>
                      <a:endParaRPr kumimoji="0" lang="cs-CZ" altLang="cs-CZ" sz="14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Muži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Ženy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381618"/>
                  </a:ext>
                </a:extLst>
              </a:tr>
              <a:tr h="4149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Všechny novotvary </a:t>
                      </a:r>
                    </a:p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(C00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C97, </a:t>
                      </a:r>
                      <a:r>
                        <a:rPr lang="cs-CZ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D00–D09, D10–D36, D37–D48)</a:t>
                      </a:r>
                      <a:endParaRPr lang="cs-CZ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15 593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12 691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28 284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980356"/>
                  </a:ext>
                </a:extLst>
              </a:tr>
              <a:tr h="4149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b"/>
                      <a:r>
                        <a:rPr lang="cs-CZ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podíl ze všech úmrtí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25,1 %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21,5 %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23,3 %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592354"/>
                  </a:ext>
                </a:extLst>
              </a:tr>
              <a:tr h="4149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Zhoubné novotvary bez </a:t>
                      </a:r>
                      <a:r>
                        <a:rPr lang="cs-CZ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nemelanomových</a:t>
                      </a: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kožních ZN (C00</a:t>
                      </a: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C97 bez</a:t>
                      </a:r>
                      <a:r>
                        <a:rPr lang="cs-CZ" sz="14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C44)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15 176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12 311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27 487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24743"/>
                  </a:ext>
                </a:extLst>
              </a:tr>
              <a:tr h="4149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podíl ze všech úmrtí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24,4 %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20,9 %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22,7 %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962998"/>
                  </a:ext>
                </a:extLst>
              </a:tr>
            </a:tbl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AD5C73BE-BEBF-ED3E-015E-7BB3512C6CF7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>
            <a:normAutofit/>
          </a:bodyPr>
          <a:lstStyle/>
          <a:p>
            <a:r>
              <a:rPr lang="pt-BR" dirty="0"/>
              <a:t>Mortalita na novotvary v ČR v letech 2017–2021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6506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3333D10-21EA-446A-885D-0A1EDB1DCD2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42178" y="364811"/>
            <a:ext cx="10227729" cy="720000"/>
          </a:xfrm>
        </p:spPr>
        <p:txBody>
          <a:bodyPr>
            <a:normAutofit fontScale="90000"/>
          </a:bodyPr>
          <a:lstStyle/>
          <a:p>
            <a:r>
              <a:rPr lang="cs-CZ" dirty="0"/>
              <a:t>Záchyt onkologických onemocnění v ČR dle klinického stadia v letech 2020–2021</a:t>
            </a:r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04CA9BAC-CFD6-4E17-5322-5E4316CB4657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174911"/>
              </p:ext>
            </p:extLst>
          </p:nvPr>
        </p:nvGraphicFramePr>
        <p:xfrm>
          <a:off x="153388" y="1682681"/>
          <a:ext cx="3760722" cy="4434638"/>
        </p:xfrm>
        <a:graphic>
          <a:graphicData uri="http://schemas.openxmlformats.org/drawingml/2006/table">
            <a:tbl>
              <a:tblPr/>
              <a:tblGrid>
                <a:gridCol w="3760722">
                  <a:extLst>
                    <a:ext uri="{9D8B030D-6E8A-4147-A177-3AD203B41FA5}">
                      <a16:colId xmlns:a16="http://schemas.microsoft.com/office/drawing/2014/main" val="385284601"/>
                    </a:ext>
                  </a:extLst>
                </a:gridCol>
              </a:tblGrid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hrdlo děložní (C53, D06)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686574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močový měchýř (C67, D09.0)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14959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varle (C62)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6632621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prs (C50, D05) u žen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476188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děloha (C54, C55, D07.0)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510925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melanom kůže (C43, D03)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58310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prostata (C61, D07.5)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853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462713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jiný kožní nádor (C44, D04)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049382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ledvina mimo pánvičku (C64)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986530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tlusté střevo a konečník (C18–C20, D01.0–D01.2)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610194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řiť a řitní kanál (C21, D01.3)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349389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hrtan (C32, D02.0)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462245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pt-B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ret, dutina ústní a hltan (C00–C14, C30–C31, D00.0, D02.3)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151221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žaludek (C16, D00.2)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4361971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vaječník (C56)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336535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jícen (C15, D00.1)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652892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slinivka břišní (C25)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9986881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průdušnice, průdušky a plíce (C33, C34, D02.1, D02.2)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853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4539048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játra, žlučník a žlučové cesty (C22–C24)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318625"/>
                  </a:ext>
                </a:extLst>
              </a:tr>
            </a:tbl>
          </a:graphicData>
        </a:graphic>
      </p:graphicFrame>
      <p:sp>
        <p:nvSpPr>
          <p:cNvPr id="4" name="TextBox 6">
            <a:extLst>
              <a:ext uri="{FF2B5EF4-FFF2-40B4-BE49-F238E27FC236}">
                <a16:creationId xmlns:a16="http://schemas.microsoft.com/office/drawing/2014/main" id="{BF5486FC-81F0-C10C-DB87-3282E0D611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57077" y="1062588"/>
            <a:ext cx="67858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Zdroj: Národní onkologický registr, data za roky 2020 a 2021 byla doplněná dle CZ-DRG markerů</a:t>
            </a:r>
          </a:p>
        </p:txBody>
      </p:sp>
      <p:sp>
        <p:nvSpPr>
          <p:cNvPr id="5" name="Zaoblený obdélník 33">
            <a:extLst>
              <a:ext uri="{FF2B5EF4-FFF2-40B4-BE49-F238E27FC236}">
                <a16:creationId xmlns:a16="http://schemas.microsoft.com/office/drawing/2014/main" id="{16A98D85-CFC9-3441-E4D0-76D8E614FF3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540428" y="2918298"/>
            <a:ext cx="2498184" cy="3199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108000" tIns="36000" rIns="108000" bIns="36000" rtlCol="0" anchor="ctr"/>
          <a:lstStyle/>
          <a:p>
            <a:pPr>
              <a:spcBef>
                <a:spcPts val="1200"/>
              </a:spcBef>
            </a:pP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Významná část onkologických onemocnění je zachytávána v pozdním stadiu. Zůstává tedy důležitou výzvou </a:t>
            </a:r>
            <a:r>
              <a:rPr lang="cs-CZ" sz="1400" b="1" dirty="0">
                <a:solidFill>
                  <a:schemeClr val="bg1"/>
                </a:solidFill>
                <a:cs typeface="Arial" panose="020B0604020202020204" pitchFamily="34" charset="0"/>
              </a:rPr>
              <a:t>posilovat stávající screeningové programy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, zajistit </a:t>
            </a:r>
            <a:r>
              <a:rPr lang="cs-CZ" sz="1400" b="1" dirty="0">
                <a:solidFill>
                  <a:schemeClr val="bg1"/>
                </a:solidFill>
                <a:cs typeface="Arial" panose="020B0604020202020204" pitchFamily="34" charset="0"/>
              </a:rPr>
              <a:t>úspěšný rozvoj pilotních programů časného záchytu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, ale i </a:t>
            </a:r>
            <a:r>
              <a:rPr lang="cs-CZ" sz="1400" b="1" dirty="0">
                <a:solidFill>
                  <a:schemeClr val="bg1"/>
                </a:solidFill>
                <a:cs typeface="Arial" panose="020B0604020202020204" pitchFamily="34" charset="0"/>
              </a:rPr>
              <a:t>maximalizovat včasnou diagnostiku onemocnění </a:t>
            </a:r>
            <a:r>
              <a:rPr lang="cs-CZ" sz="1400" dirty="0">
                <a:solidFill>
                  <a:schemeClr val="bg1"/>
                </a:solidFill>
                <a:cs typeface="Arial" panose="020B0604020202020204" pitchFamily="34" charset="0"/>
              </a:rPr>
              <a:t>bez dostupných organizovaných screeningových programů.</a:t>
            </a:r>
            <a:endParaRPr lang="cs-CZ" sz="1400" dirty="0">
              <a:solidFill>
                <a:schemeClr val="bg1"/>
              </a:solidFill>
              <a:ea typeface="Calibri" panose="020F0502020204030204" pitchFamily="34" charset="0"/>
            </a:endParaRP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179B6DAD-2C95-D909-48FD-43ABF31B8B81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259522343"/>
              </p:ext>
            </p:extLst>
          </p:nvPr>
        </p:nvGraphicFramePr>
        <p:xfrm>
          <a:off x="3196567" y="1373911"/>
          <a:ext cx="57606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Tabulka 16">
            <a:extLst>
              <a:ext uri="{FF2B5EF4-FFF2-40B4-BE49-F238E27FC236}">
                <a16:creationId xmlns:a16="http://schemas.microsoft.com/office/drawing/2014/main" id="{4FFD293B-105B-03AB-51EF-D905E859101F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04962522"/>
              </p:ext>
            </p:extLst>
          </p:nvPr>
        </p:nvGraphicFramePr>
        <p:xfrm>
          <a:off x="8748340" y="1682681"/>
          <a:ext cx="792088" cy="4464487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385284601"/>
                    </a:ext>
                  </a:extLst>
                </a:gridCol>
              </a:tblGrid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7 578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686574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6 263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14959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968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6632621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16 179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476188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4 036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510925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6 557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758310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14 966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462713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50 280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049382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6 231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986530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15 335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610194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464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349389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981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462245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3 860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151221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2 657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4361971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1 849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336535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1 354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652892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4 994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9986881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12 621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539048"/>
                  </a:ext>
                </a:extLst>
              </a:tr>
              <a:tr h="234973">
                <a:tc>
                  <a:txBody>
                    <a:bodyPr/>
                    <a:lstStyle/>
                    <a:p>
                      <a:pPr algn="l" fontAlgn="ctr">
                        <a:lnSpc>
                          <a:spcPct val="80000"/>
                        </a:lnSpc>
                      </a:pP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 = 3 558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318625"/>
                  </a:ext>
                </a:extLst>
              </a:tr>
            </a:tbl>
          </a:graphicData>
        </a:graphic>
      </p:graphicFrame>
      <p:grpSp>
        <p:nvGrpSpPr>
          <p:cNvPr id="39" name="Skupina 38">
            <a:extLst>
              <a:ext uri="{FF2B5EF4-FFF2-40B4-BE49-F238E27FC236}">
                <a16:creationId xmlns:a16="http://schemas.microsoft.com/office/drawing/2014/main" id="{B111C63F-1B68-6AEC-4BB6-DED0C6E6044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774068" y="6368298"/>
            <a:ext cx="5047175" cy="332627"/>
            <a:chOff x="1088773" y="955996"/>
            <a:chExt cx="5047175" cy="332627"/>
          </a:xfrm>
        </p:grpSpPr>
        <p:sp>
          <p:nvSpPr>
            <p:cNvPr id="40" name="TextovéPole 39">
              <a:extLst>
                <a:ext uri="{FF2B5EF4-FFF2-40B4-BE49-F238E27FC236}">
                  <a16:creationId xmlns:a16="http://schemas.microsoft.com/office/drawing/2014/main" id="{37A8DA0C-24DA-EDE4-62D7-66B74D91939B}"/>
                </a:ext>
              </a:extLst>
            </p:cNvPr>
            <p:cNvSpPr txBox="1"/>
            <p:nvPr/>
          </p:nvSpPr>
          <p:spPr>
            <a:xfrm>
              <a:off x="1088773" y="955996"/>
              <a:ext cx="2196552" cy="16158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05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Stadium:         1         2         3         4</a:t>
              </a:r>
              <a:endParaRPr kumimoji="0" lang="cs-CZ" sz="1000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bdélník 40">
              <a:extLst>
                <a:ext uri="{FF2B5EF4-FFF2-40B4-BE49-F238E27FC236}">
                  <a16:creationId xmlns:a16="http://schemas.microsoft.com/office/drawing/2014/main" id="{777A88F0-A89C-F027-0261-C97365D85A94}"/>
                </a:ext>
              </a:extLst>
            </p:cNvPr>
            <p:cNvSpPr/>
            <p:nvPr/>
          </p:nvSpPr>
          <p:spPr>
            <a:xfrm>
              <a:off x="2938412" y="971810"/>
              <a:ext cx="144000" cy="144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bdélník 41">
              <a:extLst>
                <a:ext uri="{FF2B5EF4-FFF2-40B4-BE49-F238E27FC236}">
                  <a16:creationId xmlns:a16="http://schemas.microsoft.com/office/drawing/2014/main" id="{F744450F-8955-E342-0862-95966E2E6241}"/>
                </a:ext>
              </a:extLst>
            </p:cNvPr>
            <p:cNvSpPr/>
            <p:nvPr/>
          </p:nvSpPr>
          <p:spPr>
            <a:xfrm>
              <a:off x="2584010" y="971810"/>
              <a:ext cx="144000" cy="1440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bdélník 42">
              <a:extLst>
                <a:ext uri="{FF2B5EF4-FFF2-40B4-BE49-F238E27FC236}">
                  <a16:creationId xmlns:a16="http://schemas.microsoft.com/office/drawing/2014/main" id="{B782009D-6527-A5EC-B793-45022DD887CB}"/>
                </a:ext>
              </a:extLst>
            </p:cNvPr>
            <p:cNvSpPr/>
            <p:nvPr/>
          </p:nvSpPr>
          <p:spPr>
            <a:xfrm>
              <a:off x="2164698" y="971810"/>
              <a:ext cx="144000" cy="1440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bdélník 43">
              <a:extLst>
                <a:ext uri="{FF2B5EF4-FFF2-40B4-BE49-F238E27FC236}">
                  <a16:creationId xmlns:a16="http://schemas.microsoft.com/office/drawing/2014/main" id="{BDF5CD59-7C90-4CCD-A771-05B57E04D93B}"/>
                </a:ext>
              </a:extLst>
            </p:cNvPr>
            <p:cNvSpPr/>
            <p:nvPr/>
          </p:nvSpPr>
          <p:spPr>
            <a:xfrm>
              <a:off x="1779021" y="971810"/>
              <a:ext cx="144000" cy="1440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bdélník 44">
              <a:extLst>
                <a:ext uri="{FF2B5EF4-FFF2-40B4-BE49-F238E27FC236}">
                  <a16:creationId xmlns:a16="http://schemas.microsoft.com/office/drawing/2014/main" id="{566D4CF7-41AB-F316-84EB-60375B0F6643}"/>
                </a:ext>
              </a:extLst>
            </p:cNvPr>
            <p:cNvSpPr/>
            <p:nvPr/>
          </p:nvSpPr>
          <p:spPr>
            <a:xfrm>
              <a:off x="3275872" y="971810"/>
              <a:ext cx="144000" cy="14400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ovéPole 45">
              <a:extLst>
                <a:ext uri="{FF2B5EF4-FFF2-40B4-BE49-F238E27FC236}">
                  <a16:creationId xmlns:a16="http://schemas.microsoft.com/office/drawing/2014/main" id="{342599B6-CD68-50FB-5497-DC8585033C66}"/>
                </a:ext>
              </a:extLst>
            </p:cNvPr>
            <p:cNvSpPr txBox="1"/>
            <p:nvPr/>
          </p:nvSpPr>
          <p:spPr>
            <a:xfrm>
              <a:off x="3445272" y="965458"/>
              <a:ext cx="125053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05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neznámo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05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– objektivní důvody          </a:t>
              </a:r>
            </a:p>
          </p:txBody>
        </p:sp>
        <p:sp>
          <p:nvSpPr>
            <p:cNvPr id="47" name="Obdélník 46">
              <a:extLst>
                <a:ext uri="{FF2B5EF4-FFF2-40B4-BE49-F238E27FC236}">
                  <a16:creationId xmlns:a16="http://schemas.microsoft.com/office/drawing/2014/main" id="{8CDAE289-F4E1-3DE6-7D93-AE3519B002D8}"/>
                </a:ext>
              </a:extLst>
            </p:cNvPr>
            <p:cNvSpPr/>
            <p:nvPr/>
          </p:nvSpPr>
          <p:spPr>
            <a:xfrm>
              <a:off x="4716016" y="971810"/>
              <a:ext cx="144000" cy="144000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600" b="0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ovéPole 47">
              <a:extLst>
                <a:ext uri="{FF2B5EF4-FFF2-40B4-BE49-F238E27FC236}">
                  <a16:creationId xmlns:a16="http://schemas.microsoft.com/office/drawing/2014/main" id="{8F7894EA-9FB4-1837-45E2-35F73B179956}"/>
                </a:ext>
              </a:extLst>
            </p:cNvPr>
            <p:cNvSpPr txBox="1"/>
            <p:nvPr/>
          </p:nvSpPr>
          <p:spPr>
            <a:xfrm>
              <a:off x="4885416" y="965458"/>
              <a:ext cx="125053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05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neznámo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050" b="0" i="0" u="none" strike="noStrike" kern="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– neúplný záznam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07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3333D10-21EA-446A-885D-0A1EDB1DCD2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20000" y="364811"/>
            <a:ext cx="9802034" cy="720000"/>
          </a:xfrm>
        </p:spPr>
        <p:txBody>
          <a:bodyPr>
            <a:noAutofit/>
          </a:bodyPr>
          <a:lstStyle/>
          <a:p>
            <a:r>
              <a:rPr lang="cs-CZ" sz="2000" dirty="0"/>
              <a:t>nádory cílené screeningem jako další nádory:</a:t>
            </a:r>
            <a:br>
              <a:rPr lang="cs-CZ" sz="2000" dirty="0"/>
            </a:br>
            <a:r>
              <a:rPr lang="cs-CZ" sz="2000" dirty="0"/>
              <a:t>nezbytnost dlouhodobé preventivní péče o vyléčené pacienty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ED789B1E-FDB6-AFC3-F2ED-4EB73178801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6200000">
            <a:off x="-423358" y="5020542"/>
            <a:ext cx="1728787" cy="123825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 na 100 000 osob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CE8F648F-89BE-BFCF-13FE-345C21F0EF2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76155" y="6192482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29E3D223-F0F5-2C40-0C61-CFCCBA63DFA2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1947" y="3806055"/>
            <a:ext cx="24604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ZN tlustého střeva a konečníku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(C18–C20)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88350819-155B-5611-8775-A7CD4ADB2579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4045" y="3830290"/>
            <a:ext cx="2281478" cy="16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C18–C20 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další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</p:txBody>
      </p:sp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FC215D73-46EC-33F6-38A7-DD8474EDC4F0}"/>
              </a:ext>
            </a:extLst>
          </p:cNvPr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3573146" y="3953429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8"/>
          </a:graphicData>
        </a:graphic>
      </p:graphicFrame>
      <p:sp>
        <p:nvSpPr>
          <p:cNvPr id="12" name="Text Box 5">
            <a:extLst>
              <a:ext uri="{FF2B5EF4-FFF2-40B4-BE49-F238E27FC236}">
                <a16:creationId xmlns:a16="http://schemas.microsoft.com/office/drawing/2014/main" id="{BF4857E3-D107-7A7D-BC02-882138E50B16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18983" y="6190951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503849FA-0353-F883-9853-4C731DABFB31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46031" y="3853749"/>
            <a:ext cx="2281478" cy="26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C18–C20 </a:t>
            </a: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první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  <a:p>
            <a:pPr marL="0" marR="0" lvl="0" indent="0" algn="ct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4" name="Object 3">
            <a:extLst>
              <a:ext uri="{FF2B5EF4-FFF2-40B4-BE49-F238E27FC236}">
                <a16:creationId xmlns:a16="http://schemas.microsoft.com/office/drawing/2014/main" id="{F4DCD551-4F63-F247-D496-6CD18A44251A}"/>
              </a:ext>
            </a:extLst>
          </p:cNvPr>
          <p:cNvGraphicFramePr>
            <a:graphicFrameLocks/>
          </p:cNvGraphicFramePr>
          <p:nvPr>
            <p:custDataLst>
              <p:tags r:id="rId9"/>
            </p:custDataLst>
          </p:nvPr>
        </p:nvGraphicFramePr>
        <p:xfrm>
          <a:off x="530318" y="3954960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9"/>
          </a:graphicData>
        </a:graphic>
      </p:graphicFrame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6B1C92EF-BACF-36BC-CF57-AA349A961D9F}"/>
              </a:ext>
            </a:extLst>
          </p:cNvPr>
          <p:cNvGraphicFramePr>
            <a:graphicFrameLocks/>
          </p:cNvGraphicFramePr>
          <p:nvPr>
            <p:custDataLst>
              <p:tags r:id="rId10"/>
            </p:custDataLst>
          </p:nvPr>
        </p:nvGraphicFramePr>
        <p:xfrm>
          <a:off x="6449501" y="3951824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0"/>
          </a:graphicData>
        </a:graphic>
      </p:graphicFrame>
      <p:sp>
        <p:nvSpPr>
          <p:cNvPr id="16" name="Text Box 5">
            <a:extLst>
              <a:ext uri="{FF2B5EF4-FFF2-40B4-BE49-F238E27FC236}">
                <a16:creationId xmlns:a16="http://schemas.microsoft.com/office/drawing/2014/main" id="{D281DE03-B451-D8B5-6C6B-D278992EE3D1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095338" y="6189346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18" name="TextovéPole 7">
            <a:extLst>
              <a:ext uri="{FF2B5EF4-FFF2-40B4-BE49-F238E27FC236}">
                <a16:creationId xmlns:a16="http://schemas.microsoft.com/office/drawing/2014/main" id="{966E4482-D7CC-CF57-7119-610C25D803C8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31840" y="4593034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3D62B2E7-BABE-7C3A-5749-A3E0523A0FEA}"/>
              </a:ext>
            </a:extLst>
          </p:cNvPr>
          <p:cNvSpPr txBox="1"/>
          <p:nvPr/>
        </p:nvSpPr>
        <p:spPr>
          <a:xfrm rot="18724927">
            <a:off x="2921978" y="603230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EB95A000-6DF7-1617-47B8-F5B8F32C492A}"/>
              </a:ext>
            </a:extLst>
          </p:cNvPr>
          <p:cNvSpPr txBox="1"/>
          <p:nvPr/>
        </p:nvSpPr>
        <p:spPr>
          <a:xfrm rot="18724927">
            <a:off x="8862955" y="6039719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A0643CB3-02CC-B9A7-C184-474ECD041B09}"/>
              </a:ext>
            </a:extLst>
          </p:cNvPr>
          <p:cNvSpPr txBox="1"/>
          <p:nvPr/>
        </p:nvSpPr>
        <p:spPr>
          <a:xfrm rot="18724927">
            <a:off x="5975081" y="60304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grpSp>
        <p:nvGrpSpPr>
          <p:cNvPr id="22" name="Skupina 21">
            <a:extLst>
              <a:ext uri="{FF2B5EF4-FFF2-40B4-BE49-F238E27FC236}">
                <a16:creationId xmlns:a16="http://schemas.microsoft.com/office/drawing/2014/main" id="{7FC47928-2067-B435-A4AF-0639E67F97C9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318496" y="6495691"/>
            <a:ext cx="4919272" cy="184662"/>
            <a:chOff x="1056582" y="3463775"/>
            <a:chExt cx="4919272" cy="184662"/>
          </a:xfrm>
        </p:grpSpPr>
        <p:sp>
          <p:nvSpPr>
            <p:cNvPr id="23" name="Rectangle 278">
              <a:extLst>
                <a:ext uri="{FF2B5EF4-FFF2-40B4-BE49-F238E27FC236}">
                  <a16:creationId xmlns:a16="http://schemas.microsoft.com/office/drawing/2014/main" id="{50E83CE8-8ED6-7DAF-42B5-042E8B036477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1056582" y="3505854"/>
              <a:ext cx="108000" cy="108000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800" b="0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49">
              <a:extLst>
                <a:ext uri="{FF2B5EF4-FFF2-40B4-BE49-F238E27FC236}">
                  <a16:creationId xmlns:a16="http://schemas.microsoft.com/office/drawing/2014/main" id="{739E9A45-39C6-BE33-F45B-8767B3AC2BEC}"/>
                </a:ext>
              </a:extLst>
            </p:cNvPr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238300" y="3474028"/>
              <a:ext cx="465417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Celkem</a:t>
              </a:r>
            </a:p>
          </p:txBody>
        </p:sp>
        <p:sp>
          <p:nvSpPr>
            <p:cNvPr id="25" name="Rectangle 49">
              <a:extLst>
                <a:ext uri="{FF2B5EF4-FFF2-40B4-BE49-F238E27FC236}">
                  <a16:creationId xmlns:a16="http://schemas.microsoft.com/office/drawing/2014/main" id="{0FFFEBE5-BBD3-AE82-2749-CA7E10421428}"/>
                </a:ext>
              </a:extLst>
            </p:cNvPr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1941485" y="3479160"/>
              <a:ext cx="1872000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První</a:t>
              </a: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novotvar u pacienta</a:t>
              </a:r>
            </a:p>
          </p:txBody>
        </p:sp>
        <p:sp>
          <p:nvSpPr>
            <p:cNvPr id="26" name="Rectangle 278">
              <a:extLst>
                <a:ext uri="{FF2B5EF4-FFF2-40B4-BE49-F238E27FC236}">
                  <a16:creationId xmlns:a16="http://schemas.microsoft.com/office/drawing/2014/main" id="{47E4545A-5C57-8E68-0CDC-85CBBE1058EF}"/>
                </a:ext>
              </a:extLst>
            </p:cNvPr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759771" y="3498174"/>
              <a:ext cx="108000" cy="108000"/>
            </a:xfrm>
            <a:prstGeom prst="rect">
              <a:avLst/>
            </a:prstGeom>
            <a:solidFill>
              <a:srgbClr val="FF0000"/>
            </a:solidFill>
            <a:ln w="1651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 49">
              <a:extLst>
                <a:ext uri="{FF2B5EF4-FFF2-40B4-BE49-F238E27FC236}">
                  <a16:creationId xmlns:a16="http://schemas.microsoft.com/office/drawing/2014/main" id="{4FB83333-DD89-C7CB-67E7-2AAF0717356E}"/>
                </a:ext>
              </a:extLst>
            </p:cNvPr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3671854" y="3463775"/>
              <a:ext cx="2304000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Další</a:t>
              </a: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primární novotvar u pacienta</a:t>
              </a:r>
            </a:p>
          </p:txBody>
        </p:sp>
        <p:sp>
          <p:nvSpPr>
            <p:cNvPr id="28" name="Rectangle 278">
              <a:extLst>
                <a:ext uri="{FF2B5EF4-FFF2-40B4-BE49-F238E27FC236}">
                  <a16:creationId xmlns:a16="http://schemas.microsoft.com/office/drawing/2014/main" id="{67A49BA0-1847-FDE5-7D2B-29B6D60961B9}"/>
                </a:ext>
              </a:extLst>
            </p:cNvPr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3490141" y="3490277"/>
              <a:ext cx="108000" cy="108000"/>
            </a:xfrm>
            <a:prstGeom prst="rect">
              <a:avLst/>
            </a:prstGeom>
            <a:solidFill>
              <a:srgbClr val="800000"/>
            </a:solidFill>
            <a:ln w="1651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Skupina 28">
            <a:extLst>
              <a:ext uri="{FF2B5EF4-FFF2-40B4-BE49-F238E27FC236}">
                <a16:creationId xmlns:a16="http://schemas.microsoft.com/office/drawing/2014/main" id="{C11A5B02-246F-4239-CF79-C4F461770CE6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5555602" y="6422525"/>
            <a:ext cx="3621959" cy="338554"/>
            <a:chOff x="4011857" y="5952156"/>
            <a:chExt cx="3621959" cy="338554"/>
          </a:xfrm>
        </p:grpSpPr>
        <p:sp>
          <p:nvSpPr>
            <p:cNvPr id="30" name="TextovéPole 29">
              <a:extLst>
                <a:ext uri="{FF2B5EF4-FFF2-40B4-BE49-F238E27FC236}">
                  <a16:creationId xmlns:a16="http://schemas.microsoft.com/office/drawing/2014/main" id="{62557987-5028-950F-5BD3-099E069C9C8F}"/>
                </a:ext>
              </a:extLst>
            </p:cNvPr>
            <p:cNvSpPr txBox="1"/>
            <p:nvPr/>
          </p:nvSpPr>
          <p:spPr>
            <a:xfrm>
              <a:off x="4011857" y="6042774"/>
              <a:ext cx="2736304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1" name="Obdélník 30">
              <a:extLst>
                <a:ext uri="{FF2B5EF4-FFF2-40B4-BE49-F238E27FC236}">
                  <a16:creationId xmlns:a16="http://schemas.microsoft.com/office/drawing/2014/main" id="{898A029B-396E-2D11-B028-A853CA2536B0}"/>
                </a:ext>
              </a:extLst>
            </p:cNvPr>
            <p:cNvSpPr/>
            <p:nvPr/>
          </p:nvSpPr>
          <p:spPr>
            <a:xfrm>
              <a:off x="4923404" y="6056820"/>
              <a:ext cx="108000" cy="108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bdélník 31">
              <a:extLst>
                <a:ext uri="{FF2B5EF4-FFF2-40B4-BE49-F238E27FC236}">
                  <a16:creationId xmlns:a16="http://schemas.microsoft.com/office/drawing/2014/main" id="{DDFD00DD-81FD-DE62-C9B3-94F3D1145BB6}"/>
                </a:ext>
              </a:extLst>
            </p:cNvPr>
            <p:cNvSpPr/>
            <p:nvPr/>
          </p:nvSpPr>
          <p:spPr>
            <a:xfrm>
              <a:off x="4641722" y="6056820"/>
              <a:ext cx="108000" cy="1080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bdélník 32">
              <a:extLst>
                <a:ext uri="{FF2B5EF4-FFF2-40B4-BE49-F238E27FC236}">
                  <a16:creationId xmlns:a16="http://schemas.microsoft.com/office/drawing/2014/main" id="{588535B9-BBA8-96FD-E9ED-6C7F1297F4DD}"/>
                </a:ext>
              </a:extLst>
            </p:cNvPr>
            <p:cNvSpPr/>
            <p:nvPr/>
          </p:nvSpPr>
          <p:spPr>
            <a:xfrm>
              <a:off x="4344986" y="6056820"/>
              <a:ext cx="108000" cy="1080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bdélník 33">
              <a:extLst>
                <a:ext uri="{FF2B5EF4-FFF2-40B4-BE49-F238E27FC236}">
                  <a16:creationId xmlns:a16="http://schemas.microsoft.com/office/drawing/2014/main" id="{0B58CC0E-6E5C-6FD6-9179-D5D192CB6202}"/>
                </a:ext>
              </a:extLst>
            </p:cNvPr>
            <p:cNvSpPr/>
            <p:nvPr/>
          </p:nvSpPr>
          <p:spPr>
            <a:xfrm>
              <a:off x="4044952" y="6056820"/>
              <a:ext cx="108000" cy="1080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bdélník 34">
              <a:extLst>
                <a:ext uri="{FF2B5EF4-FFF2-40B4-BE49-F238E27FC236}">
                  <a16:creationId xmlns:a16="http://schemas.microsoft.com/office/drawing/2014/main" id="{FFC704CC-0233-0D7D-4316-D7BAF63E0BC8}"/>
                </a:ext>
              </a:extLst>
            </p:cNvPr>
            <p:cNvSpPr/>
            <p:nvPr/>
          </p:nvSpPr>
          <p:spPr>
            <a:xfrm>
              <a:off x="5224136" y="6056820"/>
              <a:ext cx="108000" cy="10800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ovéPole 35">
              <a:extLst>
                <a:ext uri="{FF2B5EF4-FFF2-40B4-BE49-F238E27FC236}">
                  <a16:creationId xmlns:a16="http://schemas.microsoft.com/office/drawing/2014/main" id="{A8E5D539-DD1D-964D-6837-7F6009E88573}"/>
                </a:ext>
              </a:extLst>
            </p:cNvPr>
            <p:cNvSpPr txBox="1"/>
            <p:nvPr/>
          </p:nvSpPr>
          <p:spPr>
            <a:xfrm>
              <a:off x="5393536" y="5952156"/>
              <a:ext cx="1074948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 –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objektivní důvody          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bdélník 36">
              <a:extLst>
                <a:ext uri="{FF2B5EF4-FFF2-40B4-BE49-F238E27FC236}">
                  <a16:creationId xmlns:a16="http://schemas.microsoft.com/office/drawing/2014/main" id="{6F305F67-95E0-4197-992B-D8356A9E27A1}"/>
                </a:ext>
              </a:extLst>
            </p:cNvPr>
            <p:cNvSpPr/>
            <p:nvPr/>
          </p:nvSpPr>
          <p:spPr>
            <a:xfrm>
              <a:off x="6501230" y="6056820"/>
              <a:ext cx="108000" cy="108000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ovéPole 37">
              <a:extLst>
                <a:ext uri="{FF2B5EF4-FFF2-40B4-BE49-F238E27FC236}">
                  <a16:creationId xmlns:a16="http://schemas.microsoft.com/office/drawing/2014/main" id="{2B4AD656-2F5A-7F8B-3CE3-DABFB4C58D99}"/>
                </a:ext>
              </a:extLst>
            </p:cNvPr>
            <p:cNvSpPr txBox="1"/>
            <p:nvPr/>
          </p:nvSpPr>
          <p:spPr>
            <a:xfrm>
              <a:off x="6670630" y="5952156"/>
              <a:ext cx="96318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 –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neúplný záznam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3" name="Text Box 4">
            <a:extLst>
              <a:ext uri="{FF2B5EF4-FFF2-40B4-BE49-F238E27FC236}">
                <a16:creationId xmlns:a16="http://schemas.microsoft.com/office/drawing/2014/main" id="{DA9DAD44-5E2E-444D-5DD2-C0E06637CB7D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16200000">
            <a:off x="-433415" y="2306741"/>
            <a:ext cx="1728787" cy="123825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 na 100 000 žen</a:t>
            </a:r>
          </a:p>
        </p:txBody>
      </p:sp>
      <p:sp>
        <p:nvSpPr>
          <p:cNvPr id="54" name="Text Box 5">
            <a:extLst>
              <a:ext uri="{FF2B5EF4-FFF2-40B4-BE49-F238E27FC236}">
                <a16:creationId xmlns:a16="http://schemas.microsoft.com/office/drawing/2014/main" id="{5333541B-B843-641D-9D49-158B6AD45198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166098" y="3478681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55" name="Text Box 6">
            <a:extLst>
              <a:ext uri="{FF2B5EF4-FFF2-40B4-BE49-F238E27FC236}">
                <a16:creationId xmlns:a16="http://schemas.microsoft.com/office/drawing/2014/main" id="{227D742C-4B88-7CD6-EB43-8AF68B4C6E15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61890" y="1092254"/>
            <a:ext cx="24604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ZN prsu (C50) u žen</a:t>
            </a: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Text Box 6">
            <a:extLst>
              <a:ext uri="{FF2B5EF4-FFF2-40B4-BE49-F238E27FC236}">
                <a16:creationId xmlns:a16="http://schemas.microsoft.com/office/drawing/2014/main" id="{B74557B3-7221-7BE7-6B23-E5F38E1EBBAC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843988" y="1116489"/>
            <a:ext cx="2281478" cy="16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C50 u žen 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další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</p:txBody>
      </p:sp>
      <p:graphicFrame>
        <p:nvGraphicFramePr>
          <p:cNvPr id="57" name="Object 3">
            <a:extLst>
              <a:ext uri="{FF2B5EF4-FFF2-40B4-BE49-F238E27FC236}">
                <a16:creationId xmlns:a16="http://schemas.microsoft.com/office/drawing/2014/main" id="{DC437E71-C6A1-0BCB-6EE1-2867FB99EBDE}"/>
              </a:ext>
            </a:extLst>
          </p:cNvPr>
          <p:cNvGraphicFramePr>
            <a:graphicFrameLocks/>
          </p:cNvGraphicFramePr>
          <p:nvPr>
            <p:custDataLst>
              <p:tags r:id="rId19"/>
            </p:custDataLst>
          </p:nvPr>
        </p:nvGraphicFramePr>
        <p:xfrm>
          <a:off x="3563089" y="1239628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1"/>
          </a:graphicData>
        </a:graphic>
      </p:graphicFrame>
      <p:sp>
        <p:nvSpPr>
          <p:cNvPr id="58" name="Text Box 5">
            <a:extLst>
              <a:ext uri="{FF2B5EF4-FFF2-40B4-BE49-F238E27FC236}">
                <a16:creationId xmlns:a16="http://schemas.microsoft.com/office/drawing/2014/main" id="{AB8BEAEE-A7CD-6CC2-E68A-AD9542665727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208926" y="3477150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59" name="Text Box 6">
            <a:extLst>
              <a:ext uri="{FF2B5EF4-FFF2-40B4-BE49-F238E27FC236}">
                <a16:creationId xmlns:a16="http://schemas.microsoft.com/office/drawing/2014/main" id="{E19E6D8D-99AC-03B1-EFF9-AE56CD02A0DB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935974" y="1139948"/>
            <a:ext cx="2281478" cy="26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C50 u žen </a:t>
            </a: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první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  <a:p>
            <a:pPr marL="0" marR="0" lvl="0" indent="0" algn="ct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0" name="Object 3">
            <a:extLst>
              <a:ext uri="{FF2B5EF4-FFF2-40B4-BE49-F238E27FC236}">
                <a16:creationId xmlns:a16="http://schemas.microsoft.com/office/drawing/2014/main" id="{02D15FD2-C259-EBDD-5868-47374F6AD44E}"/>
              </a:ext>
            </a:extLst>
          </p:cNvPr>
          <p:cNvGraphicFramePr>
            <a:graphicFrameLocks/>
          </p:cNvGraphicFramePr>
          <p:nvPr>
            <p:custDataLst>
              <p:tags r:id="rId22"/>
            </p:custDataLst>
          </p:nvPr>
        </p:nvGraphicFramePr>
        <p:xfrm>
          <a:off x="520261" y="1241159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2"/>
          </a:graphicData>
        </a:graphic>
      </p:graphicFrame>
      <p:graphicFrame>
        <p:nvGraphicFramePr>
          <p:cNvPr id="61" name="Object 3">
            <a:extLst>
              <a:ext uri="{FF2B5EF4-FFF2-40B4-BE49-F238E27FC236}">
                <a16:creationId xmlns:a16="http://schemas.microsoft.com/office/drawing/2014/main" id="{37016874-CE54-8FD8-7224-73847879216D}"/>
              </a:ext>
            </a:extLst>
          </p:cNvPr>
          <p:cNvGraphicFramePr>
            <a:graphicFrameLocks/>
          </p:cNvGraphicFramePr>
          <p:nvPr>
            <p:custDataLst>
              <p:tags r:id="rId23"/>
            </p:custDataLst>
          </p:nvPr>
        </p:nvGraphicFramePr>
        <p:xfrm>
          <a:off x="6439444" y="1238023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3"/>
          </a:graphicData>
        </a:graphic>
      </p:graphicFrame>
      <p:sp>
        <p:nvSpPr>
          <p:cNvPr id="62" name="Text Box 5">
            <a:extLst>
              <a:ext uri="{FF2B5EF4-FFF2-40B4-BE49-F238E27FC236}">
                <a16:creationId xmlns:a16="http://schemas.microsoft.com/office/drawing/2014/main" id="{468A3445-E85F-3AA1-FFAB-F0AD5CB491D7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9085281" y="3475545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63" name="TextovéPole 7">
            <a:extLst>
              <a:ext uri="{FF2B5EF4-FFF2-40B4-BE49-F238E27FC236}">
                <a16:creationId xmlns:a16="http://schemas.microsoft.com/office/drawing/2014/main" id="{AE009674-5752-E712-50C3-1249536B637B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221783" y="1879233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64" name="TextovéPole 63">
            <a:extLst>
              <a:ext uri="{FF2B5EF4-FFF2-40B4-BE49-F238E27FC236}">
                <a16:creationId xmlns:a16="http://schemas.microsoft.com/office/drawing/2014/main" id="{2F9BFD0F-3409-DAC5-2A93-4F8ABA128216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 rot="18724927">
            <a:off x="2921977" y="331928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65" name="TextovéPole 64">
            <a:extLst>
              <a:ext uri="{FF2B5EF4-FFF2-40B4-BE49-F238E27FC236}">
                <a16:creationId xmlns:a16="http://schemas.microsoft.com/office/drawing/2014/main" id="{05FFE51D-64B9-9F04-14F0-625F02D7C258}"/>
              </a:ext>
            </a:extLst>
          </p:cNvPr>
          <p:cNvSpPr txBox="1"/>
          <p:nvPr/>
        </p:nvSpPr>
        <p:spPr>
          <a:xfrm rot="18724927">
            <a:off x="8862954" y="3326701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66" name="TextovéPole 65">
            <a:extLst>
              <a:ext uri="{FF2B5EF4-FFF2-40B4-BE49-F238E27FC236}">
                <a16:creationId xmlns:a16="http://schemas.microsoft.com/office/drawing/2014/main" id="{FF71EC6E-B9A8-FCDD-1547-0E9F68CCAB1A}"/>
              </a:ext>
            </a:extLst>
          </p:cNvPr>
          <p:cNvSpPr txBox="1"/>
          <p:nvPr/>
        </p:nvSpPr>
        <p:spPr>
          <a:xfrm rot="18724927">
            <a:off x="5975080" y="331747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67" name="Zaoblený obdélník 33">
            <a:extLst>
              <a:ext uri="{FF2B5EF4-FFF2-40B4-BE49-F238E27FC236}">
                <a16:creationId xmlns:a16="http://schemas.microsoft.com/office/drawing/2014/main" id="{6A58BC93-44F2-8F2E-E185-9B05C52FDBCC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9573142" y="1141453"/>
            <a:ext cx="2281478" cy="422433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36000" tIns="36000" rIns="36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V posledních 10 letech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18 % karcinomů prsu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21 % kolorektálních karcinomů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je 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di</a:t>
            </a:r>
            <a:r>
              <a:rPr lang="cs-CZ" sz="1500" b="1" dirty="0" err="1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agnostikováno</a:t>
            </a:r>
            <a: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 u pacientů v minulosti léčených se zhoubným nádorem</a:t>
            </a: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s-CZ" sz="1500" dirty="0">
              <a:solidFill>
                <a:schemeClr val="bg1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Nádory u těchto pacientů </a:t>
            </a:r>
            <a: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nejsou diagnostikovány výrazně dříve </a:t>
            </a: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než u ostatních: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80 % karcinomů prsu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40 % kolorektálních karcinomů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Je diagnostikováno v časnějších stadiích (1+2)</a:t>
            </a:r>
            <a:endParaRPr kumimoji="0" lang="cs-CZ" sz="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8" name="Obdélník 67">
            <a:extLst>
              <a:ext uri="{FF2B5EF4-FFF2-40B4-BE49-F238E27FC236}">
                <a16:creationId xmlns:a16="http://schemas.microsoft.com/office/drawing/2014/main" id="{EE24E4D7-2FFA-612B-8BC2-12CCF55B4B47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9489435" y="6282310"/>
            <a:ext cx="2692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* Pokles v roce 2020 a 2021 lze přisuzovat epidemii COVID-19.</a:t>
            </a:r>
          </a:p>
        </p:txBody>
      </p:sp>
      <p:sp>
        <p:nvSpPr>
          <p:cNvPr id="69" name="TextBox 6">
            <a:extLst>
              <a:ext uri="{FF2B5EF4-FFF2-40B4-BE49-F238E27FC236}">
                <a16:creationId xmlns:a16="http://schemas.microsoft.com/office/drawing/2014/main" id="{A1646C95-3C3B-80BF-7475-16508ECEB70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9535491" y="5365787"/>
            <a:ext cx="25503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onkologický registr, data za </a:t>
            </a:r>
            <a:r>
              <a:rPr lang="cs-CZ" sz="1400" kern="0" dirty="0">
                <a:solidFill>
                  <a:prstClr val="black"/>
                </a:solidFill>
                <a:latin typeface="Calibri" panose="020F0502020204030204"/>
              </a:rPr>
              <a:t>období 2019–2021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byla doplněná dle CZ-DRG markerů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316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3333D10-21EA-446A-885D-0A1EDB1DCD2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20000" y="323247"/>
            <a:ext cx="9802034" cy="720000"/>
          </a:xfrm>
        </p:spPr>
        <p:txBody>
          <a:bodyPr>
            <a:noAutofit/>
          </a:bodyPr>
          <a:lstStyle/>
          <a:p>
            <a:r>
              <a:rPr lang="cs-CZ" sz="2000" dirty="0"/>
              <a:t>nádory cílené screeningem jako další nádory:</a:t>
            </a:r>
            <a:br>
              <a:rPr lang="cs-CZ" sz="2000" dirty="0"/>
            </a:br>
            <a:r>
              <a:rPr lang="cs-CZ" sz="2000" dirty="0"/>
              <a:t>nezbytnost dlouhodobé preventivní péče o vyléčené pacienty</a:t>
            </a:r>
          </a:p>
        </p:txBody>
      </p:sp>
      <p:grpSp>
        <p:nvGrpSpPr>
          <p:cNvPr id="22" name="Skupina 21">
            <a:extLst>
              <a:ext uri="{FF2B5EF4-FFF2-40B4-BE49-F238E27FC236}">
                <a16:creationId xmlns:a16="http://schemas.microsoft.com/office/drawing/2014/main" id="{7FC47928-2067-B435-A4AF-0639E67F97C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18496" y="6495691"/>
            <a:ext cx="4919272" cy="184662"/>
            <a:chOff x="1056582" y="3463775"/>
            <a:chExt cx="4919272" cy="184662"/>
          </a:xfrm>
        </p:grpSpPr>
        <p:sp>
          <p:nvSpPr>
            <p:cNvPr id="23" name="Rectangle 278">
              <a:extLst>
                <a:ext uri="{FF2B5EF4-FFF2-40B4-BE49-F238E27FC236}">
                  <a16:creationId xmlns:a16="http://schemas.microsoft.com/office/drawing/2014/main" id="{50E83CE8-8ED6-7DAF-42B5-042E8B036477}"/>
                </a:ext>
              </a:extLst>
            </p:cNvPr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056582" y="3505854"/>
              <a:ext cx="108000" cy="108000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800" b="0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49">
              <a:extLst>
                <a:ext uri="{FF2B5EF4-FFF2-40B4-BE49-F238E27FC236}">
                  <a16:creationId xmlns:a16="http://schemas.microsoft.com/office/drawing/2014/main" id="{739E9A45-39C6-BE33-F45B-8767B3AC2BEC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1238300" y="3474028"/>
              <a:ext cx="465417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Celkem</a:t>
              </a:r>
            </a:p>
          </p:txBody>
        </p:sp>
        <p:sp>
          <p:nvSpPr>
            <p:cNvPr id="25" name="Rectangle 49">
              <a:extLst>
                <a:ext uri="{FF2B5EF4-FFF2-40B4-BE49-F238E27FC236}">
                  <a16:creationId xmlns:a16="http://schemas.microsoft.com/office/drawing/2014/main" id="{0FFFEBE5-BBD3-AE82-2749-CA7E10421428}"/>
                </a:ext>
              </a:extLst>
            </p:cNvPr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941485" y="3479160"/>
              <a:ext cx="1872000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První</a:t>
              </a: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novotvar u pacienta</a:t>
              </a:r>
            </a:p>
          </p:txBody>
        </p:sp>
        <p:sp>
          <p:nvSpPr>
            <p:cNvPr id="26" name="Rectangle 278">
              <a:extLst>
                <a:ext uri="{FF2B5EF4-FFF2-40B4-BE49-F238E27FC236}">
                  <a16:creationId xmlns:a16="http://schemas.microsoft.com/office/drawing/2014/main" id="{47E4545A-5C57-8E68-0CDC-85CBBE1058EF}"/>
                </a:ext>
              </a:extLst>
            </p:cNvPr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1759771" y="3498174"/>
              <a:ext cx="108000" cy="108000"/>
            </a:xfrm>
            <a:prstGeom prst="rect">
              <a:avLst/>
            </a:prstGeom>
            <a:solidFill>
              <a:srgbClr val="FF0000"/>
            </a:solidFill>
            <a:ln w="1651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 49">
              <a:extLst>
                <a:ext uri="{FF2B5EF4-FFF2-40B4-BE49-F238E27FC236}">
                  <a16:creationId xmlns:a16="http://schemas.microsoft.com/office/drawing/2014/main" id="{4FB83333-DD89-C7CB-67E7-2AAF0717356E}"/>
                </a:ext>
              </a:extLst>
            </p:cNvPr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3671854" y="3463775"/>
              <a:ext cx="2304000" cy="16927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E7B13D">
                  <a:gamma/>
                  <a:shade val="60000"/>
                  <a:invGamma/>
                </a:srgb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1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Další</a:t>
              </a:r>
              <a:r>
                <a:rPr kumimoji="0" lang="cs-CZ" alt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primární novotvar u pacienta</a:t>
              </a:r>
            </a:p>
          </p:txBody>
        </p:sp>
        <p:sp>
          <p:nvSpPr>
            <p:cNvPr id="28" name="Rectangle 278">
              <a:extLst>
                <a:ext uri="{FF2B5EF4-FFF2-40B4-BE49-F238E27FC236}">
                  <a16:creationId xmlns:a16="http://schemas.microsoft.com/office/drawing/2014/main" id="{67A49BA0-1847-FDE5-7D2B-29B6D60961B9}"/>
                </a:ext>
              </a:extLst>
            </p:cNvPr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3490141" y="3490277"/>
              <a:ext cx="108000" cy="108000"/>
            </a:xfrm>
            <a:prstGeom prst="rect">
              <a:avLst/>
            </a:prstGeom>
            <a:solidFill>
              <a:srgbClr val="800000"/>
            </a:solidFill>
            <a:ln w="1651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Skupina 28">
            <a:extLst>
              <a:ext uri="{FF2B5EF4-FFF2-40B4-BE49-F238E27FC236}">
                <a16:creationId xmlns:a16="http://schemas.microsoft.com/office/drawing/2014/main" id="{C11A5B02-246F-4239-CF79-C4F461770CE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555602" y="6422525"/>
            <a:ext cx="3621959" cy="338554"/>
            <a:chOff x="4011857" y="5952156"/>
            <a:chExt cx="3621959" cy="338554"/>
          </a:xfrm>
        </p:grpSpPr>
        <p:sp>
          <p:nvSpPr>
            <p:cNvPr id="30" name="TextovéPole 29">
              <a:extLst>
                <a:ext uri="{FF2B5EF4-FFF2-40B4-BE49-F238E27FC236}">
                  <a16:creationId xmlns:a16="http://schemas.microsoft.com/office/drawing/2014/main" id="{62557987-5028-950F-5BD3-099E069C9C8F}"/>
                </a:ext>
              </a:extLst>
            </p:cNvPr>
            <p:cNvSpPr txBox="1"/>
            <p:nvPr/>
          </p:nvSpPr>
          <p:spPr>
            <a:xfrm>
              <a:off x="4011857" y="6042774"/>
              <a:ext cx="2736304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31" name="Obdélník 30">
              <a:extLst>
                <a:ext uri="{FF2B5EF4-FFF2-40B4-BE49-F238E27FC236}">
                  <a16:creationId xmlns:a16="http://schemas.microsoft.com/office/drawing/2014/main" id="{898A029B-396E-2D11-B028-A853CA2536B0}"/>
                </a:ext>
              </a:extLst>
            </p:cNvPr>
            <p:cNvSpPr/>
            <p:nvPr/>
          </p:nvSpPr>
          <p:spPr>
            <a:xfrm>
              <a:off x="4923404" y="6056820"/>
              <a:ext cx="108000" cy="10800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Obdélník 31">
              <a:extLst>
                <a:ext uri="{FF2B5EF4-FFF2-40B4-BE49-F238E27FC236}">
                  <a16:creationId xmlns:a16="http://schemas.microsoft.com/office/drawing/2014/main" id="{DDFD00DD-81FD-DE62-C9B3-94F3D1145BB6}"/>
                </a:ext>
              </a:extLst>
            </p:cNvPr>
            <p:cNvSpPr/>
            <p:nvPr/>
          </p:nvSpPr>
          <p:spPr>
            <a:xfrm>
              <a:off x="4641722" y="6056820"/>
              <a:ext cx="108000" cy="108000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bdélník 32">
              <a:extLst>
                <a:ext uri="{FF2B5EF4-FFF2-40B4-BE49-F238E27FC236}">
                  <a16:creationId xmlns:a16="http://schemas.microsoft.com/office/drawing/2014/main" id="{588535B9-BBA8-96FD-E9ED-6C7F1297F4DD}"/>
                </a:ext>
              </a:extLst>
            </p:cNvPr>
            <p:cNvSpPr/>
            <p:nvPr/>
          </p:nvSpPr>
          <p:spPr>
            <a:xfrm>
              <a:off x="4344986" y="6056820"/>
              <a:ext cx="108000" cy="10800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Obdélník 33">
              <a:extLst>
                <a:ext uri="{FF2B5EF4-FFF2-40B4-BE49-F238E27FC236}">
                  <a16:creationId xmlns:a16="http://schemas.microsoft.com/office/drawing/2014/main" id="{0B58CC0E-6E5C-6FD6-9179-D5D192CB6202}"/>
                </a:ext>
              </a:extLst>
            </p:cNvPr>
            <p:cNvSpPr/>
            <p:nvPr/>
          </p:nvSpPr>
          <p:spPr>
            <a:xfrm>
              <a:off x="4044952" y="6056820"/>
              <a:ext cx="108000" cy="1080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bdélník 34">
              <a:extLst>
                <a:ext uri="{FF2B5EF4-FFF2-40B4-BE49-F238E27FC236}">
                  <a16:creationId xmlns:a16="http://schemas.microsoft.com/office/drawing/2014/main" id="{FFC704CC-0233-0D7D-4316-D7BAF63E0BC8}"/>
                </a:ext>
              </a:extLst>
            </p:cNvPr>
            <p:cNvSpPr/>
            <p:nvPr/>
          </p:nvSpPr>
          <p:spPr>
            <a:xfrm>
              <a:off x="5224136" y="6056820"/>
              <a:ext cx="108000" cy="10800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ovéPole 35">
              <a:extLst>
                <a:ext uri="{FF2B5EF4-FFF2-40B4-BE49-F238E27FC236}">
                  <a16:creationId xmlns:a16="http://schemas.microsoft.com/office/drawing/2014/main" id="{A8E5D539-DD1D-964D-6837-7F6009E88573}"/>
                </a:ext>
              </a:extLst>
            </p:cNvPr>
            <p:cNvSpPr txBox="1"/>
            <p:nvPr/>
          </p:nvSpPr>
          <p:spPr>
            <a:xfrm>
              <a:off x="5393536" y="5952156"/>
              <a:ext cx="1074948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 –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objektivní důvody          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bdélník 36">
              <a:extLst>
                <a:ext uri="{FF2B5EF4-FFF2-40B4-BE49-F238E27FC236}">
                  <a16:creationId xmlns:a16="http://schemas.microsoft.com/office/drawing/2014/main" id="{6F305F67-95E0-4197-992B-D8356A9E27A1}"/>
                </a:ext>
              </a:extLst>
            </p:cNvPr>
            <p:cNvSpPr/>
            <p:nvPr/>
          </p:nvSpPr>
          <p:spPr>
            <a:xfrm>
              <a:off x="6501230" y="6056820"/>
              <a:ext cx="108000" cy="108000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TextovéPole 37">
              <a:extLst>
                <a:ext uri="{FF2B5EF4-FFF2-40B4-BE49-F238E27FC236}">
                  <a16:creationId xmlns:a16="http://schemas.microsoft.com/office/drawing/2014/main" id="{2B4AD656-2F5A-7F8B-3CE3-DABFB4C58D99}"/>
                </a:ext>
              </a:extLst>
            </p:cNvPr>
            <p:cNvSpPr txBox="1"/>
            <p:nvPr/>
          </p:nvSpPr>
          <p:spPr>
            <a:xfrm>
              <a:off x="6670630" y="5952156"/>
              <a:ext cx="96318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neznámo –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neúplný záznam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FBC11455-BF08-49C1-1D51-2D45AB5CDB62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</p:nvPr>
        </p:nvGraphicFramePr>
        <p:xfrm>
          <a:off x="6447899" y="1304391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7"/>
          </a:graphicData>
        </a:graphic>
      </p:graphicFrame>
      <p:sp>
        <p:nvSpPr>
          <p:cNvPr id="4" name="Text Box 6">
            <a:extLst>
              <a:ext uri="{FF2B5EF4-FFF2-40B4-BE49-F238E27FC236}">
                <a16:creationId xmlns:a16="http://schemas.microsoft.com/office/drawing/2014/main" id="{78DF6297-DD4E-EF47-0A04-EEF1111A60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972" y="1208214"/>
            <a:ext cx="1738192" cy="21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ZN průdušnice, </a:t>
            </a:r>
            <a:b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průdušky a plíce (C33, C34)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70E1BC66-493B-EA53-F2DE-27CD7FAE6EA7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-434591" y="2363486"/>
            <a:ext cx="1728787" cy="123825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 na 100 000 osob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77FEE638-FE62-0E6A-FA6F-3C54D6A7505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64922" y="3535426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4AD1F2AC-1406-055B-08AE-0B2E8EFB09E4}"/>
              </a:ext>
            </a:extLst>
          </p:cNvPr>
          <p:cNvGraphicFramePr>
            <a:graphicFrameLocks/>
          </p:cNvGraphicFramePr>
          <p:nvPr>
            <p:custDataLst>
              <p:tags r:id="rId8"/>
            </p:custDataLst>
          </p:nvPr>
        </p:nvGraphicFramePr>
        <p:xfrm>
          <a:off x="519085" y="1297904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8"/>
          </a:graphicData>
        </a:graphic>
      </p:graphicFrame>
      <p:sp>
        <p:nvSpPr>
          <p:cNvPr id="39" name="Text Box 6">
            <a:extLst>
              <a:ext uri="{FF2B5EF4-FFF2-40B4-BE49-F238E27FC236}">
                <a16:creationId xmlns:a16="http://schemas.microsoft.com/office/drawing/2014/main" id="{D3CBA949-0772-FD3A-78A2-82E236EB5B0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2443" y="1173232"/>
            <a:ext cx="2281478" cy="16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C33, C34 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další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</p:txBody>
      </p:sp>
      <p:graphicFrame>
        <p:nvGraphicFramePr>
          <p:cNvPr id="40" name="Object 3">
            <a:extLst>
              <a:ext uri="{FF2B5EF4-FFF2-40B4-BE49-F238E27FC236}">
                <a16:creationId xmlns:a16="http://schemas.microsoft.com/office/drawing/2014/main" id="{D0B21467-742A-7259-04AB-BD2644BC4B5E}"/>
              </a:ext>
            </a:extLst>
          </p:cNvPr>
          <p:cNvGraphicFramePr>
            <a:graphicFrameLocks/>
          </p:cNvGraphicFramePr>
          <p:nvPr>
            <p:custDataLst>
              <p:tags r:id="rId10"/>
            </p:custDataLst>
          </p:nvPr>
        </p:nvGraphicFramePr>
        <p:xfrm>
          <a:off x="3571544" y="1305996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9"/>
          </a:graphicData>
        </a:graphic>
      </p:graphicFrame>
      <p:sp>
        <p:nvSpPr>
          <p:cNvPr id="41" name="Text Box 5">
            <a:extLst>
              <a:ext uri="{FF2B5EF4-FFF2-40B4-BE49-F238E27FC236}">
                <a16:creationId xmlns:a16="http://schemas.microsoft.com/office/drawing/2014/main" id="{CA8F45B6-FD41-CA16-6DD7-E3AB3E18335D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17381" y="3543518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42" name="Text Box 6">
            <a:extLst>
              <a:ext uri="{FF2B5EF4-FFF2-40B4-BE49-F238E27FC236}">
                <a16:creationId xmlns:a16="http://schemas.microsoft.com/office/drawing/2014/main" id="{FB21F1D2-B231-D12C-A89E-DF07D0AC6B95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944429" y="1206316"/>
            <a:ext cx="2281478" cy="26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C33, C34 </a:t>
            </a: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první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  <a:p>
            <a:pPr marL="0" marR="0" lvl="0" indent="0" algn="ct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 Box 5">
            <a:extLst>
              <a:ext uri="{FF2B5EF4-FFF2-40B4-BE49-F238E27FC236}">
                <a16:creationId xmlns:a16="http://schemas.microsoft.com/office/drawing/2014/main" id="{6B42541B-BED8-9241-9B2E-6D62BF2411F2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093736" y="3541913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44" name="TextovéPole 7">
            <a:extLst>
              <a:ext uri="{FF2B5EF4-FFF2-40B4-BE49-F238E27FC236}">
                <a16:creationId xmlns:a16="http://schemas.microsoft.com/office/drawing/2014/main" id="{B41CC97C-0729-68F6-A9FC-F6921A0495D6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16456" y="1820193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8901CDA3-CA85-31B3-4068-729F16405989}"/>
              </a:ext>
            </a:extLst>
          </p:cNvPr>
          <p:cNvSpPr txBox="1"/>
          <p:nvPr/>
        </p:nvSpPr>
        <p:spPr>
          <a:xfrm rot="18724927">
            <a:off x="8854032" y="3401533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8122D05E-57F7-7697-79F7-D6BF8153BFD5}"/>
              </a:ext>
            </a:extLst>
          </p:cNvPr>
          <p:cNvSpPr txBox="1"/>
          <p:nvPr/>
        </p:nvSpPr>
        <p:spPr>
          <a:xfrm rot="18724927">
            <a:off x="5964307" y="3394937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ECC18DA0-1B38-83C0-7278-407E6A7F4F5C}"/>
              </a:ext>
            </a:extLst>
          </p:cNvPr>
          <p:cNvSpPr txBox="1"/>
          <p:nvPr/>
        </p:nvSpPr>
        <p:spPr>
          <a:xfrm rot="18724927">
            <a:off x="2873444" y="3402057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graphicFrame>
        <p:nvGraphicFramePr>
          <p:cNvPr id="96" name="Object 3">
            <a:extLst>
              <a:ext uri="{FF2B5EF4-FFF2-40B4-BE49-F238E27FC236}">
                <a16:creationId xmlns:a16="http://schemas.microsoft.com/office/drawing/2014/main" id="{C1751584-CDD9-2AC0-7A18-1E4D28CFFF67}"/>
              </a:ext>
            </a:extLst>
          </p:cNvPr>
          <p:cNvGraphicFramePr>
            <a:graphicFrameLocks/>
          </p:cNvGraphicFramePr>
          <p:nvPr>
            <p:custDataLst>
              <p:tags r:id="rId15"/>
            </p:custDataLst>
          </p:nvPr>
        </p:nvGraphicFramePr>
        <p:xfrm>
          <a:off x="6437842" y="3951808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0"/>
          </a:graphicData>
        </a:graphic>
      </p:graphicFrame>
      <p:sp>
        <p:nvSpPr>
          <p:cNvPr id="97" name="Text Box 6">
            <a:extLst>
              <a:ext uri="{FF2B5EF4-FFF2-40B4-BE49-F238E27FC236}">
                <a16:creationId xmlns:a16="http://schemas.microsoft.com/office/drawing/2014/main" id="{0E91067C-4C89-C8BA-F7BB-36DC25904C69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478264" y="3855631"/>
            <a:ext cx="1738192" cy="21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ZN prostaty (C61)</a:t>
            </a:r>
          </a:p>
        </p:txBody>
      </p:sp>
      <p:sp>
        <p:nvSpPr>
          <p:cNvPr id="98" name="Text Box 4">
            <a:extLst>
              <a:ext uri="{FF2B5EF4-FFF2-40B4-BE49-F238E27FC236}">
                <a16:creationId xmlns:a16="http://schemas.microsoft.com/office/drawing/2014/main" id="{30E42829-F8FD-41FC-267F-1089DE8774F0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16200000">
            <a:off x="-444648" y="5010903"/>
            <a:ext cx="1728787" cy="123825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 na 100 000 mužů</a:t>
            </a:r>
          </a:p>
        </p:txBody>
      </p:sp>
      <p:sp>
        <p:nvSpPr>
          <p:cNvPr id="99" name="Text Box 5">
            <a:extLst>
              <a:ext uri="{FF2B5EF4-FFF2-40B4-BE49-F238E27FC236}">
                <a16:creationId xmlns:a16="http://schemas.microsoft.com/office/drawing/2014/main" id="{C1A7672C-812B-33E3-3726-9B847D662040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154865" y="6182843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graphicFrame>
        <p:nvGraphicFramePr>
          <p:cNvPr id="100" name="Object 3">
            <a:extLst>
              <a:ext uri="{FF2B5EF4-FFF2-40B4-BE49-F238E27FC236}">
                <a16:creationId xmlns:a16="http://schemas.microsoft.com/office/drawing/2014/main" id="{4B47ABC1-DB8D-CC2C-4D6C-751F109CA39A}"/>
              </a:ext>
            </a:extLst>
          </p:cNvPr>
          <p:cNvGraphicFramePr>
            <a:graphicFrameLocks/>
          </p:cNvGraphicFramePr>
          <p:nvPr>
            <p:custDataLst>
              <p:tags r:id="rId19"/>
            </p:custDataLst>
          </p:nvPr>
        </p:nvGraphicFramePr>
        <p:xfrm>
          <a:off x="509028" y="3945321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1"/>
          </a:graphicData>
        </a:graphic>
      </p:graphicFrame>
      <p:sp>
        <p:nvSpPr>
          <p:cNvPr id="101" name="Text Box 6">
            <a:extLst>
              <a:ext uri="{FF2B5EF4-FFF2-40B4-BE49-F238E27FC236}">
                <a16:creationId xmlns:a16="http://schemas.microsoft.com/office/drawing/2014/main" id="{092DF1A7-A306-7EF6-5CB9-99A4C1136957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842386" y="3820649"/>
            <a:ext cx="2281478" cy="16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C61 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další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</p:txBody>
      </p:sp>
      <p:graphicFrame>
        <p:nvGraphicFramePr>
          <p:cNvPr id="102" name="Object 3">
            <a:extLst>
              <a:ext uri="{FF2B5EF4-FFF2-40B4-BE49-F238E27FC236}">
                <a16:creationId xmlns:a16="http://schemas.microsoft.com/office/drawing/2014/main" id="{E81CD619-F10E-B10A-67D4-7766482F6906}"/>
              </a:ext>
            </a:extLst>
          </p:cNvPr>
          <p:cNvGraphicFramePr>
            <a:graphicFrameLocks/>
          </p:cNvGraphicFramePr>
          <p:nvPr>
            <p:custDataLst>
              <p:tags r:id="rId21"/>
            </p:custDataLst>
          </p:nvPr>
        </p:nvGraphicFramePr>
        <p:xfrm>
          <a:off x="3561487" y="3953413"/>
          <a:ext cx="2865600" cy="25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2"/>
          </a:graphicData>
        </a:graphic>
      </p:graphicFrame>
      <p:sp>
        <p:nvSpPr>
          <p:cNvPr id="103" name="Text Box 5">
            <a:extLst>
              <a:ext uri="{FF2B5EF4-FFF2-40B4-BE49-F238E27FC236}">
                <a16:creationId xmlns:a16="http://schemas.microsoft.com/office/drawing/2014/main" id="{56310BBB-E926-7C0F-EE3C-4B8C09BD5CFA}"/>
              </a:ext>
            </a:extLst>
          </p:cNvPr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207324" y="6190935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104" name="Text Box 6">
            <a:extLst>
              <a:ext uri="{FF2B5EF4-FFF2-40B4-BE49-F238E27FC236}">
                <a16:creationId xmlns:a16="http://schemas.microsoft.com/office/drawing/2014/main" id="{8E4F1D7A-C537-D456-E271-0504CC13778B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934372" y="3853733"/>
            <a:ext cx="2281478" cy="26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Zastoupení stadií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C61 </a:t>
            </a:r>
            <a:r>
              <a:rPr kumimoji="0" lang="cs-CZ" sz="12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první</a:t>
            </a: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novotvar u pacienta</a:t>
            </a:r>
          </a:p>
          <a:p>
            <a:pPr marL="0" marR="0" lvl="0" indent="0" algn="ctr" defTabSz="914400" rtl="0" eaLnBrk="1" fontAlgn="b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Text Box 5">
            <a:extLst>
              <a:ext uri="{FF2B5EF4-FFF2-40B4-BE49-F238E27FC236}">
                <a16:creationId xmlns:a16="http://schemas.microsoft.com/office/drawing/2014/main" id="{AE89CA78-2641-F318-DCA8-C33E554D9D8A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9083679" y="6189332"/>
            <a:ext cx="360362" cy="122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Rok</a:t>
            </a:r>
          </a:p>
        </p:txBody>
      </p:sp>
      <p:sp>
        <p:nvSpPr>
          <p:cNvPr id="106" name="TextovéPole 7">
            <a:extLst>
              <a:ext uri="{FF2B5EF4-FFF2-40B4-BE49-F238E27FC236}">
                <a16:creationId xmlns:a16="http://schemas.microsoft.com/office/drawing/2014/main" id="{85F0E0EF-D0E4-8E9E-6C15-5F79A52E6936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206399" y="4467610"/>
            <a:ext cx="5709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107" name="TextovéPole 106">
            <a:extLst>
              <a:ext uri="{FF2B5EF4-FFF2-40B4-BE49-F238E27FC236}">
                <a16:creationId xmlns:a16="http://schemas.microsoft.com/office/drawing/2014/main" id="{50F5D2C1-969D-8580-EB9B-AFA7CF557EAD}"/>
              </a:ext>
            </a:extLst>
          </p:cNvPr>
          <p:cNvSpPr txBox="1"/>
          <p:nvPr/>
        </p:nvSpPr>
        <p:spPr>
          <a:xfrm rot="18724927">
            <a:off x="8854032" y="605149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108" name="TextovéPole 107">
            <a:extLst>
              <a:ext uri="{FF2B5EF4-FFF2-40B4-BE49-F238E27FC236}">
                <a16:creationId xmlns:a16="http://schemas.microsoft.com/office/drawing/2014/main" id="{1E8F3EFF-DBE5-0F88-393D-BD71B56E4421}"/>
              </a:ext>
            </a:extLst>
          </p:cNvPr>
          <p:cNvSpPr txBox="1"/>
          <p:nvPr/>
        </p:nvSpPr>
        <p:spPr>
          <a:xfrm rot="18724927">
            <a:off x="5964307" y="604489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109" name="TextovéPole 108">
            <a:extLst>
              <a:ext uri="{FF2B5EF4-FFF2-40B4-BE49-F238E27FC236}">
                <a16:creationId xmlns:a16="http://schemas.microsoft.com/office/drawing/2014/main" id="{EA7B2E52-B8D4-0A59-695C-F8DBC70E543C}"/>
              </a:ext>
            </a:extLst>
          </p:cNvPr>
          <p:cNvSpPr txBox="1"/>
          <p:nvPr/>
        </p:nvSpPr>
        <p:spPr>
          <a:xfrm rot="18724927">
            <a:off x="2873444" y="605201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2021</a:t>
            </a:r>
          </a:p>
        </p:txBody>
      </p:sp>
      <p:sp>
        <p:nvSpPr>
          <p:cNvPr id="111" name="Obdélník 110">
            <a:extLst>
              <a:ext uri="{FF2B5EF4-FFF2-40B4-BE49-F238E27FC236}">
                <a16:creationId xmlns:a16="http://schemas.microsoft.com/office/drawing/2014/main" id="{8E4469EE-7EA2-8038-D0FE-F00043F27C95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9489435" y="6282310"/>
            <a:ext cx="2692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* Pokles v roce 2020 a 2021 lze přisuzovat epidemii COVID-19.</a:t>
            </a:r>
          </a:p>
        </p:txBody>
      </p:sp>
      <p:sp>
        <p:nvSpPr>
          <p:cNvPr id="112" name="TextBox 6">
            <a:extLst>
              <a:ext uri="{FF2B5EF4-FFF2-40B4-BE49-F238E27FC236}">
                <a16:creationId xmlns:a16="http://schemas.microsoft.com/office/drawing/2014/main" id="{1EEDDD29-6427-C11E-BB58-1231CF8E09D1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9535491" y="5365787"/>
            <a:ext cx="25503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onkologický registr, data za </a:t>
            </a:r>
            <a:r>
              <a:rPr lang="cs-CZ" sz="1400" kern="0" dirty="0">
                <a:solidFill>
                  <a:prstClr val="black"/>
                </a:solidFill>
                <a:latin typeface="Calibri" panose="020F0502020204030204"/>
              </a:rPr>
              <a:t>období 2019–2021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byla doplněná dle CZ-DRG markerů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aoblený obdélník 33">
            <a:extLst>
              <a:ext uri="{FF2B5EF4-FFF2-40B4-BE49-F238E27FC236}">
                <a16:creationId xmlns:a16="http://schemas.microsoft.com/office/drawing/2014/main" id="{B1F0CCC1-55EE-852E-B7E2-A7CF257DA614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9573142" y="1319307"/>
            <a:ext cx="2281478" cy="404648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36000" tIns="36000" rIns="36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V posledních 10 letech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21 % karcinomů plic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17 % karcinomů prostaty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je 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di</a:t>
            </a:r>
            <a:r>
              <a:rPr lang="cs-CZ" sz="1500" b="1" dirty="0" err="1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agnostikováno</a:t>
            </a:r>
            <a: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b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</a:br>
            <a: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u pacientů v minulosti léčených se zhoubným nádorem</a:t>
            </a: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s-CZ" sz="1500" dirty="0">
              <a:solidFill>
                <a:schemeClr val="bg1"/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Nádory u těchto pacientů </a:t>
            </a:r>
            <a:r>
              <a:rPr lang="cs-CZ" sz="1500" b="1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nejsou diagnostikovány výrazně dříve </a:t>
            </a: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než u ostatních: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15-20 % karcinomů plic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60 % karcinomů prostaty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1500" dirty="0">
                <a:solidFill>
                  <a:schemeClr val="bg1"/>
                </a:solidFill>
                <a:latin typeface="Calibri" panose="020F0502020204030204"/>
                <a:cs typeface="Arial" panose="020B0604020202020204" pitchFamily="34" charset="0"/>
              </a:rPr>
              <a:t>Je diagnostikováno v časnějších stadiích (1+2)</a:t>
            </a:r>
            <a:endParaRPr kumimoji="0" lang="cs-CZ" sz="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792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97F032E-B927-27A1-1061-76FB63DA19F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/>
              <a:t>Zdravotní screening a role NSC</a:t>
            </a:r>
          </a:p>
        </p:txBody>
      </p:sp>
      <p:pic>
        <p:nvPicPr>
          <p:cNvPr id="3" name="Zástupný symbol obrázku 6">
            <a:extLst>
              <a:ext uri="{FF2B5EF4-FFF2-40B4-BE49-F238E27FC236}">
                <a16:creationId xmlns:a16="http://schemas.microsoft.com/office/drawing/2014/main" id="{593EE05E-6495-D952-6C86-2AF90DA755AD}"/>
              </a:ext>
            </a:extLst>
          </p:cNvPr>
          <p:cNvPicPr>
            <a:picLocks noGrp="1" noChangeAspect="1"/>
          </p:cNvPicPr>
          <p:nvPr>
            <p:ph type="pic" sz="quarter" idx="11"/>
            <p:custDataLst>
              <p:tags r:id="rId2"/>
            </p:custDataLst>
          </p:nvPr>
        </p:nvPicPr>
        <p:blipFill>
          <a:blip r:embed="rId4"/>
          <a:srcRect t="28733" b="28733"/>
          <a:stretch>
            <a:fillRect/>
          </a:stretch>
        </p:blipFill>
        <p:spPr>
          <a:xfrm>
            <a:off x="0" y="2297272"/>
            <a:ext cx="7983110" cy="2263455"/>
          </a:xfrm>
        </p:spPr>
      </p:pic>
    </p:spTree>
    <p:extLst>
      <p:ext uri="{BB962C8B-B14F-4D97-AF65-F5344CB8AC3E}">
        <p14:creationId xmlns:p14="http://schemas.microsoft.com/office/powerpoint/2010/main" val="296637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Přímá spojovací čára 11"/>
          <p:cNvCxnSpPr/>
          <p:nvPr/>
        </p:nvCxnSpPr>
        <p:spPr>
          <a:xfrm>
            <a:off x="2518129" y="2487711"/>
            <a:ext cx="66960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1" name="TextovéPole 12"/>
          <p:cNvSpPr txBox="1">
            <a:spLocks noChangeArrowheads="1"/>
          </p:cNvSpPr>
          <p:nvPr/>
        </p:nvSpPr>
        <p:spPr bwMode="auto">
          <a:xfrm>
            <a:off x="9257066" y="2313086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>
                <a:latin typeface="+mj-lt"/>
              </a:rPr>
              <a:t>Čas</a:t>
            </a:r>
          </a:p>
        </p:txBody>
      </p:sp>
      <p:cxnSp>
        <p:nvCxnSpPr>
          <p:cNvPr id="16" name="Přímá spojovací čára 15"/>
          <p:cNvCxnSpPr/>
          <p:nvPr/>
        </p:nvCxnSpPr>
        <p:spPr>
          <a:xfrm>
            <a:off x="4966053" y="1982887"/>
            <a:ext cx="0" cy="720725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TextovéPole 1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62591" y="1840012"/>
            <a:ext cx="2087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dirty="0">
                <a:latin typeface="+mj-lt"/>
              </a:rPr>
              <a:t>Nedetekovatelné onemocnění</a:t>
            </a:r>
          </a:p>
        </p:txBody>
      </p:sp>
      <p:sp>
        <p:nvSpPr>
          <p:cNvPr id="45064" name="TextovéPole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45441" y="1840012"/>
            <a:ext cx="2089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dirty="0">
                <a:latin typeface="+mj-lt"/>
              </a:rPr>
              <a:t>Detekovatelné onemocnění</a:t>
            </a:r>
          </a:p>
        </p:txBody>
      </p:sp>
      <p:sp>
        <p:nvSpPr>
          <p:cNvPr id="45065" name="TextovéPole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8441" y="1840012"/>
            <a:ext cx="2089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dirty="0">
                <a:latin typeface="+mj-lt"/>
              </a:rPr>
              <a:t>Onemocnění </a:t>
            </a:r>
            <a:br>
              <a:rPr lang="cs-CZ" altLang="cs-CZ" dirty="0">
                <a:latin typeface="+mj-lt"/>
              </a:rPr>
            </a:br>
            <a:r>
              <a:rPr lang="cs-CZ" altLang="cs-CZ" dirty="0">
                <a:latin typeface="+mj-lt"/>
              </a:rPr>
              <a:t>s příznaky</a:t>
            </a:r>
          </a:p>
        </p:txBody>
      </p:sp>
      <p:cxnSp>
        <p:nvCxnSpPr>
          <p:cNvPr id="30" name="Přímá spojovací čára 29"/>
          <p:cNvCxnSpPr/>
          <p:nvPr/>
        </p:nvCxnSpPr>
        <p:spPr>
          <a:xfrm>
            <a:off x="7271103" y="1982887"/>
            <a:ext cx="0" cy="720725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Šipka nahoru 32"/>
          <p:cNvSpPr/>
          <p:nvPr>
            <p:custDataLst>
              <p:tags r:id="rId4"/>
            </p:custDataLst>
          </p:nvPr>
        </p:nvSpPr>
        <p:spPr>
          <a:xfrm>
            <a:off x="5686778" y="2559149"/>
            <a:ext cx="503238" cy="1008062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latin typeface="+mj-lt"/>
            </a:endParaRPr>
          </a:p>
        </p:txBody>
      </p:sp>
      <p:sp>
        <p:nvSpPr>
          <p:cNvPr id="45069" name="TextovéPole 3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86328" y="3156843"/>
            <a:ext cx="3600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dirty="0">
                <a:solidFill>
                  <a:srgbClr val="00B050"/>
                </a:solidFill>
                <a:latin typeface="+mj-lt"/>
              </a:rPr>
              <a:t>SCREENINGOVÉ VYŠETŘENÍ</a:t>
            </a:r>
          </a:p>
        </p:txBody>
      </p:sp>
      <p:cxnSp>
        <p:nvCxnSpPr>
          <p:cNvPr id="36" name="Přímá spojovací čára 35"/>
          <p:cNvCxnSpPr/>
          <p:nvPr/>
        </p:nvCxnSpPr>
        <p:spPr>
          <a:xfrm>
            <a:off x="6190017" y="2919511"/>
            <a:ext cx="936625" cy="0"/>
          </a:xfrm>
          <a:prstGeom prst="line">
            <a:avLst/>
          </a:prstGeom>
          <a:ln w="28575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71" name="TextovéPole 37"/>
          <p:cNvSpPr txBox="1">
            <a:spLocks noChangeArrowheads="1"/>
          </p:cNvSpPr>
          <p:nvPr/>
        </p:nvSpPr>
        <p:spPr bwMode="auto">
          <a:xfrm>
            <a:off x="6190016" y="3063974"/>
            <a:ext cx="3600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>
                <a:solidFill>
                  <a:srgbClr val="00B050"/>
                </a:solidFill>
                <a:latin typeface="+mj-lt"/>
              </a:rPr>
              <a:t>interval výhody</a:t>
            </a:r>
          </a:p>
        </p:txBody>
      </p:sp>
      <p:sp>
        <p:nvSpPr>
          <p:cNvPr id="45072" name="TextovéPole 3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30791" y="3576736"/>
            <a:ext cx="922937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00B050"/>
                </a:solidFill>
                <a:latin typeface="+mj-lt"/>
              </a:rPr>
              <a:t>časnější diagnóza (nebo dokonce prevence </a:t>
            </a:r>
            <a:r>
              <a:rPr lang="cs-CZ" altLang="cs-CZ" i="1" dirty="0">
                <a:solidFill>
                  <a:srgbClr val="00B050"/>
                </a:solidFill>
                <a:latin typeface="+mj-lt"/>
              </a:rPr>
              <a:t>invazivního</a:t>
            </a:r>
            <a:r>
              <a:rPr lang="cs-CZ" altLang="cs-CZ" dirty="0">
                <a:solidFill>
                  <a:srgbClr val="00B050"/>
                </a:solidFill>
                <a:latin typeface="+mj-lt"/>
              </a:rPr>
              <a:t> karcinomu)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00B050"/>
                </a:solidFill>
                <a:latin typeface="+mj-lt"/>
              </a:rPr>
              <a:t>lepší prognóza (délka a kvalita života)</a:t>
            </a:r>
          </a:p>
          <a:p>
            <a:pPr marL="1028700" lvl="1" eaLnBrk="1" hangingPunct="1"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00B050"/>
                </a:solidFill>
                <a:latin typeface="+mj-lt"/>
              </a:rPr>
              <a:t>SNÍŽENÍ ÚMRTNOSTI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00B050"/>
                </a:solidFill>
                <a:latin typeface="+mj-lt"/>
              </a:rPr>
              <a:t>méně invazivní léčba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00B050"/>
                </a:solidFill>
                <a:latin typeface="+mj-lt"/>
              </a:rPr>
              <a:t>nižší léčebné náklady</a:t>
            </a:r>
          </a:p>
        </p:txBody>
      </p:sp>
      <p:sp>
        <p:nvSpPr>
          <p:cNvPr id="17" name="TextovéPole 30">
            <a:extLst>
              <a:ext uri="{FF2B5EF4-FFF2-40B4-BE49-F238E27FC236}">
                <a16:creationId xmlns:a16="http://schemas.microsoft.com/office/drawing/2014/main" id="{E982D950-8076-4EDA-A2C1-9DC1D4C10A86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73792" y="1326031"/>
            <a:ext cx="82444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i="1" dirty="0">
                <a:latin typeface="+mj-lt"/>
              </a:rPr>
              <a:t>Přirozený průběh nádorového onemocnění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9197FE4-9361-4C0E-A498-1F32EB78C416}"/>
              </a:ext>
            </a:extLst>
          </p:cNvPr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cs-CZ" altLang="cs-CZ" dirty="0"/>
              <a:t>Co je screening (časný záchyt, sekundární prevence)?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81D5E2F5-6947-7DF4-137D-68E3270F06D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8553" y="5554784"/>
            <a:ext cx="10856736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Cílem </a:t>
            </a:r>
            <a:r>
              <a:rPr lang="cs-CZ" sz="18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zdravotního screeningu </a:t>
            </a:r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je obecně rozpoznat </a:t>
            </a:r>
            <a:r>
              <a:rPr lang="cs-CZ" sz="18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zdánlivě zdravé </a:t>
            </a:r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jedince, kteří však mají </a:t>
            </a:r>
            <a:r>
              <a:rPr lang="cs-CZ" sz="18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vyšší riziko zdravotního problému </a:t>
            </a:r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 kterým je tak možné nabídnout </a:t>
            </a:r>
            <a:r>
              <a:rPr lang="cs-CZ" sz="18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včasnou léčbu </a:t>
            </a:r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nebo jinou intervenci, což alespoň pro některé z nich může vést k </a:t>
            </a:r>
            <a:r>
              <a:rPr lang="cs-CZ" sz="1800" b="1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lepším zdravotním výsledkům</a:t>
            </a:r>
            <a:r>
              <a:rPr lang="cs-CZ" sz="18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cs-CZ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910903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heme/theme1.xml><?xml version="1.0" encoding="utf-8"?>
<a:theme xmlns:a="http://schemas.openxmlformats.org/drawingml/2006/main" name="Motiv Office">
  <a:themeElements>
    <a:clrScheme name="ÚZI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C2F79"/>
      </a:accent1>
      <a:accent2>
        <a:srgbClr val="93A8CD"/>
      </a:accent2>
      <a:accent3>
        <a:srgbClr val="E32328"/>
      </a:accent3>
      <a:accent4>
        <a:srgbClr val="BBC747"/>
      </a:accent4>
      <a:accent5>
        <a:srgbClr val="7B3C8E"/>
      </a:accent5>
      <a:accent6>
        <a:srgbClr val="E6B03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2740</TotalTime>
  <Words>4257</Words>
  <Application>Microsoft Office PowerPoint</Application>
  <PresentationFormat>Širokoúhlá obrazovka</PresentationFormat>
  <Paragraphs>701</Paragraphs>
  <Slides>36</Slides>
  <Notes>23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0" baseType="lpstr">
      <vt:lpstr>Arial</vt:lpstr>
      <vt:lpstr>Calibri</vt:lpstr>
      <vt:lpstr>Wingdings</vt:lpstr>
      <vt:lpstr>Motiv Office</vt:lpstr>
      <vt:lpstr>Sekundární prevence nádorů  a role národního screeningového centra</vt:lpstr>
      <vt:lpstr>EPIDEMIOLOGIE NÁDORŮ V čr</vt:lpstr>
      <vt:lpstr>Celková zátěž české populace zhoubnými novotvary  (ZN bez nemelanomového kožního zhoubného novotvaru: C00–C97 bez C44)</vt:lpstr>
      <vt:lpstr>Mortalita na novotvary v ČR v letech 2017–2021 </vt:lpstr>
      <vt:lpstr>Záchyt onkologických onemocnění v ČR dle klinického stadia v letech 2020–2021</vt:lpstr>
      <vt:lpstr>nádory cílené screeningem jako další nádory: nezbytnost dlouhodobé preventivní péče o vyléčené pacienty</vt:lpstr>
      <vt:lpstr>nádory cílené screeningem jako další nádory: nezbytnost dlouhodobé preventivní péče o vyléčené pacienty</vt:lpstr>
      <vt:lpstr>Zdravotní screening a role NSC</vt:lpstr>
      <vt:lpstr>Co je screening (časný záchyt, sekundární prevence)?</vt:lpstr>
      <vt:lpstr>Screeningové programy</vt:lpstr>
      <vt:lpstr>Klíčové aktivity Národního screeningového centra</vt:lpstr>
      <vt:lpstr>Metodické zázemí pro naplňování národních strategií</vt:lpstr>
      <vt:lpstr>Koordinace populačních programů a spolupráce na nově vznikajících screeningových programech</vt:lpstr>
      <vt:lpstr>Životní cyklus screeningových programů</vt:lpstr>
      <vt:lpstr>Datová základna screeningových programů</vt:lpstr>
      <vt:lpstr>PREVIS – informační systém pro prevenci onemocnění =  Minimální sdílený záznam + související systémy</vt:lpstr>
      <vt:lpstr>portály screeningových programů</vt:lpstr>
      <vt:lpstr>Mezinárodní projekty – evropské společné akce ke zlepšení onkologických programů a screeningu nádorů</vt:lpstr>
      <vt:lpstr>Mezinárodní spolupráce nsc</vt:lpstr>
      <vt:lpstr>Populační programy screeningu nádorů</vt:lpstr>
      <vt:lpstr>Populační Programy screeningu nádorů v ČR</vt:lpstr>
      <vt:lpstr>Vývoj nemocnosti (incidence) a úmrtnosti (mortality) karcinomu prsu v České republice (věková standardizace)</vt:lpstr>
      <vt:lpstr>Vývoj nemocnosti (incidence) a úmrtnosti (mortality) karcinomu tlustého střeva a konečníku (věková standardizace)</vt:lpstr>
      <vt:lpstr>Vývoj nemocnosti (incidence) a úmrtnosti (mortality) karcinomu děložního hrdla v České republice (věková standardizace)</vt:lpstr>
      <vt:lpstr>PŘÍKLAD PRŮBĚŽNÉHO HODNOCENÍ: Včasná návštěva screeningu pomáhá včasnému záchytu</vt:lpstr>
      <vt:lpstr>Příklad průběžného hodnocení: Regionální srovnání průměrné čekací doby na navazující toks+ kolonoskopii po screeningovém TOKS s pozitivním výsledkem</vt:lpstr>
      <vt:lpstr>Shrnutí činnosti Komisí pro populační programy screeningu nádorů v roce 2023</vt:lpstr>
      <vt:lpstr>Nově zaváděné preventivní programy</vt:lpstr>
      <vt:lpstr>POPULAČNÍ PILOTNÍ PROGRAM Časného záchytu karcinomu plic  byl zahájen V lednu 2022</vt:lpstr>
      <vt:lpstr>Aktuální výsledky populačního pilotního programu časného záchytu karcinomu plic</vt:lpstr>
      <vt:lpstr>PROČ A JAK ZAVÁDĚT Program Časného záchyt karcinomu prostaty (pražská deklarace prostafora, listopad 2023)</vt:lpstr>
      <vt:lpstr>Populační pilotní PROGRAM Časného záchytu karcinomu prostaty BUDE zahájen V lednu 2024</vt:lpstr>
      <vt:lpstr>Závěr: strategický plán na rok 2024</vt:lpstr>
      <vt:lpstr>Strategický Plán na rok 2024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Bulhart Vojtěch</dc:creator>
  <cp:lastModifiedBy>Májek Ondřej RNDr. Ph.D.</cp:lastModifiedBy>
  <cp:revision>435</cp:revision>
  <dcterms:created xsi:type="dcterms:W3CDTF">2023-03-09T10:07:04Z</dcterms:created>
  <dcterms:modified xsi:type="dcterms:W3CDTF">2024-01-09T07:36:14Z</dcterms:modified>
</cp:coreProperties>
</file>