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kv" ContentType="video/unknown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60" r:id="rId4"/>
    <p:sldId id="259" r:id="rId5"/>
    <p:sldId id="280" r:id="rId6"/>
    <p:sldId id="263" r:id="rId7"/>
    <p:sldId id="265" r:id="rId8"/>
    <p:sldId id="266" r:id="rId9"/>
    <p:sldId id="264" r:id="rId10"/>
    <p:sldId id="261" r:id="rId11"/>
    <p:sldId id="262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06E78-3D19-46B3-85A5-DD006B946D7D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AB321-9DA6-438E-85BD-54697F304C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143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AB321-9DA6-438E-85BD-54697F304C83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2361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9b61091c76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29b61091c76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AB321-9DA6-438E-85BD-54697F304C83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6192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AB321-9DA6-438E-85BD-54697F304C83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8732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AB321-9DA6-438E-85BD-54697F304C83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4688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AB321-9DA6-438E-85BD-54697F304C83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4592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B82BD4-FA93-9B14-2756-C816F3712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C1F0D06-6944-1AF8-C999-08DF93036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ADF627-7380-36A3-C1E8-829469DFC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8A8538C-98A9-BED3-76A8-2E5BDD0FF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A35CA4-D525-6706-976A-2957B39CB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8306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3865CB-7DED-421A-1D21-CFC0F7A4A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6A9D0D4-BAB2-CE89-7E0F-303AA29D03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451EB9B-EEF8-1533-C9BD-4225EC5BA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0AC57C0-C303-D2B6-1BFF-70A50CD6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810A5EC-806B-39A6-C274-59116D558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2794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579B6499-7A8D-949E-EE1C-62B9361E79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6E7FE7B-8D93-C9D1-32BF-B32935A036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62CB81F-3A12-84DE-B92E-2FD1A08BF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F881846-A649-D014-81A4-5D460CDEE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29A2FBA-31BE-38FE-B97E-BBE0D22B6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443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6C5B49-AD09-3F41-B1F0-794180895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B738BD-5BA8-D4A0-9858-9B6C4D8B0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A62541C-1344-A6FE-87BB-9CC0D59AE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8057E2A-0FA9-B878-B625-AAAC80D1F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95CD78F-A62D-A220-5FF4-CC9922F69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7104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1AC206-EC43-0340-24A3-52627DB55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5AB9B0D-1D17-36F0-CD59-44112115D7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95070B-2C6D-EE41-9BE1-2782CC0FE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77BF19E-7EF1-D103-B7A2-DD27E3D7B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EB774AB-04DA-A5A1-C62D-A7C48088B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0420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379163-8BBB-B513-2AE9-14B0C17C1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5EE881B-3872-7013-D4DF-BAA7C07E8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D60C4E0-25BC-CA9E-B725-5FE86A4B1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8F091A9-94A9-4F08-2C8B-91D01206F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6D3DEAB-492D-450E-EB95-51F09C19E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0ACA29D-E252-E08D-E38C-F20612E9A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7954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6CC65C-8723-2883-83D7-231F5F37D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E4D1A7B-CBBC-2F34-E41C-07B177B32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C634BA5-3044-D99E-E7BA-226CD76A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C58E57C0-395A-2153-C49D-B07C2A08C4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905DBB0-5717-F341-DA8C-FF23CA4573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3668057-A321-5F0E-124F-99CC1E2A4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831B217-4746-E7F2-45FA-CFB013E17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5AD8C0C-84B2-48C4-6D5E-D3114DDC2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2078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8B7152-A14C-2682-27A9-B40D33DAB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B3B89AB-3873-0776-9178-8803101C4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EBC3E36-6CB6-9A33-BA2D-DBDC99AB9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0947DE4-A67B-2A50-E645-2E00597D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629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BB76ACEB-0F57-873B-8C5D-10E9D7B33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DDA2AC5-78A2-5DD5-2F93-0539D93E6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46AD389-EA9A-4E8A-84AB-BA14E456B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65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1B8F3B-E03F-3257-A866-895A1C21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1A8516-3D06-48AE-4F9A-0EC8DD69F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77E3D3A-C081-D040-8C35-47AA5C7A60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AC5AD15-5A31-AF02-A70A-D23168633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1C25643-6B01-7AEC-9EBF-742A6DF20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02110BA-35E1-F05C-F376-0A7DE63F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658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285491-C2EF-A1FE-44CD-902DD566E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5B4D4DFA-57F7-4A96-4488-CEB27F53CC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5DA83B1-96AA-1E0C-D2AE-A93A7B4DFA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40F0A8D-24E3-E5C2-8EB4-7BF1BA79F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B908E49-4298-55F0-1DE0-11A6031FE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767BA2D-95FD-86B9-6C55-67FC7E099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845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712C96B-B7F7-47F7-28A2-EA69560B4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9D843A4-D6ED-80D2-E750-7B226677C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D58F604-71FC-7EEB-8973-9955BAAF58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26ADE6-FEC0-4732-AA03-F673D6D5B9DC}" type="datetimeFigureOut">
              <a:rPr lang="cs-CZ" smtClean="0"/>
              <a:t>22.05.2024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F8B2284-AD07-0E72-B116-A4D77FCFB5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62292F3-B582-E542-77E8-477DBC2796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28A767-C805-4330-8821-51FBA49484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1087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mkv"/><Relationship Id="rId2" Type="http://schemas.microsoft.com/office/2007/relationships/media" Target="../media/media1.mkv"/><Relationship Id="rId1" Type="http://schemas.openxmlformats.org/officeDocument/2006/relationships/video" Target="NULL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3.wdp"/><Relationship Id="rId3" Type="http://schemas.openxmlformats.org/officeDocument/2006/relationships/hyperlink" Target="https://youtu.be/Sq1QZB5baNw?si=ceQLlIl6gkDLk3BC" TargetMode="External"/><Relationship Id="rId7" Type="http://schemas.openxmlformats.org/officeDocument/2006/relationships/hyperlink" Target="https://youtu.be/MirzFk_DSiI?si=A5Wh2wcA6605Iacl" TargetMode="Externa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2.wdp"/><Relationship Id="rId5" Type="http://schemas.openxmlformats.org/officeDocument/2006/relationships/hyperlink" Target="https://youtu.be/c2DFg53Zhvw?si=04a9S_QePlwQ2Hu6" TargetMode="External"/><Relationship Id="rId15" Type="http://schemas.microsoft.com/office/2007/relationships/hdphoto" Target="../media/hdphoto4.wdp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8.wdp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etimes.com/andrew-ng-the-ai-text-revolution-is-coming-to-image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10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hyperlink" Target="https://aiindex.stanford.edu/report/" TargetMode="Externa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33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7" t="36316" r="43764" b="24095"/>
          <a:stretch>
            <a:fillRect/>
          </a:stretch>
        </p:blipFill>
        <p:spPr bwMode="auto">
          <a:xfrm>
            <a:off x="2086363" y="6182096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080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1312" y="3370437"/>
            <a:ext cx="3355704" cy="2125839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altLang="cs-CZ" sz="3200" dirty="0">
                <a:solidFill>
                  <a:schemeClr val="bg2"/>
                </a:solidFill>
              </a:rPr>
              <a:t>B</a:t>
            </a:r>
            <a:r>
              <a:rPr lang="cs-CZ" altLang="cs-CZ" sz="3200" dirty="0" err="1">
                <a:solidFill>
                  <a:schemeClr val="bg2"/>
                </a:solidFill>
              </a:rPr>
              <a:t>arbara</a:t>
            </a:r>
            <a:r>
              <a:rPr lang="cs-CZ" altLang="cs-CZ" sz="3200" dirty="0">
                <a:solidFill>
                  <a:schemeClr val="bg2"/>
                </a:solidFill>
              </a:rPr>
              <a:t> Zitová</a:t>
            </a:r>
            <a:r>
              <a:rPr lang="en-US" altLang="cs-CZ" sz="3200" dirty="0">
                <a:solidFill>
                  <a:schemeClr val="bg2"/>
                </a:solidFill>
              </a:rPr>
              <a:t> 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altLang="cs-CZ" sz="800" dirty="0">
                <a:solidFill>
                  <a:schemeClr val="bg2"/>
                </a:solidFill>
              </a:rPr>
              <a:t>					</a:t>
            </a:r>
            <a:endParaRPr lang="en-US" altLang="cs-CZ" sz="800" i="1" dirty="0">
              <a:solidFill>
                <a:schemeClr val="bg2"/>
              </a:solidFill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altLang="cs-CZ" sz="800" i="1" dirty="0">
                <a:solidFill>
                  <a:schemeClr val="bg2"/>
                </a:solidFill>
              </a:rPr>
              <a:t>	</a:t>
            </a:r>
            <a:r>
              <a:rPr lang="en-US" altLang="cs-CZ" sz="3200" i="1" dirty="0">
                <a:solidFill>
                  <a:schemeClr val="bg2"/>
                </a:solidFill>
              </a:rPr>
              <a:t>							</a:t>
            </a:r>
            <a:endParaRPr lang="en-US" altLang="cs-CZ" sz="2800" i="1" dirty="0">
              <a:solidFill>
                <a:schemeClr val="bg2"/>
              </a:solidFill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altLang="cs-CZ" sz="2800" i="1" dirty="0">
                <a:solidFill>
                  <a:schemeClr val="bg2"/>
                </a:solidFill>
              </a:rPr>
              <a:t>								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cs-CZ" altLang="cs-CZ" sz="3200" dirty="0">
              <a:solidFill>
                <a:schemeClr val="bg2"/>
              </a:solidFill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91312" y="5445402"/>
            <a:ext cx="7921751" cy="5048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cs-CZ" altLang="cs-CZ" sz="280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r>
              <a:rPr lang="cs-CZ" altLang="cs-CZ" sz="2400" dirty="0">
                <a:solidFill>
                  <a:schemeClr val="bg2"/>
                </a:solidFill>
              </a:rPr>
              <a:t>Ústav teorie informace a automatizace</a:t>
            </a:r>
            <a:endParaRPr lang="en-US" altLang="cs-CZ" sz="2400" dirty="0">
              <a:solidFill>
                <a:schemeClr val="bg2"/>
              </a:solidFill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cs-CZ" altLang="cs-CZ" sz="2400" dirty="0">
                <a:solidFill>
                  <a:schemeClr val="bg2"/>
                </a:solidFill>
              </a:rPr>
              <a:t>Akademie věd ČR</a:t>
            </a:r>
            <a:endParaRPr lang="en-US" altLang="cs-CZ" sz="2400" dirty="0">
              <a:solidFill>
                <a:schemeClr val="bg2"/>
              </a:solidFill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cs-CZ" altLang="cs-CZ" sz="2400" dirty="0">
              <a:solidFill>
                <a:schemeClr val="bg2"/>
              </a:solidFill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91312" y="1769626"/>
            <a:ext cx="7443361" cy="833178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altLang="cs-CZ" sz="4800" dirty="0" err="1">
                <a:solidFill>
                  <a:schemeClr val="bg2"/>
                </a:solidFill>
              </a:rPr>
              <a:t>Umělá</a:t>
            </a:r>
            <a:r>
              <a:rPr lang="en-US" altLang="cs-CZ" sz="4800" dirty="0">
                <a:solidFill>
                  <a:schemeClr val="bg2"/>
                </a:solidFill>
              </a:rPr>
              <a:t> </a:t>
            </a:r>
            <a:r>
              <a:rPr lang="en-US" altLang="cs-CZ" sz="4800" dirty="0" err="1">
                <a:solidFill>
                  <a:schemeClr val="bg2"/>
                </a:solidFill>
              </a:rPr>
              <a:t>inteligence</a:t>
            </a:r>
            <a:r>
              <a:rPr lang="en-US" altLang="cs-CZ" sz="4800" dirty="0">
                <a:solidFill>
                  <a:schemeClr val="bg2"/>
                </a:solidFill>
              </a:rPr>
              <a:t> a </a:t>
            </a:r>
            <a:r>
              <a:rPr lang="en-US" altLang="cs-CZ" sz="4800" dirty="0" err="1">
                <a:solidFill>
                  <a:schemeClr val="bg2"/>
                </a:solidFill>
              </a:rPr>
              <a:t>média</a:t>
            </a:r>
            <a:endParaRPr lang="cs-CZ" altLang="cs-CZ" sz="4800" dirty="0">
              <a:solidFill>
                <a:schemeClr val="bg2"/>
              </a:solidFill>
            </a:endParaRPr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40" y="6182096"/>
            <a:ext cx="12141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080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4" descr="Strategie AV21 - Czechlasers">
            <a:extLst>
              <a:ext uri="{FF2B5EF4-FFF2-40B4-BE49-F238E27FC236}">
                <a16:creationId xmlns:a16="http://schemas.microsoft.com/office/drawing/2014/main" id="{DDF1068E-B8E3-153C-CA0E-65215A934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931" y="6182096"/>
            <a:ext cx="2465161" cy="51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ek 2" descr="Obsah obrázku snímek obrazovky, prostor, kruh, světlo&#10;&#10;Popis byl vytvořen automaticky">
            <a:extLst>
              <a:ext uri="{FF2B5EF4-FFF2-40B4-BE49-F238E27FC236}">
                <a16:creationId xmlns:a16="http://schemas.microsoft.com/office/drawing/2014/main" id="{40810077-0B6B-8A3E-DA48-6C8F92A4D1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890" b="4051"/>
          <a:stretch/>
        </p:blipFill>
        <p:spPr>
          <a:xfrm rot="5400000">
            <a:off x="7197902" y="1863907"/>
            <a:ext cx="6858001" cy="313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42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24-03-27 09-02-30">
            <a:hlinkClick r:id="" action="ppaction://media"/>
            <a:extLst>
              <a:ext uri="{FF2B5EF4-FFF2-40B4-BE49-F238E27FC236}">
                <a16:creationId xmlns:a16="http://schemas.microsoft.com/office/drawing/2014/main" id="{932B41B0-A7DF-A09D-2457-E7334990C91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537" end="172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4373" y="523876"/>
            <a:ext cx="10466550" cy="5887434"/>
          </a:xfrm>
          <a:prstGeom prst="rect">
            <a:avLst/>
          </a:prstGeom>
        </p:spPr>
      </p:pic>
      <p:pic>
        <p:nvPicPr>
          <p:cNvPr id="4" name="2024-03-27 09-29-49">
            <a:hlinkClick r:id="" action="ppaction://media"/>
            <a:extLst>
              <a:ext uri="{FF2B5EF4-FFF2-40B4-BE49-F238E27FC236}">
                <a16:creationId xmlns:a16="http://schemas.microsoft.com/office/drawing/2014/main" id="{FE4A62C2-58E9-A94E-E07A-7EE2F722FB0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3175" end="8222"/>
                </p14:media>
              </p:ext>
            </p:extLst>
          </p:nvPr>
        </p:nvPicPr>
        <p:blipFill rotWithShape="1">
          <a:blip r:embed="rId6"/>
          <a:srcRect l="14531" t="26994" r="13984" b="19167"/>
          <a:stretch/>
        </p:blipFill>
        <p:spPr>
          <a:xfrm>
            <a:off x="-5619751" y="1086577"/>
            <a:ext cx="12568585" cy="5324732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7B61090A-4D02-13C6-77A5-D2929DA9A803}"/>
              </a:ext>
            </a:extLst>
          </p:cNvPr>
          <p:cNvSpPr/>
          <p:nvPr/>
        </p:nvSpPr>
        <p:spPr>
          <a:xfrm rot="16200000">
            <a:off x="5295902" y="-5295900"/>
            <a:ext cx="1600200" cy="12192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032DD832-8F08-B2FB-8703-DD36D136609A}"/>
              </a:ext>
            </a:extLst>
          </p:cNvPr>
          <p:cNvSpPr/>
          <p:nvPr/>
        </p:nvSpPr>
        <p:spPr>
          <a:xfrm rot="16200000">
            <a:off x="-2824220" y="3404175"/>
            <a:ext cx="6330595" cy="1327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37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8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80x720 (1)">
            <a:hlinkClick r:id="" action="ppaction://media"/>
            <a:extLst>
              <a:ext uri="{FF2B5EF4-FFF2-40B4-BE49-F238E27FC236}">
                <a16:creationId xmlns:a16="http://schemas.microsoft.com/office/drawing/2014/main" id="{90157817-1574-CE9B-3BA2-5CE4B5432C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5579" r="27216"/>
          <a:stretch/>
        </p:blipFill>
        <p:spPr>
          <a:xfrm>
            <a:off x="2941834" y="177229"/>
            <a:ext cx="6308332" cy="6203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876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hlinkClick r:id="rId3"/>
            <a:extLst>
              <a:ext uri="{FF2B5EF4-FFF2-40B4-BE49-F238E27FC236}">
                <a16:creationId xmlns:a16="http://schemas.microsoft.com/office/drawing/2014/main" id="{89A41ACE-8CF5-515D-AA57-3A227BDBAC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079"/>
          <a:stretch/>
        </p:blipFill>
        <p:spPr>
          <a:xfrm>
            <a:off x="874648" y="508737"/>
            <a:ext cx="3099211" cy="2920261"/>
          </a:xfrm>
          <a:prstGeom prst="rect">
            <a:avLst/>
          </a:prstGeom>
        </p:spPr>
      </p:pic>
      <p:pic>
        <p:nvPicPr>
          <p:cNvPr id="15" name="Obrázek 14">
            <a:hlinkClick r:id="rId5"/>
            <a:extLst>
              <a:ext uri="{FF2B5EF4-FFF2-40B4-BE49-F238E27FC236}">
                <a16:creationId xmlns:a16="http://schemas.microsoft.com/office/drawing/2014/main" id="{28118CC4-6CEC-C20D-68F4-64818FACB9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6186" y="508738"/>
            <a:ext cx="6006210" cy="2920260"/>
          </a:xfrm>
          <a:prstGeom prst="rect">
            <a:avLst/>
          </a:prstGeom>
        </p:spPr>
      </p:pic>
      <p:pic>
        <p:nvPicPr>
          <p:cNvPr id="19" name="Obrázek 18">
            <a:hlinkClick r:id="rId7"/>
            <a:extLst>
              <a:ext uri="{FF2B5EF4-FFF2-40B4-BE49-F238E27FC236}">
                <a16:creationId xmlns:a16="http://schemas.microsoft.com/office/drawing/2014/main" id="{A4DF18A9-BFAE-11A0-54E9-3F18DA4E02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60936" y="3816777"/>
            <a:ext cx="5676889" cy="2698350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A17D594F-47D6-598C-4F7E-361072E227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24904" y="4824319"/>
            <a:ext cx="1914792" cy="1343212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B5695F0-4B7A-D7A1-4611-21D5777F35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2304" y="3946458"/>
            <a:ext cx="1971950" cy="88594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921E2181-51AB-2BD8-278E-54364459593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33690" y1="15847" x2="21390" y2="43716"/>
                        <a14:foregroundMark x1="21390" y1="43716" x2="21925" y2="74317"/>
                        <a14:foregroundMark x1="21925" y1="74317" x2="47594" y2="82514"/>
                        <a14:foregroundMark x1="47594" y1="82514" x2="80214" y2="60656"/>
                        <a14:foregroundMark x1="80214" y1="60656" x2="82888" y2="48087"/>
                        <a14:foregroundMark x1="29412" y1="13115" x2="18717" y2="42623"/>
                        <a14:foregroundMark x1="18717" y1="42623" x2="26203" y2="73224"/>
                        <a14:foregroundMark x1="26203" y1="73224" x2="42246" y2="79781"/>
                        <a14:foregroundMark x1="50267" y1="87978" x2="75401" y2="65574"/>
                        <a14:foregroundMark x1="75401" y1="65574" x2="75936" y2="639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61675" y="3816777"/>
            <a:ext cx="1377700" cy="1348230"/>
          </a:xfrm>
          <a:prstGeom prst="rect">
            <a:avLst/>
          </a:prstGeom>
        </p:spPr>
      </p:pic>
      <p:pic>
        <p:nvPicPr>
          <p:cNvPr id="2050" name="Picture 2" descr="Mistral | Haystack">
            <a:extLst>
              <a:ext uri="{FF2B5EF4-FFF2-40B4-BE49-F238E27FC236}">
                <a16:creationId xmlns:a16="http://schemas.microsoft.com/office/drawing/2014/main" id="{D409CC7C-AAE9-FB61-F9ED-AF2F9E2CB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202" b="89147" l="1535" r="89770">
                        <a14:foregroundMark x1="3325" y1="10078" x2="1790" y2="73643"/>
                        <a14:foregroundMark x1="1790" y1="73643" x2="12020" y2="44186"/>
                        <a14:foregroundMark x1="12020" y1="44186" x2="24808" y2="39535"/>
                        <a14:foregroundMark x1="24808" y1="39535" x2="28133" y2="78295"/>
                        <a14:foregroundMark x1="27621" y1="6202" x2="30691" y2="8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300" y="3884524"/>
            <a:ext cx="2643187" cy="87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C5083B1-D793-57BC-50F8-B4A316612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12" y="530636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52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ECE976E-0762-D7EF-3F82-3EBF5962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39" b="97755" l="9922" r="91123">
                        <a14:foregroundMark x1="48825" y1="6939" x2="59791" y2="13878"/>
                        <a14:foregroundMark x1="74935" y1="91633" x2="82768" y2="93469"/>
                        <a14:foregroundMark x1="27154" y1="94694" x2="32115" y2="95102"/>
                        <a14:foregroundMark x1="74935" y1="96939" x2="85379" y2="97755"/>
                        <a14:foregroundMark x1="91123" y1="95714" x2="90078" y2="977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195" y="1176945"/>
            <a:ext cx="2400642" cy="3071317"/>
          </a:xfrm>
          <a:prstGeom prst="rect">
            <a:avLst/>
          </a:prstGeom>
        </p:spPr>
      </p:pic>
      <p:pic>
        <p:nvPicPr>
          <p:cNvPr id="7" name="Obrázek 6" descr="Obsah obrázku kreslené&#10;&#10;Popis byl vytvořen automaticky">
            <a:extLst>
              <a:ext uri="{FF2B5EF4-FFF2-40B4-BE49-F238E27FC236}">
                <a16:creationId xmlns:a16="http://schemas.microsoft.com/office/drawing/2014/main" id="{932DC949-9982-4E5C-1D84-9BD275E23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79" y="1280810"/>
            <a:ext cx="2400642" cy="276389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CEC99B7-0183-2D6A-7506-EF65F782FA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17" b="97642" l="6250" r="98264">
                        <a14:foregroundMark x1="42014" y1="4717" x2="60764" y2="5425"/>
                        <a14:foregroundMark x1="54514" y1="11085" x2="52083" y2="12736"/>
                        <a14:foregroundMark x1="44444" y1="14387" x2="51389" y2="6368"/>
                        <a14:foregroundMark x1="47222" y1="21226" x2="44444" y2="29953"/>
                        <a14:foregroundMark x1="13542" y1="71226" x2="27778" y2="54245"/>
                        <a14:foregroundMark x1="27778" y1="54245" x2="27778" y2="54245"/>
                        <a14:foregroundMark x1="6944" y1="67453" x2="24306" y2="57547"/>
                        <a14:foregroundMark x1="82986" y1="58255" x2="85069" y2="60613"/>
                        <a14:foregroundMark x1="85764" y1="61085" x2="85069" y2="68632"/>
                        <a14:foregroundMark x1="85764" y1="61557" x2="94097" y2="70047"/>
                        <a14:foregroundMark x1="88889" y1="60613" x2="98958" y2="66745"/>
                        <a14:foregroundMark x1="64931" y1="95283" x2="82986" y2="94811"/>
                        <a14:foregroundMark x1="40625" y1="21226" x2="44444" y2="29245"/>
                        <a14:foregroundMark x1="20139" y1="97642" x2="40278" y2="90094"/>
                        <a14:foregroundMark x1="49653" y1="25236" x2="47917" y2="252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13870" y="1255233"/>
            <a:ext cx="1992103" cy="2932818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6D359721-A1BA-6E7F-0170-94960C065ADF}"/>
              </a:ext>
            </a:extLst>
          </p:cNvPr>
          <p:cNvSpPr txBox="1"/>
          <p:nvPr/>
        </p:nvSpPr>
        <p:spPr>
          <a:xfrm>
            <a:off x="1684134" y="4313225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1983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577F61CA-14EB-0764-10F6-EAF3D869E103}"/>
              </a:ext>
            </a:extLst>
          </p:cNvPr>
          <p:cNvSpPr txBox="1"/>
          <p:nvPr/>
        </p:nvSpPr>
        <p:spPr>
          <a:xfrm>
            <a:off x="5767918" y="4313340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1996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C53D8A82-F936-D0AD-B620-C33517741FC5}"/>
              </a:ext>
            </a:extLst>
          </p:cNvPr>
          <p:cNvSpPr txBox="1"/>
          <p:nvPr/>
        </p:nvSpPr>
        <p:spPr>
          <a:xfrm>
            <a:off x="10309926" y="4339013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2023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4A347D65-6982-A69B-838F-4A0826B23B7F}"/>
              </a:ext>
            </a:extLst>
          </p:cNvPr>
          <p:cNvSpPr txBox="1"/>
          <p:nvPr/>
        </p:nvSpPr>
        <p:spPr>
          <a:xfrm>
            <a:off x="5460479" y="5035924"/>
            <a:ext cx="14991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600" b="1" dirty="0">
                <a:solidFill>
                  <a:srgbClr val="FFFF00"/>
                </a:solidFill>
              </a:rPr>
              <a:t>40</a:t>
            </a:r>
            <a:endParaRPr lang="cs-CZ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63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 descr="Obsah obrázku nábytek, židle, boty, interiér&#10;&#10;Popis byl vytvořen automaticky">
            <a:extLst>
              <a:ext uri="{FF2B5EF4-FFF2-40B4-BE49-F238E27FC236}">
                <a16:creationId xmlns:a16="http://schemas.microsoft.com/office/drawing/2014/main" id="{A86BE2CA-8831-6328-B128-A35306672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844" l="8008" r="92676">
                        <a14:foregroundMark x1="11621" y1="43359" x2="8008" y2="57715"/>
                        <a14:foregroundMark x1="8008" y1="57715" x2="12402" y2="63867"/>
                        <a14:foregroundMark x1="10840" y1="45410" x2="13965" y2="41992"/>
                        <a14:foregroundMark x1="92676" y1="22266" x2="88770" y2="3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717" y="889382"/>
            <a:ext cx="3849302" cy="384930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821353DD-CBF1-4BCD-8FD9-9869575BD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70" b="98485" l="9690" r="89922">
                        <a14:foregroundMark x1="65891" y1="84848" x2="64729" y2="98485"/>
                        <a14:foregroundMark x1="89147" y1="58712" x2="89922" y2="621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569" y="1032598"/>
            <a:ext cx="2790142" cy="285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F705E79E-BFD2-C67B-F2A3-844C000BF3ED}"/>
              </a:ext>
            </a:extLst>
          </p:cNvPr>
          <p:cNvSpPr txBox="1"/>
          <p:nvPr/>
        </p:nvSpPr>
        <p:spPr>
          <a:xfrm>
            <a:off x="1780429" y="4611881"/>
            <a:ext cx="2566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2021      DALL-E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C01CB126-1CDE-F8EB-3C34-0E2230217A24}"/>
              </a:ext>
            </a:extLst>
          </p:cNvPr>
          <p:cNvSpPr txBox="1"/>
          <p:nvPr/>
        </p:nvSpPr>
        <p:spPr>
          <a:xfrm>
            <a:off x="7451956" y="4611881"/>
            <a:ext cx="4234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2024      MIDJOURNEY</a:t>
            </a:r>
            <a:endParaRPr lang="cs-CZ" sz="2800" b="1" dirty="0">
              <a:solidFill>
                <a:schemeClr val="bg1"/>
              </a:solidFill>
            </a:endParaRPr>
          </a:p>
        </p:txBody>
      </p:sp>
      <p:pic>
        <p:nvPicPr>
          <p:cNvPr id="17" name="Obrázek 16" descr="Obsah obrázku nábytek, ovoce, podlaha, židle&#10;&#10;Popis byl vytvořen automaticky">
            <a:extLst>
              <a:ext uri="{FF2B5EF4-FFF2-40B4-BE49-F238E27FC236}">
                <a16:creationId xmlns:a16="http://schemas.microsoft.com/office/drawing/2014/main" id="{29A91E62-F617-A33D-98ED-8A48A55B73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301" b="95313" l="9961" r="89844">
                        <a14:foregroundMark x1="62988" y1="11035" x2="72363" y2="8398"/>
                        <a14:foregroundMark x1="72363" y1="8398" x2="76074" y2="12012"/>
                        <a14:foregroundMark x1="69922" y1="95313" x2="68457" y2="88379"/>
                        <a14:foregroundMark x1="19336" y1="54883" x2="21680" y2="46387"/>
                        <a14:foregroundMark x1="21680" y1="46387" x2="28125" y2="36035"/>
                        <a14:foregroundMark x1="28125" y1="36035" x2="21777" y2="42090"/>
                        <a14:foregroundMark x1="21777" y1="42090" x2="19336" y2="55664"/>
                        <a14:backgroundMark x1="25754" y1="34882" x2="29492" y2="29102"/>
                        <a14:backgroundMark x1="21163" y1="41980" x2="21327" y2="41726"/>
                        <a14:backgroundMark x1="18359" y1="45117" x2="28809" y2="18848"/>
                        <a14:backgroundMark x1="28809" y1="18848" x2="29297" y2="18359"/>
                        <a14:backgroundMark x1="77148" y1="70703" x2="85059" y2="60156"/>
                        <a14:backgroundMark x1="85059" y1="60156" x2="86621" y2="74316"/>
                        <a14:backgroundMark x1="86621" y1="74316" x2="77734" y2="72168"/>
                        <a14:backgroundMark x1="77734" y1="72168" x2="77930" y2="70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872" y="889382"/>
            <a:ext cx="2183636" cy="2183636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E405F042-4F6E-E77E-D8C5-F4AD60FD24F2}"/>
              </a:ext>
            </a:extLst>
          </p:cNvPr>
          <p:cNvSpPr txBox="1"/>
          <p:nvPr/>
        </p:nvSpPr>
        <p:spPr>
          <a:xfrm>
            <a:off x="5472732" y="4616824"/>
            <a:ext cx="8418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600" b="1" dirty="0">
                <a:solidFill>
                  <a:srgbClr val="FFFF00"/>
                </a:solidFill>
              </a:rPr>
              <a:t>3</a:t>
            </a:r>
            <a:endParaRPr lang="cs-CZ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8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284" y="963234"/>
            <a:ext cx="12113435" cy="5183833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39"/>
          <p:cNvSpPr/>
          <p:nvPr/>
        </p:nvSpPr>
        <p:spPr>
          <a:xfrm>
            <a:off x="7447167" y="1319767"/>
            <a:ext cx="689200" cy="3536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A74418C-B670-4E3F-F407-D1E174D9B346}"/>
              </a:ext>
            </a:extLst>
          </p:cNvPr>
          <p:cNvSpPr txBox="1"/>
          <p:nvPr/>
        </p:nvSpPr>
        <p:spPr>
          <a:xfrm>
            <a:off x="8524875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-apple-system"/>
              </a:rPr>
              <a:t>Andrew Ng (</a:t>
            </a:r>
            <a:r>
              <a:rPr lang="en-US" b="0" i="0" u="sng" dirty="0">
                <a:effectLst/>
                <a:highlight>
                  <a:srgbClr val="FFFFFF"/>
                </a:highlight>
                <a:latin typeface="-apple-system"/>
                <a:hlinkClick r:id="rId4"/>
              </a:rPr>
              <a:t>Image credit: </a:t>
            </a:r>
            <a:r>
              <a:rPr lang="en-US" b="0" i="0" u="sng" dirty="0" err="1">
                <a:effectLst/>
                <a:highlight>
                  <a:srgbClr val="FFFFFF"/>
                </a:highlight>
                <a:latin typeface="-apple-system"/>
                <a:hlinkClick r:id="rId4"/>
              </a:rPr>
              <a:t>EETimes</a:t>
            </a:r>
            <a:r>
              <a:rPr lang="en-US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-apple-system"/>
              </a:rPr>
              <a:t>)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294D70F7-E56B-5730-C18B-2D1246531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09" y="257133"/>
            <a:ext cx="10860379" cy="568327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574B2E9-FF1F-1566-1D1C-5494370DE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537" y="3734311"/>
            <a:ext cx="7992590" cy="1552792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DA359B74-DC3D-7A67-6C37-1C52EBAAED75}"/>
              </a:ext>
            </a:extLst>
          </p:cNvPr>
          <p:cNvSpPr txBox="1"/>
          <p:nvPr/>
        </p:nvSpPr>
        <p:spPr>
          <a:xfrm>
            <a:off x="78768" y="6196855"/>
            <a:ext cx="121885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1800" b="0" i="0" u="none" strike="noStrike" baseline="0" dirty="0">
                <a:solidFill>
                  <a:schemeClr val="bg1"/>
                </a:solidFill>
                <a:latin typeface="CircularXX-Regula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Nestor </a:t>
            </a:r>
            <a:r>
              <a:rPr lang="cs-CZ" sz="1800" b="0" i="0" u="none" strike="noStrike" baseline="0" dirty="0" err="1">
                <a:solidFill>
                  <a:schemeClr val="bg1"/>
                </a:solidFill>
                <a:latin typeface="CircularXX-Regula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Maslej</a:t>
            </a:r>
            <a:r>
              <a:rPr lang="cs-CZ" sz="1800" b="0" i="0" u="none" strike="noStrike" baseline="0" dirty="0">
                <a:solidFill>
                  <a:schemeClr val="bg1"/>
                </a:solidFill>
                <a:latin typeface="CircularXX-Regula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et al., </a:t>
            </a:r>
            <a:r>
              <a:rPr lang="en-US" sz="1800" b="0" i="0" u="none" strike="noStrike" baseline="0" dirty="0">
                <a:solidFill>
                  <a:schemeClr val="bg1"/>
                </a:solidFill>
                <a:latin typeface="CircularXX-Regula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“The AI Index 2024 Annual Report,” AI Index Steering Committee, Institute for Human-Centered AI, Stanford</a:t>
            </a:r>
          </a:p>
          <a:p>
            <a:pPr algn="l"/>
            <a:r>
              <a:rPr lang="cs-CZ" sz="1800" b="0" i="0" u="none" strike="noStrike" baseline="0" dirty="0">
                <a:solidFill>
                  <a:schemeClr val="bg1"/>
                </a:solidFill>
                <a:latin typeface="CircularXX-Regula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University, Stanford, CA, </a:t>
            </a:r>
            <a:r>
              <a:rPr lang="cs-CZ" sz="1800" b="0" i="0" u="none" strike="noStrike" baseline="0" dirty="0" err="1">
                <a:solidFill>
                  <a:schemeClr val="bg1"/>
                </a:solidFill>
                <a:latin typeface="CircularXX-Regula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April</a:t>
            </a:r>
            <a:r>
              <a:rPr lang="cs-CZ" sz="1800" b="0" i="0" u="none" strike="noStrike" baseline="0" dirty="0">
                <a:solidFill>
                  <a:schemeClr val="bg1"/>
                </a:solidFill>
                <a:latin typeface="CircularXX-Regula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2024.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67CFD477-E29B-3F95-E824-5FFF2521AB3D}"/>
              </a:ext>
            </a:extLst>
          </p:cNvPr>
          <p:cNvSpPr txBox="1"/>
          <p:nvPr/>
        </p:nvSpPr>
        <p:spPr>
          <a:xfrm>
            <a:off x="2401824" y="3928466"/>
            <a:ext cx="3703319" cy="12464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Klasifikace obrázků (</a:t>
            </a:r>
            <a:r>
              <a:rPr lang="cs-CZ" sz="15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ImageNet</a:t>
            </a:r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 Top-5)</a:t>
            </a:r>
          </a:p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Vizuální zdravý rozum (VCR)</a:t>
            </a:r>
          </a:p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Přirozené jazykové inferenční úlohy (</a:t>
            </a:r>
            <a:r>
              <a:rPr lang="cs-CZ" sz="15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aNLI</a:t>
            </a:r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)</a:t>
            </a:r>
          </a:p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Středně pokročilé čtenářské porozumění </a:t>
            </a:r>
            <a:r>
              <a:rPr lang="cs-CZ" sz="15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Multitaskové</a:t>
            </a:r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 porozumění jazyku (MMLU)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9107A07D-182E-C342-C4BC-C104A06F41D9}"/>
              </a:ext>
            </a:extLst>
          </p:cNvPr>
          <p:cNvSpPr txBox="1"/>
          <p:nvPr/>
        </p:nvSpPr>
        <p:spPr>
          <a:xfrm>
            <a:off x="6377940" y="3928466"/>
            <a:ext cx="3287268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Vizuální uvažování (VQA)</a:t>
            </a:r>
          </a:p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Porozumění anglickému jazyku </a:t>
            </a:r>
          </a:p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Základní čtenářské porozumění</a:t>
            </a:r>
          </a:p>
          <a:p>
            <a:pPr algn="l"/>
            <a:r>
              <a:rPr lang="cs-CZ" sz="15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Soutěžní úroveň matematiky</a:t>
            </a:r>
          </a:p>
        </p:txBody>
      </p:sp>
      <p:pic>
        <p:nvPicPr>
          <p:cNvPr id="24" name="Obrázek 23">
            <a:extLst>
              <a:ext uri="{FF2B5EF4-FFF2-40B4-BE49-F238E27FC236}">
                <a16:creationId xmlns:a16="http://schemas.microsoft.com/office/drawing/2014/main" id="{6E1D7696-5597-3403-40E1-71F80DDB30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072" b="95169" l="9562" r="89243">
                        <a14:foregroundMark x1="50996" y1="5314" x2="56175" y2="5556"/>
                        <a14:foregroundMark x1="66534" y1="88164" x2="65737" y2="951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1445" y="380998"/>
            <a:ext cx="1195555" cy="197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97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AE28C46B-E11A-EAEF-8D9F-F8A600716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85" y="295258"/>
            <a:ext cx="3584967" cy="1878131"/>
          </a:xfrm>
          <a:prstGeom prst="rect">
            <a:avLst/>
          </a:prstGeom>
        </p:spPr>
      </p:pic>
      <p:pic>
        <p:nvPicPr>
          <p:cNvPr id="12" name="Obrázek 11" descr="Obsah obrázku text, snímek obrazovky, Písmo, číslo&#10;&#10;Popis byl vytvořen automaticky">
            <a:extLst>
              <a:ext uri="{FF2B5EF4-FFF2-40B4-BE49-F238E27FC236}">
                <a16:creationId xmlns:a16="http://schemas.microsoft.com/office/drawing/2014/main" id="{6329988D-D85B-0A46-17A7-9CEE458F2A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6" b="32933"/>
          <a:stretch/>
        </p:blipFill>
        <p:spPr>
          <a:xfrm>
            <a:off x="647932" y="505836"/>
            <a:ext cx="3658172" cy="4471885"/>
          </a:xfrm>
          <a:prstGeom prst="rect">
            <a:avLst/>
          </a:prstGeom>
        </p:spPr>
      </p:pic>
      <p:pic>
        <p:nvPicPr>
          <p:cNvPr id="7" name="Obrázek 6" descr="Obsah obrázku text, snímek obrazovky, Písmo, číslo&#10;&#10;Popis byl vytvořen automaticky">
            <a:extLst>
              <a:ext uri="{FF2B5EF4-FFF2-40B4-BE49-F238E27FC236}">
                <a16:creationId xmlns:a16="http://schemas.microsoft.com/office/drawing/2014/main" id="{1FD3369C-E46B-D2E7-E796-E42480C6E4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33" b="11734"/>
          <a:stretch/>
        </p:blipFill>
        <p:spPr>
          <a:xfrm>
            <a:off x="7382900" y="3737991"/>
            <a:ext cx="4007154" cy="1748635"/>
          </a:xfrm>
          <a:prstGeom prst="rect">
            <a:avLst/>
          </a:prstGeom>
        </p:spPr>
      </p:pic>
      <p:sp>
        <p:nvSpPr>
          <p:cNvPr id="18" name="Obdélník 17">
            <a:extLst>
              <a:ext uri="{FF2B5EF4-FFF2-40B4-BE49-F238E27FC236}">
                <a16:creationId xmlns:a16="http://schemas.microsoft.com/office/drawing/2014/main" id="{BB059013-F367-0A4C-9666-3E7042696165}"/>
              </a:ext>
            </a:extLst>
          </p:cNvPr>
          <p:cNvSpPr/>
          <p:nvPr/>
        </p:nvSpPr>
        <p:spPr>
          <a:xfrm>
            <a:off x="983439" y="3737991"/>
            <a:ext cx="2864555" cy="117043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4" name="Obrázek 13" descr="Obsah obrázku text, snímek obrazovky, Písmo, černobílá&#10;&#10;Popis byl vytvořen automaticky">
            <a:extLst>
              <a:ext uri="{FF2B5EF4-FFF2-40B4-BE49-F238E27FC236}">
                <a16:creationId xmlns:a16="http://schemas.microsoft.com/office/drawing/2014/main" id="{22EBBCA9-67DD-36BF-6688-62FFCF66821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8" b="46400"/>
          <a:stretch/>
        </p:blipFill>
        <p:spPr>
          <a:xfrm>
            <a:off x="819444" y="1294798"/>
            <a:ext cx="4007154" cy="3620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Obrázek 8" descr="Obsah obrázku text, snímek obrazovky, Písmo, číslo&#10;&#10;Popis byl vytvořen automaticky">
            <a:extLst>
              <a:ext uri="{FF2B5EF4-FFF2-40B4-BE49-F238E27FC236}">
                <a16:creationId xmlns:a16="http://schemas.microsoft.com/office/drawing/2014/main" id="{57DE70DD-3CCB-7509-E422-17682D4A7E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6" b="46587"/>
          <a:stretch/>
        </p:blipFill>
        <p:spPr>
          <a:xfrm>
            <a:off x="1201702" y="1697448"/>
            <a:ext cx="4007154" cy="3670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Obrázek 2" descr="Obsah obrázku text, snímek obrazovky, Písmo, černobílá&#10;&#10;Popis byl vytvořen automaticky">
            <a:extLst>
              <a:ext uri="{FF2B5EF4-FFF2-40B4-BE49-F238E27FC236}">
                <a16:creationId xmlns:a16="http://schemas.microsoft.com/office/drawing/2014/main" id="{927F9FF0-3002-76A8-D62F-995C88773FD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0" b="51067"/>
          <a:stretch/>
        </p:blipFill>
        <p:spPr>
          <a:xfrm>
            <a:off x="1649039" y="2337840"/>
            <a:ext cx="4341775" cy="3475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8FC46BE0-3E90-D36E-5E0D-F92357D5D6EC}"/>
              </a:ext>
            </a:extLst>
          </p:cNvPr>
          <p:cNvSpPr/>
          <p:nvPr/>
        </p:nvSpPr>
        <p:spPr>
          <a:xfrm>
            <a:off x="2122321" y="3405553"/>
            <a:ext cx="3653353" cy="71633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7" name="Obrázek 16" descr="Obsah obrázku text, snímek obrazovky, Písmo, číslo&#10;&#10;Popis byl vytvořen automaticky">
            <a:extLst>
              <a:ext uri="{FF2B5EF4-FFF2-40B4-BE49-F238E27FC236}">
                <a16:creationId xmlns:a16="http://schemas.microsoft.com/office/drawing/2014/main" id="{9984F0BC-D7D9-8A79-5273-85A499F9CB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2" b="33201"/>
          <a:stretch/>
        </p:blipFill>
        <p:spPr>
          <a:xfrm>
            <a:off x="2122321" y="2681189"/>
            <a:ext cx="4007154" cy="3670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E9F7481D-8067-1525-2901-1213DFB6B850}"/>
              </a:ext>
            </a:extLst>
          </p:cNvPr>
          <p:cNvSpPr/>
          <p:nvPr/>
        </p:nvSpPr>
        <p:spPr>
          <a:xfrm>
            <a:off x="2582219" y="5315946"/>
            <a:ext cx="3345250" cy="95277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3" name="Obdélník 22">
            <a:extLst>
              <a:ext uri="{FF2B5EF4-FFF2-40B4-BE49-F238E27FC236}">
                <a16:creationId xmlns:a16="http://schemas.microsoft.com/office/drawing/2014/main" id="{ED0522F4-6DEE-7F05-8CCD-3CC6CAD9CE72}"/>
              </a:ext>
            </a:extLst>
          </p:cNvPr>
          <p:cNvSpPr/>
          <p:nvPr/>
        </p:nvSpPr>
        <p:spPr>
          <a:xfrm>
            <a:off x="2582219" y="3788092"/>
            <a:ext cx="3345250" cy="95277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344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text, rukopis, Písmo, dokument&#10;&#10;Popis byl vytvořen automaticky">
            <a:extLst>
              <a:ext uri="{FF2B5EF4-FFF2-40B4-BE49-F238E27FC236}">
                <a16:creationId xmlns:a16="http://schemas.microsoft.com/office/drawing/2014/main" id="{A96FB077-0C71-F0BE-C91F-124410F664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457"/>
          <a:stretch/>
        </p:blipFill>
        <p:spPr>
          <a:xfrm>
            <a:off x="431821" y="621792"/>
            <a:ext cx="4451076" cy="5340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ek 5" descr="Obsah obrázku text, snímek obrazovky, Písmo, číslo&#10;&#10;Popis byl vytvořen automaticky">
            <a:extLst>
              <a:ext uri="{FF2B5EF4-FFF2-40B4-BE49-F238E27FC236}">
                <a16:creationId xmlns:a16="http://schemas.microsoft.com/office/drawing/2014/main" id="{D0D98170-4996-C431-CB06-6D664AFFC0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1" b="45278"/>
          <a:stretch/>
        </p:blipFill>
        <p:spPr>
          <a:xfrm>
            <a:off x="5240406" y="621792"/>
            <a:ext cx="3164099" cy="2647950"/>
          </a:xfrm>
          <a:prstGeom prst="rect">
            <a:avLst/>
          </a:prstGeom>
        </p:spPr>
      </p:pic>
      <p:pic>
        <p:nvPicPr>
          <p:cNvPr id="10" name="Obrázek 9" descr="Obsah obrázku text, snímek obrazovky, Písmo, číslo&#10;&#10;Popis byl vytvořen automaticky">
            <a:extLst>
              <a:ext uri="{FF2B5EF4-FFF2-40B4-BE49-F238E27FC236}">
                <a16:creationId xmlns:a16="http://schemas.microsoft.com/office/drawing/2014/main" id="{91AC294C-55AB-191B-D13E-0867E716F3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72" b="39864"/>
          <a:stretch/>
        </p:blipFill>
        <p:spPr>
          <a:xfrm>
            <a:off x="5240406" y="3502342"/>
            <a:ext cx="3164099" cy="2459546"/>
          </a:xfrm>
          <a:prstGeom prst="rect">
            <a:avLst/>
          </a:prstGeom>
        </p:spPr>
      </p:pic>
      <p:grpSp>
        <p:nvGrpSpPr>
          <p:cNvPr id="13" name="Skupina 12">
            <a:extLst>
              <a:ext uri="{FF2B5EF4-FFF2-40B4-BE49-F238E27FC236}">
                <a16:creationId xmlns:a16="http://schemas.microsoft.com/office/drawing/2014/main" id="{8CB722BE-E159-587A-29A3-B067B4FE2CCA}"/>
              </a:ext>
            </a:extLst>
          </p:cNvPr>
          <p:cNvGrpSpPr/>
          <p:nvPr/>
        </p:nvGrpSpPr>
        <p:grpSpPr>
          <a:xfrm>
            <a:off x="8876314" y="1121854"/>
            <a:ext cx="3164099" cy="4295775"/>
            <a:chOff x="8876314" y="1121854"/>
            <a:chExt cx="3164099" cy="4295775"/>
          </a:xfrm>
        </p:grpSpPr>
        <p:pic>
          <p:nvPicPr>
            <p:cNvPr id="16" name="Obrázek 15" descr="Obsah obrázku text, snímek obrazovky, Písmo, číslo&#10;&#10;Popis byl vytvořen automaticky">
              <a:extLst>
                <a:ext uri="{FF2B5EF4-FFF2-40B4-BE49-F238E27FC236}">
                  <a16:creationId xmlns:a16="http://schemas.microsoft.com/office/drawing/2014/main" id="{B69EFA12-CE5D-5063-7E37-4A3F5E826F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861" b="10500"/>
            <a:stretch/>
          </p:blipFill>
          <p:spPr>
            <a:xfrm>
              <a:off x="8876314" y="1121854"/>
              <a:ext cx="3164099" cy="4295775"/>
            </a:xfrm>
            <a:prstGeom prst="rect">
              <a:avLst/>
            </a:prstGeom>
          </p:spPr>
        </p:pic>
        <p:sp>
          <p:nvSpPr>
            <p:cNvPr id="11" name="Obdélník 10">
              <a:extLst>
                <a:ext uri="{FF2B5EF4-FFF2-40B4-BE49-F238E27FC236}">
                  <a16:creationId xmlns:a16="http://schemas.microsoft.com/office/drawing/2014/main" id="{1AE5A668-CFD2-D13F-4434-842DCAA4F379}"/>
                </a:ext>
              </a:extLst>
            </p:cNvPr>
            <p:cNvSpPr/>
            <p:nvPr/>
          </p:nvSpPr>
          <p:spPr>
            <a:xfrm>
              <a:off x="10039350" y="1676400"/>
              <a:ext cx="895350" cy="2693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86205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065822E-D2AE-CCA4-6FC0-233755D2E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772" y="3587226"/>
            <a:ext cx="2750821" cy="2750821"/>
          </a:xfrm>
          <a:prstGeom prst="rect">
            <a:avLst/>
          </a:prstGeom>
        </p:spPr>
      </p:pic>
      <p:pic>
        <p:nvPicPr>
          <p:cNvPr id="1026" name="Picture 2" descr="Blockchain graphic illustration">
            <a:extLst>
              <a:ext uri="{FF2B5EF4-FFF2-40B4-BE49-F238E27FC236}">
                <a16:creationId xmlns:a16="http://schemas.microsoft.com/office/drawing/2014/main" id="{6E551BB5-252B-2F87-65BB-4E547F3937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6"/>
          <a:stretch/>
        </p:blipFill>
        <p:spPr bwMode="auto">
          <a:xfrm>
            <a:off x="8584667" y="447070"/>
            <a:ext cx="2751927" cy="26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6C2EE62-FBA5-E30F-FE3E-9B4D7AF0B3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4370" y="3587226"/>
            <a:ext cx="2619047" cy="2696533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F3071399-0586-68BE-FA43-0497B299C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370" y="447070"/>
            <a:ext cx="2619047" cy="26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9B04836F-FCC7-8568-F246-5392D657F0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297" b="89844" l="5176" r="94727">
                        <a14:foregroundMark x1="17773" y1="18164" x2="24023" y2="20117"/>
                        <a14:foregroundMark x1="7227" y1="40918" x2="13770" y2="41699"/>
                        <a14:foregroundMark x1="5273" y1="45508" x2="9863" y2="49707"/>
                        <a14:foregroundMark x1="7520" y1="59180" x2="11816" y2="64160"/>
                        <a14:foregroundMark x1="42578" y1="8105" x2="46973" y2="14160"/>
                        <a14:foregroundMark x1="67871" y1="4980" x2="72559" y2="11035"/>
                        <a14:foregroundMark x1="72559" y1="11035" x2="74707" y2="4492"/>
                        <a14:foregroundMark x1="91211" y1="55078" x2="90918" y2="32520"/>
                        <a14:foregroundMark x1="90918" y1="32520" x2="87109" y2="33594"/>
                        <a14:foregroundMark x1="94824" y1="34277" x2="94824" y2="33203"/>
                        <a14:foregroundMark x1="65820" y1="4297" x2="67676" y2="49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2565" y="1806721"/>
            <a:ext cx="3561009" cy="356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53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134</Words>
  <Application>Microsoft Office PowerPoint</Application>
  <PresentationFormat>Širokoúhlá obrazovka</PresentationFormat>
  <Paragraphs>31</Paragraphs>
  <Slides>11</Slides>
  <Notes>6</Notes>
  <HiddenSlides>0</HiddenSlides>
  <MMClips>3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9" baseType="lpstr">
      <vt:lpstr>-apple-system</vt:lpstr>
      <vt:lpstr>Aptos</vt:lpstr>
      <vt:lpstr>Aptos Display</vt:lpstr>
      <vt:lpstr>Arial</vt:lpstr>
      <vt:lpstr>CircularXX-Regular</vt:lpstr>
      <vt:lpstr>Söhne</vt:lpstr>
      <vt:lpstr>Times New Roman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Barbara Zitova</dc:creator>
  <cp:lastModifiedBy>Barbara Zitova</cp:lastModifiedBy>
  <cp:revision>18</cp:revision>
  <dcterms:created xsi:type="dcterms:W3CDTF">2024-05-22T07:57:19Z</dcterms:created>
  <dcterms:modified xsi:type="dcterms:W3CDTF">2024-05-22T11:52:20Z</dcterms:modified>
</cp:coreProperties>
</file>