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32"/>
  </p:normalViewPr>
  <p:slideViewPr>
    <p:cSldViewPr snapToGrid="0" snapToObjects="1">
      <p:cViewPr varScale="1">
        <p:scale>
          <a:sx n="106" d="100"/>
          <a:sy n="106" d="100"/>
        </p:scale>
        <p:origin x="1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Microsoft_Excelu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Microsoft_Excelu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cs-CZ"/>
  <c:roundedCorners val="0"/>
  <c:style val="2"/>
  <c:chart>
    <c:title>
      <c:tx>
        <c:rich>
          <a:bodyPr rot="0"/>
          <a:lstStyle/>
          <a:p>
            <a:pPr>
              <a:defRPr sz="2400" b="1" i="0" u="none" strike="noStrike">
                <a:solidFill>
                  <a:srgbClr val="000000"/>
                </a:solidFill>
                <a:latin typeface="Arial"/>
              </a:defRPr>
            </a:pPr>
            <a:r>
              <a:rPr lang="cs-CZ" sz="2400" b="1" i="0" u="none" strike="noStrike">
                <a:solidFill>
                  <a:srgbClr val="000000"/>
                </a:solidFill>
                <a:latin typeface="Arial"/>
              </a:rPr>
              <a:t>Příjmy SFKMG 2024 (výhled)</a:t>
            </a:r>
          </a:p>
        </c:rich>
      </c:tx>
      <c:layout>
        <c:manualLayout>
          <c:xMode val="edge"/>
          <c:yMode val="edge"/>
          <c:x val="0"/>
          <c:y val="0"/>
          <c:w val="1"/>
          <c:h val="0.19519400000000001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5.0000000000000001E-3"/>
          <c:y val="0.19519400000000001"/>
          <c:w val="0.99"/>
          <c:h val="0.79230599999999995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rgbClr val="FFFFFF"/>
            </a:solidFill>
            <a:ln w="12700" cap="flat">
              <a:noFill/>
              <a:miter lim="400000"/>
            </a:ln>
            <a:effectLst>
              <a:outerShdw blurRad="63500" dist="19050" dir="5400000" algn="tl">
                <a:srgbClr val="000000">
                  <a:alpha val="63000"/>
                </a:srgbClr>
              </a:outerShdw>
            </a:effectLst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1385-FA4F-85E2-670E8CB0E091}"/>
              </c:ext>
            </c:extLst>
          </c:dPt>
          <c:dPt>
            <c:idx val="1"/>
            <c:bubble3D val="0"/>
            <c:spPr>
              <a:solidFill>
                <a:srgbClr val="00FA00"/>
              </a:solidFill>
              <a:ln w="12700" cap="flat">
                <a:noFill/>
                <a:miter lim="400000"/>
              </a:ln>
              <a:effectLst>
                <a:outerShdw blurRad="63500" dist="19050" dir="5400000" algn="tl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1385-FA4F-85E2-670E8CB0E091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>
                <a:outerShdw blurRad="63500" dist="19050" dir="5400000" algn="tl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1385-FA4F-85E2-670E8CB0E091}"/>
              </c:ext>
            </c:extLst>
          </c:dPt>
          <c:dPt>
            <c:idx val="3"/>
            <c:bubble3D val="0"/>
            <c:spPr>
              <a:solidFill>
                <a:srgbClr val="FF0000"/>
              </a:solidFill>
              <a:ln w="12700" cap="flat">
                <a:noFill/>
                <a:miter lim="400000"/>
              </a:ln>
              <a:effectLst>
                <a:outerShdw blurRad="63500" dist="19050" dir="5400000" algn="tl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1385-FA4F-85E2-670E8CB0E091}"/>
              </c:ext>
            </c:extLst>
          </c:dPt>
          <c:dPt>
            <c:idx val="4"/>
            <c:bubble3D val="0"/>
            <c:spPr>
              <a:gradFill flip="none" rotWithShape="1">
                <a:gsLst>
                  <a:gs pos="0">
                    <a:srgbClr val="70A6DB"/>
                  </a:gs>
                  <a:gs pos="50000">
                    <a:srgbClr val="559BDB"/>
                  </a:gs>
                  <a:gs pos="100000">
                    <a:srgbClr val="448AC9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>
                <a:outerShdw blurRad="63500" dist="19050" dir="5400000" algn="tl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1385-FA4F-85E2-670E8CB0E091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B-1385-FA4F-85E2-670E8CB0E091}"/>
              </c:ext>
            </c:extLst>
          </c:dPt>
          <c:dPt>
            <c:idx val="6"/>
            <c:bubble3D val="0"/>
            <c:spPr>
              <a:solidFill>
                <a:srgbClr val="DF25FE"/>
              </a:solidFill>
              <a:ln w="12700" cap="flat">
                <a:noFill/>
                <a:miter lim="400000"/>
              </a:ln>
              <a:effectLst>
                <a:outerShdw blurRad="63500" dist="19050" dir="5400000" algn="tl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1385-FA4F-85E2-670E8CB0E091}"/>
              </c:ext>
            </c:extLst>
          </c:dPt>
          <c:dPt>
            <c:idx val="7"/>
            <c:bubble3D val="0"/>
            <c:spPr>
              <a:solidFill>
                <a:srgbClr val="0000FF"/>
              </a:solidFill>
              <a:ln w="12700" cap="flat">
                <a:noFill/>
                <a:miter lim="400000"/>
              </a:ln>
              <a:effectLst>
                <a:outerShdw blurRad="63500" dist="19050" dir="5400000" algn="tl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1385-FA4F-85E2-670E8CB0E091}"/>
              </c:ext>
            </c:extLst>
          </c:dPt>
          <c:dPt>
            <c:idx val="8"/>
            <c:bubble3D val="0"/>
            <c:spPr>
              <a:solidFill>
                <a:srgbClr val="BFBFBF"/>
              </a:solidFill>
              <a:ln w="12700" cap="flat">
                <a:noFill/>
                <a:miter lim="400000"/>
              </a:ln>
              <a:effectLst>
                <a:outerShdw blurRad="63500" dist="19050" dir="5400000" algn="tl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1385-FA4F-85E2-670E8CB0E091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13-1385-FA4F-85E2-670E8CB0E091}"/>
              </c:ext>
            </c:extLst>
          </c:dPt>
          <c:dPt>
            <c:idx val="10"/>
            <c:bubble3D val="0"/>
            <c:spPr>
              <a:solidFill>
                <a:srgbClr val="FFBB35"/>
              </a:solidFill>
              <a:ln w="12700" cap="flat">
                <a:noFill/>
                <a:miter lim="400000"/>
              </a:ln>
              <a:effectLst>
                <a:outerShdw blurRad="63500" dist="19050" dir="5400000" algn="tl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1385-FA4F-85E2-670E8CB0E091}"/>
              </c:ext>
            </c:extLst>
          </c:dPt>
          <c:dPt>
            <c:idx val="11"/>
            <c:bubble3D val="0"/>
            <c:spPr>
              <a:solidFill>
                <a:srgbClr val="7030A0"/>
              </a:solidFill>
              <a:ln w="12700" cap="flat">
                <a:noFill/>
                <a:miter lim="400000"/>
              </a:ln>
              <a:effectLst>
                <a:outerShdw blurRad="63500" dist="19050" dir="5400000" algn="tl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7-1385-FA4F-85E2-670E8CB0E091}"/>
              </c:ext>
            </c:extLst>
          </c:dPt>
          <c:dPt>
            <c:idx val="12"/>
            <c:bubble3D val="0"/>
            <c:spPr>
              <a:solidFill>
                <a:srgbClr val="000000"/>
              </a:solidFill>
              <a:ln w="12700" cap="flat">
                <a:noFill/>
                <a:miter lim="400000"/>
              </a:ln>
              <a:effectLst>
                <a:outerShdw blurRad="38100" dist="20000" dir="5400000" algn="tl">
                  <a:srgbClr val="000000">
                    <a:alpha val="38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9-1385-FA4F-85E2-670E8CB0E091}"/>
              </c:ext>
            </c:extLst>
          </c:dPt>
          <c:cat>
            <c:strRef>
              <c:f>Sheet1!$B$1:$N$1</c:f>
              <c:strCache>
                <c:ptCount val="13"/>
                <c:pt idx="0">
                  <c:v>Poplatky</c:v>
                </c:pt>
                <c:pt idx="1">
                  <c:v>poplatky z TV reklamy:                            150 000 000 Kč</c:v>
                </c:pt>
                <c:pt idx="2">
                  <c:v>poplatky z kinem. představení: 15 000 000 Kč</c:v>
                </c:pt>
                <c:pt idx="3">
                  <c:v>poplatky z převzatého vysílání: 26 000 000 Kč</c:v>
                </c:pt>
                <c:pt idx="4">
                  <c:v>poplatky z VOD:                                    3 000 000 Kč</c:v>
                </c:pt>
                <c:pt idx="5">
                  <c:v>Dotace</c:v>
                </c:pt>
                <c:pt idx="6">
                  <c:v>dotace – podpora:                            212 018 080 Kč</c:v>
                </c:pt>
                <c:pt idx="7">
                  <c:v>dotace – pobídky:                            1 200 000 000 Kč</c:v>
                </c:pt>
                <c:pt idx="8">
                  <c:v>dotace – provoz kanceláře:                     7 400 000 Kč</c:v>
                </c:pt>
                <c:pt idx="9">
                  <c:v>Ostatní</c:v>
                </c:pt>
                <c:pt idx="10">
                  <c:v>žadatelské poplatky:                    6 000 000 Kč</c:v>
                </c:pt>
                <c:pt idx="11">
                  <c:v>výnosy z prodeje licencí:                            67 300 000 Kč</c:v>
                </c:pt>
                <c:pt idx="12">
                  <c:v>ostatní 2 700 000 Kč</c:v>
                </c:pt>
              </c:strCache>
            </c:strRef>
          </c:cat>
          <c:val>
            <c:numRef>
              <c:f>Sheet1!$B$2:$N$2</c:f>
              <c:numCache>
                <c:formatCode>General</c:formatCode>
                <c:ptCount val="13"/>
                <c:pt idx="0">
                  <c:v>0</c:v>
                </c:pt>
                <c:pt idx="1">
                  <c:v>150000000</c:v>
                </c:pt>
                <c:pt idx="2">
                  <c:v>15000000</c:v>
                </c:pt>
                <c:pt idx="3">
                  <c:v>26000000</c:v>
                </c:pt>
                <c:pt idx="4">
                  <c:v>3000000</c:v>
                </c:pt>
                <c:pt idx="5">
                  <c:v>0</c:v>
                </c:pt>
                <c:pt idx="6">
                  <c:v>212018080</c:v>
                </c:pt>
                <c:pt idx="7">
                  <c:v>1200000000</c:v>
                </c:pt>
                <c:pt idx="8">
                  <c:v>7400000</c:v>
                </c:pt>
                <c:pt idx="9">
                  <c:v>0</c:v>
                </c:pt>
                <c:pt idx="10">
                  <c:v>6000000</c:v>
                </c:pt>
                <c:pt idx="11">
                  <c:v>67300000</c:v>
                </c:pt>
                <c:pt idx="12">
                  <c:v>2700000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1385-FA4F-85E2-670E8CB0E0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cs-CZ"/>
  <c:roundedCorners val="0"/>
  <c:style val="2"/>
  <c:chart>
    <c:title>
      <c:tx>
        <c:rich>
          <a:bodyPr rot="0"/>
          <a:lstStyle/>
          <a:p>
            <a:pPr>
              <a:defRPr sz="2400" b="1" i="0" u="none" strike="noStrike">
                <a:solidFill>
                  <a:srgbClr val="000000"/>
                </a:solidFill>
                <a:latin typeface="Arial"/>
              </a:defRPr>
            </a:pPr>
            <a:r>
              <a:rPr lang="cs-CZ" sz="2400" b="1" i="0" u="none" strike="noStrike">
                <a:solidFill>
                  <a:srgbClr val="000000"/>
                </a:solidFill>
                <a:latin typeface="Arial"/>
              </a:rPr>
              <a:t>Výdaje SFKMG 2024 (výhled)</a:t>
            </a:r>
          </a:p>
        </c:rich>
      </c:tx>
      <c:layout>
        <c:manualLayout>
          <c:xMode val="edge"/>
          <c:yMode val="edge"/>
          <c:x val="0"/>
          <c:y val="0"/>
          <c:w val="1"/>
          <c:h val="0.19320200000000001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5.0000000000000001E-3"/>
          <c:y val="0.19320200000000001"/>
          <c:w val="0.99"/>
          <c:h val="0.79429799999999995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rgbClr val="0000FF"/>
            </a:solidFill>
            <a:ln w="12700" cap="flat">
              <a:noFill/>
              <a:miter lim="400000"/>
            </a:ln>
            <a:effectLst>
              <a:outerShdw blurRad="63500" dist="19050" dir="5400000" algn="tl">
                <a:srgbClr val="000000">
                  <a:alpha val="63000"/>
                </a:srgbClr>
              </a:outerShdw>
            </a:effectLst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7D50-C84A-A61C-7A1F1D177FA1}"/>
              </c:ext>
            </c:extLst>
          </c:dPt>
          <c:dPt>
            <c:idx val="1"/>
            <c:bubble3D val="0"/>
            <c:spPr>
              <a:solidFill>
                <a:srgbClr val="00FA00"/>
              </a:solidFill>
              <a:ln w="12700" cap="flat">
                <a:noFill/>
                <a:miter lim="400000"/>
              </a:ln>
              <a:effectLst>
                <a:outerShdw blurRad="63500" dist="19050" dir="5400000" algn="tl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D50-C84A-A61C-7A1F1D177FA1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>
                <a:outerShdw blurRad="63500" dist="19050" dir="5400000" algn="tl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7D50-C84A-A61C-7A1F1D177FA1}"/>
              </c:ext>
            </c:extLst>
          </c:dPt>
          <c:dPt>
            <c:idx val="3"/>
            <c:bubble3D val="0"/>
            <c:spPr>
              <a:solidFill>
                <a:srgbClr val="DF25FE"/>
              </a:solidFill>
              <a:ln w="12700" cap="flat">
                <a:noFill/>
                <a:miter lim="400000"/>
              </a:ln>
              <a:effectLst>
                <a:outerShdw blurRad="63500" dist="19050" dir="5400000" algn="tl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7D50-C84A-A61C-7A1F1D177FA1}"/>
              </c:ext>
            </c:extLst>
          </c:dPt>
          <c:dPt>
            <c:idx val="4"/>
            <c:bubble3D val="0"/>
            <c:spPr>
              <a:gradFill flip="none" rotWithShape="1">
                <a:gsLst>
                  <a:gs pos="0">
                    <a:srgbClr val="70A6DB"/>
                  </a:gs>
                  <a:gs pos="50000">
                    <a:srgbClr val="559BDB"/>
                  </a:gs>
                  <a:gs pos="100000">
                    <a:srgbClr val="448AC9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>
                <a:outerShdw blurRad="63500" dist="19050" dir="5400000" algn="tl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7D50-C84A-A61C-7A1F1D177FA1}"/>
              </c:ext>
            </c:extLst>
          </c:dPt>
          <c:cat>
            <c:strRef>
              <c:f>Sheet1!$B$1:$E$1</c:f>
              <c:strCache>
                <c:ptCount val="4"/>
                <c:pt idx="0">
                  <c:v>Podpora kinematografie:</c:v>
                </c:pt>
                <c:pt idx="1">
                  <c:v>Filmové pobídky:</c:v>
                </c:pt>
                <c:pt idx="2">
                  <c:v>Autorské honoráře:</c:v>
                </c:pt>
                <c:pt idx="3">
                  <c:v>Provoz kanceláře: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378000000</c:v>
                </c:pt>
                <c:pt idx="1">
                  <c:v>1200000000</c:v>
                </c:pt>
                <c:pt idx="2">
                  <c:v>23000000</c:v>
                </c:pt>
                <c:pt idx="3">
                  <c:v>88418080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D50-C84A-A61C-7A1F1D177F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3" name="Shape 13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Celkem: 1 235 680 123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názvu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12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13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21" name="Text úrovně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2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názvu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Text názvu</a:t>
            </a:r>
          </a:p>
        </p:txBody>
      </p:sp>
      <p:sp>
        <p:nvSpPr>
          <p:cNvPr id="30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31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39" name="Text úrovně 1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0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48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9" name="Zástupný symbol pro text 4"/>
          <p:cNvSpPr>
            <a:spLocks noGrp="1"/>
          </p:cNvSpPr>
          <p:nvPr>
            <p:ph type="body" sz="quarter" idx="21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58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 názvu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Text názvu</a:t>
            </a:r>
          </a:p>
        </p:txBody>
      </p:sp>
      <p:sp>
        <p:nvSpPr>
          <p:cNvPr id="73" name="Text úrovně 1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74" name="Zástupný symbol pro text 3"/>
          <p:cNvSpPr>
            <a:spLocks noGrp="1"/>
          </p:cNvSpPr>
          <p:nvPr>
            <p:ph type="body" sz="half" idx="21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7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názvu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Text názvu</a:t>
            </a:r>
          </a:p>
        </p:txBody>
      </p:sp>
      <p:sp>
        <p:nvSpPr>
          <p:cNvPr id="83" name="Zástupný symbol pro obrázek 2"/>
          <p:cNvSpPr>
            <a:spLocks noGrp="1"/>
          </p:cNvSpPr>
          <p:nvPr>
            <p:ph type="pic" sz="half" idx="21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8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názvu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 názvu</a:t>
            </a:r>
          </a:p>
        </p:txBody>
      </p:sp>
      <p:sp>
        <p:nvSpPr>
          <p:cNvPr id="3" name="Text úrovně 1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" name="Číslo snímku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Obrázek 3" descr="Obrázek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Nadpis 1"/>
          <p:cNvSpPr txBox="1">
            <a:spLocks noGrp="1"/>
          </p:cNvSpPr>
          <p:nvPr>
            <p:ph type="title"/>
          </p:nvPr>
        </p:nvSpPr>
        <p:spPr>
          <a:xfrm>
            <a:off x="618214" y="714355"/>
            <a:ext cx="7739999" cy="4143406"/>
          </a:xfrm>
          <a:prstGeom prst="rect">
            <a:avLst/>
          </a:prstGeom>
        </p:spPr>
        <p:txBody>
          <a:bodyPr anchor="t"/>
          <a:lstStyle/>
          <a:p>
            <a:pPr algn="l">
              <a:lnSpc>
                <a:spcPts val="9200"/>
              </a:lnSpc>
              <a:defRPr sz="8500"/>
            </a:pPr>
            <a:r>
              <a:rPr dirty="0" err="1"/>
              <a:t>Návrh</a:t>
            </a:r>
            <a:r>
              <a:rPr dirty="0"/>
              <a:t> </a:t>
            </a:r>
            <a:r>
              <a:rPr dirty="0" err="1"/>
              <a:t>rozpočtu</a:t>
            </a:r>
            <a:r>
              <a:t> SFKMG</a:t>
            </a:r>
            <a:br/>
            <a:r>
              <a:t>2024</a:t>
            </a:r>
          </a:p>
        </p:txBody>
      </p:sp>
      <p:sp>
        <p:nvSpPr>
          <p:cNvPr id="97" name="Zástupný symbol pro obsah 2"/>
          <p:cNvSpPr txBox="1">
            <a:spLocks noGrp="1"/>
          </p:cNvSpPr>
          <p:nvPr>
            <p:ph type="body" sz="quarter" idx="1"/>
          </p:nvPr>
        </p:nvSpPr>
        <p:spPr>
          <a:xfrm>
            <a:off x="642910" y="5018116"/>
            <a:ext cx="7739999" cy="91121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15468" indent="-315468" defTabSz="841247">
              <a:spcBef>
                <a:spcPts val="0"/>
              </a:spcBef>
              <a:buSzTx/>
              <a:buNone/>
              <a:defRPr sz="1932"/>
            </a:pPr>
            <a:r>
              <a:rPr dirty="0"/>
              <a:t>Helena </a:t>
            </a:r>
            <a:r>
              <a:rPr dirty="0" err="1"/>
              <a:t>Bezděk</a:t>
            </a:r>
            <a:r>
              <a:rPr dirty="0"/>
              <a:t> </a:t>
            </a:r>
            <a:r>
              <a:rPr dirty="0" err="1"/>
              <a:t>Fraňková</a:t>
            </a:r>
            <a:endParaRPr dirty="0"/>
          </a:p>
          <a:p>
            <a:pPr marL="315468" indent="-315468" defTabSz="841247">
              <a:spcBef>
                <a:spcPts val="0"/>
              </a:spcBef>
              <a:buSzTx/>
              <a:buNone/>
              <a:defRPr sz="1932"/>
            </a:pPr>
            <a:r>
              <a:rPr dirty="0" err="1"/>
              <a:t>helena.frankova@fondkinematografie.cz</a:t>
            </a:r>
            <a:endParaRPr dirty="0"/>
          </a:p>
          <a:p>
            <a:pPr marL="315468" indent="-315468" defTabSz="841247">
              <a:spcBef>
                <a:spcPts val="0"/>
              </a:spcBef>
              <a:buSzTx/>
              <a:buNone/>
              <a:defRPr sz="1932"/>
            </a:pPr>
            <a:r>
              <a:rPr dirty="0"/>
              <a:t>PS PČR </a:t>
            </a:r>
            <a:r>
              <a:rPr lang="cs-CZ" dirty="0"/>
              <a:t>28</a:t>
            </a:r>
            <a:r>
              <a:rPr dirty="0"/>
              <a:t>. 11. 2023</a:t>
            </a:r>
          </a:p>
        </p:txBody>
      </p:sp>
      <p:sp>
        <p:nvSpPr>
          <p:cNvPr id="98" name="Zástupný symbol pro číslo snímku 3"/>
          <p:cNvSpPr txBox="1">
            <a:spLocks noGrp="1"/>
          </p:cNvSpPr>
          <p:nvPr>
            <p:ph type="sldNum" sz="quarter" idx="2"/>
          </p:nvPr>
        </p:nvSpPr>
        <p:spPr>
          <a:xfrm>
            <a:off x="8302652" y="5765451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Nadpis 1"/>
          <p:cNvSpPr txBox="1">
            <a:spLocks noGrp="1"/>
          </p:cNvSpPr>
          <p:nvPr>
            <p:ph type="title"/>
          </p:nvPr>
        </p:nvSpPr>
        <p:spPr>
          <a:xfrm>
            <a:off x="618214" y="714355"/>
            <a:ext cx="7739999" cy="5072100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9200"/>
              </a:lnSpc>
              <a:defRPr sz="8500"/>
            </a:lvl1pPr>
          </a:lstStyle>
          <a:p>
            <a:r>
              <a:t>Rozpočet 2024</a:t>
            </a:r>
          </a:p>
        </p:txBody>
      </p:sp>
      <p:sp>
        <p:nvSpPr>
          <p:cNvPr id="101" name="Zástupný symbol pro číslo snímku 2"/>
          <p:cNvSpPr txBox="1">
            <a:spLocks noGrp="1"/>
          </p:cNvSpPr>
          <p:nvPr>
            <p:ph type="sldNum" sz="quarter" idx="2"/>
          </p:nvPr>
        </p:nvSpPr>
        <p:spPr>
          <a:xfrm>
            <a:off x="8302652" y="5765451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02" name="TextovéPole 3"/>
          <p:cNvSpPr txBox="1"/>
          <p:nvPr/>
        </p:nvSpPr>
        <p:spPr>
          <a:xfrm>
            <a:off x="831505" y="2852935"/>
            <a:ext cx="4176873" cy="12990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800"/>
            </a:pPr>
            <a:r>
              <a:t>Příjmy: 1 689 418 080 Kč</a:t>
            </a:r>
          </a:p>
          <a:p>
            <a:pPr>
              <a:defRPr sz="2800"/>
            </a:pPr>
            <a:endParaRPr/>
          </a:p>
          <a:p>
            <a:pPr>
              <a:defRPr sz="2800"/>
            </a:pPr>
            <a:r>
              <a:t>Výdaje: 1 689 418 080 Kč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Nadpis 1"/>
          <p:cNvSpPr txBox="1">
            <a:spLocks noGrp="1"/>
          </p:cNvSpPr>
          <p:nvPr>
            <p:ph type="title"/>
          </p:nvPr>
        </p:nvSpPr>
        <p:spPr>
          <a:xfrm>
            <a:off x="618214" y="714355"/>
            <a:ext cx="7739999" cy="5072100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9200"/>
              </a:lnSpc>
              <a:defRPr sz="8500"/>
            </a:lvl1pPr>
          </a:lstStyle>
          <a:p>
            <a:r>
              <a:t>Příjmy 2024</a:t>
            </a:r>
          </a:p>
        </p:txBody>
      </p:sp>
      <p:sp>
        <p:nvSpPr>
          <p:cNvPr id="105" name="Zástupný symbol pro číslo snímku 2"/>
          <p:cNvSpPr txBox="1">
            <a:spLocks noGrp="1"/>
          </p:cNvSpPr>
          <p:nvPr>
            <p:ph type="sldNum" sz="quarter" idx="2"/>
          </p:nvPr>
        </p:nvSpPr>
        <p:spPr>
          <a:xfrm>
            <a:off x="8302652" y="5765451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4</a:t>
            </a:fld>
            <a:endParaRPr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Zástupný symbol pro číslo snímku 5"/>
          <p:cNvSpPr txBox="1">
            <a:spLocks noGrp="1"/>
          </p:cNvSpPr>
          <p:nvPr>
            <p:ph type="sldNum" sz="quarter" idx="2"/>
          </p:nvPr>
        </p:nvSpPr>
        <p:spPr>
          <a:xfrm>
            <a:off x="8302652" y="5765451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5</a:t>
            </a:fld>
            <a:endParaRPr/>
          </a:p>
        </p:txBody>
      </p:sp>
      <p:graphicFrame>
        <p:nvGraphicFramePr>
          <p:cNvPr id="108" name="Graf 4"/>
          <p:cNvGraphicFramePr/>
          <p:nvPr/>
        </p:nvGraphicFramePr>
        <p:xfrm>
          <a:off x="1005290" y="1246722"/>
          <a:ext cx="3519600" cy="4373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9" name="Obdélník 3"/>
          <p:cNvSpPr txBox="1"/>
          <p:nvPr/>
        </p:nvSpPr>
        <p:spPr>
          <a:xfrm>
            <a:off x="5409808" y="5884291"/>
            <a:ext cx="2498884" cy="313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/>
            </a:lvl1pPr>
          </a:lstStyle>
          <a:p>
            <a:r>
              <a:t>Celkem: 1 689 418 080 Kč</a:t>
            </a:r>
          </a:p>
        </p:txBody>
      </p:sp>
      <p:grpSp>
        <p:nvGrpSpPr>
          <p:cNvPr id="117" name="Seskupit"/>
          <p:cNvGrpSpPr/>
          <p:nvPr/>
        </p:nvGrpSpPr>
        <p:grpSpPr>
          <a:xfrm>
            <a:off x="5202437" y="1498205"/>
            <a:ext cx="3530829" cy="1295524"/>
            <a:chOff x="0" y="0"/>
            <a:chExt cx="3530827" cy="1295522"/>
          </a:xfrm>
        </p:grpSpPr>
        <p:sp>
          <p:nvSpPr>
            <p:cNvPr id="110" name="Poplatky"/>
            <p:cNvSpPr txBox="1"/>
            <p:nvPr/>
          </p:nvSpPr>
          <p:spPr>
            <a:xfrm>
              <a:off x="187367" y="0"/>
              <a:ext cx="834794" cy="301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500"/>
              </a:lvl1pPr>
            </a:lstStyle>
            <a:p>
              <a:r>
                <a:t>Poplatky</a:t>
              </a:r>
            </a:p>
          </p:txBody>
        </p:sp>
        <p:sp>
          <p:nvSpPr>
            <p:cNvPr id="111" name="poplatky z TV reklamy:…"/>
            <p:cNvSpPr txBox="1"/>
            <p:nvPr/>
          </p:nvSpPr>
          <p:spPr>
            <a:xfrm>
              <a:off x="127707" y="320068"/>
              <a:ext cx="2188032" cy="9754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1200"/>
              </a:pPr>
              <a:r>
                <a:t>poplatky z TV reklamy:</a:t>
              </a:r>
            </a:p>
            <a:p>
              <a:pPr>
                <a:defRPr sz="1200"/>
              </a:pPr>
              <a:r>
                <a:t>poplatky z kmg představení:</a:t>
              </a:r>
            </a:p>
            <a:p>
              <a:pPr>
                <a:defRPr sz="1200"/>
              </a:pPr>
              <a:r>
                <a:t>poplatky z převzatého vysílání:</a:t>
              </a:r>
            </a:p>
            <a:p>
              <a:pPr>
                <a:defRPr sz="1200"/>
              </a:pPr>
              <a:r>
                <a:t>poplatky z mediálních</a:t>
              </a:r>
            </a:p>
            <a:p>
              <a:pPr>
                <a:defRPr sz="1200"/>
              </a:pPr>
              <a:r>
                <a:t>služeb na vyžádání:</a:t>
              </a:r>
            </a:p>
          </p:txBody>
        </p:sp>
        <p:sp>
          <p:nvSpPr>
            <p:cNvPr id="112" name="150 000 000 Kč…"/>
            <p:cNvSpPr txBox="1"/>
            <p:nvPr/>
          </p:nvSpPr>
          <p:spPr>
            <a:xfrm>
              <a:off x="2358994" y="320068"/>
              <a:ext cx="1171834" cy="9754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1200"/>
              </a:pPr>
              <a:r>
                <a:t>150 000 000 Kč</a:t>
              </a:r>
            </a:p>
            <a:p>
              <a:pPr algn="r">
                <a:defRPr sz="1200"/>
              </a:pPr>
              <a:r>
                <a:t>15 000 000 Kč</a:t>
              </a:r>
            </a:p>
            <a:p>
              <a:pPr algn="r">
                <a:defRPr sz="1200"/>
              </a:pPr>
              <a:r>
                <a:t>26 000 000 Kč</a:t>
              </a:r>
            </a:p>
            <a:p>
              <a:pPr algn="r">
                <a:defRPr sz="1200"/>
              </a:pPr>
              <a:endParaRPr/>
            </a:p>
            <a:p>
              <a:pPr algn="r">
                <a:defRPr sz="1200"/>
              </a:pPr>
              <a:r>
                <a:t>3 000 000 Kč</a:t>
              </a:r>
            </a:p>
          </p:txBody>
        </p:sp>
        <p:sp>
          <p:nvSpPr>
            <p:cNvPr id="113" name="Kruh"/>
            <p:cNvSpPr/>
            <p:nvPr/>
          </p:nvSpPr>
          <p:spPr>
            <a:xfrm>
              <a:off x="0" y="415819"/>
              <a:ext cx="127000" cy="127001"/>
            </a:xfrm>
            <a:prstGeom prst="ellipse">
              <a:avLst/>
            </a:prstGeom>
            <a:solidFill>
              <a:srgbClr val="00F900"/>
            </a:solidFill>
            <a:ln w="317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14" name="Kruh"/>
            <p:cNvSpPr/>
            <p:nvPr/>
          </p:nvSpPr>
          <p:spPr>
            <a:xfrm>
              <a:off x="0" y="591070"/>
              <a:ext cx="127000" cy="127001"/>
            </a:xfrm>
            <a:prstGeom prst="ellipse">
              <a:avLst/>
            </a:prstGeom>
            <a:solidFill>
              <a:srgbClr val="FFFB00"/>
            </a:solidFill>
            <a:ln w="317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15" name="Kruh"/>
            <p:cNvSpPr/>
            <p:nvPr/>
          </p:nvSpPr>
          <p:spPr>
            <a:xfrm>
              <a:off x="0" y="766322"/>
              <a:ext cx="127000" cy="127001"/>
            </a:xfrm>
            <a:prstGeom prst="ellipse">
              <a:avLst/>
            </a:prstGeom>
            <a:solidFill>
              <a:srgbClr val="FF2600"/>
            </a:solidFill>
            <a:ln w="317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16" name="Kruh"/>
            <p:cNvSpPr/>
            <p:nvPr/>
          </p:nvSpPr>
          <p:spPr>
            <a:xfrm>
              <a:off x="0" y="941573"/>
              <a:ext cx="127000" cy="127001"/>
            </a:xfrm>
            <a:prstGeom prst="ellipse">
              <a:avLst/>
            </a:prstGeom>
            <a:solidFill>
              <a:srgbClr val="00FDFF"/>
            </a:solidFill>
            <a:ln w="317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124" name="Seskupit"/>
          <p:cNvGrpSpPr/>
          <p:nvPr/>
        </p:nvGrpSpPr>
        <p:grpSpPr>
          <a:xfrm>
            <a:off x="5202437" y="2915879"/>
            <a:ext cx="3530829" cy="966915"/>
            <a:chOff x="0" y="0"/>
            <a:chExt cx="3530827" cy="966913"/>
          </a:xfrm>
        </p:grpSpPr>
        <p:sp>
          <p:nvSpPr>
            <p:cNvPr id="118" name="Dotace"/>
            <p:cNvSpPr txBox="1"/>
            <p:nvPr/>
          </p:nvSpPr>
          <p:spPr>
            <a:xfrm>
              <a:off x="187367" y="0"/>
              <a:ext cx="707732" cy="301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500"/>
              </a:lvl1pPr>
            </a:lstStyle>
            <a:p>
              <a:r>
                <a:t>Dotace</a:t>
              </a:r>
            </a:p>
          </p:txBody>
        </p:sp>
        <p:sp>
          <p:nvSpPr>
            <p:cNvPr id="119" name="dotace – podpora:…"/>
            <p:cNvSpPr txBox="1"/>
            <p:nvPr/>
          </p:nvSpPr>
          <p:spPr>
            <a:xfrm>
              <a:off x="127707" y="347059"/>
              <a:ext cx="1959507" cy="6198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1200"/>
              </a:pPr>
              <a:r>
                <a:t>dotace – podpora:</a:t>
              </a:r>
            </a:p>
            <a:p>
              <a:pPr>
                <a:defRPr sz="1200"/>
              </a:pPr>
              <a:r>
                <a:t>dotace – pobídky:</a:t>
              </a:r>
            </a:p>
            <a:p>
              <a:pPr>
                <a:defRPr sz="1200"/>
              </a:pPr>
              <a:r>
                <a:t>dotace – provoz Kanceláře:</a:t>
              </a:r>
            </a:p>
          </p:txBody>
        </p:sp>
        <p:sp>
          <p:nvSpPr>
            <p:cNvPr id="120" name="212 018 080 Kč…"/>
            <p:cNvSpPr txBox="1"/>
            <p:nvPr/>
          </p:nvSpPr>
          <p:spPr>
            <a:xfrm>
              <a:off x="2231895" y="347059"/>
              <a:ext cx="1298933" cy="6198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 algn="r">
                <a:defRPr sz="1200"/>
              </a:pPr>
              <a:r>
                <a:t>212 018 080 Kč</a:t>
              </a:r>
            </a:p>
            <a:p>
              <a:pPr algn="r">
                <a:defRPr sz="1200"/>
              </a:pPr>
              <a:r>
                <a:t>1 200 000 000 Kč</a:t>
              </a:r>
            </a:p>
            <a:p>
              <a:pPr algn="r">
                <a:defRPr sz="1200"/>
              </a:pPr>
              <a:r>
                <a:t>7 400 000 Kč</a:t>
              </a:r>
            </a:p>
          </p:txBody>
        </p:sp>
        <p:sp>
          <p:nvSpPr>
            <p:cNvPr id="121" name="Kruh"/>
            <p:cNvSpPr/>
            <p:nvPr/>
          </p:nvSpPr>
          <p:spPr>
            <a:xfrm>
              <a:off x="0" y="424220"/>
              <a:ext cx="127000" cy="127001"/>
            </a:xfrm>
            <a:prstGeom prst="ellipse">
              <a:avLst/>
            </a:prstGeom>
            <a:solidFill>
              <a:srgbClr val="FF40FF"/>
            </a:solidFill>
            <a:ln w="317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22" name="Kruh"/>
            <p:cNvSpPr/>
            <p:nvPr/>
          </p:nvSpPr>
          <p:spPr>
            <a:xfrm>
              <a:off x="0" y="606512"/>
              <a:ext cx="127000" cy="127001"/>
            </a:xfrm>
            <a:prstGeom prst="ellipse">
              <a:avLst/>
            </a:prstGeom>
            <a:solidFill>
              <a:srgbClr val="0433FF"/>
            </a:solidFill>
            <a:ln w="317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23" name="Kruh"/>
            <p:cNvSpPr/>
            <p:nvPr/>
          </p:nvSpPr>
          <p:spPr>
            <a:xfrm>
              <a:off x="0" y="788805"/>
              <a:ext cx="127000" cy="127001"/>
            </a:xfrm>
            <a:prstGeom prst="ellipse">
              <a:avLst/>
            </a:prstGeom>
            <a:solidFill>
              <a:srgbClr val="C0C0C0"/>
            </a:solidFill>
            <a:ln w="317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131" name="Seskupit"/>
          <p:cNvGrpSpPr/>
          <p:nvPr/>
        </p:nvGrpSpPr>
        <p:grpSpPr>
          <a:xfrm>
            <a:off x="5215137" y="4170045"/>
            <a:ext cx="3518129" cy="979615"/>
            <a:chOff x="0" y="0"/>
            <a:chExt cx="3518127" cy="979613"/>
          </a:xfrm>
        </p:grpSpPr>
        <p:sp>
          <p:nvSpPr>
            <p:cNvPr id="125" name="Ostatní"/>
            <p:cNvSpPr txBox="1"/>
            <p:nvPr/>
          </p:nvSpPr>
          <p:spPr>
            <a:xfrm>
              <a:off x="174667" y="0"/>
              <a:ext cx="718243" cy="301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500"/>
              </a:lvl1pPr>
            </a:lstStyle>
            <a:p>
              <a:r>
                <a:t>Ostatní</a:t>
              </a:r>
            </a:p>
          </p:txBody>
        </p:sp>
        <p:sp>
          <p:nvSpPr>
            <p:cNvPr id="126" name="žadatelské poplatky:…"/>
            <p:cNvSpPr txBox="1"/>
            <p:nvPr/>
          </p:nvSpPr>
          <p:spPr>
            <a:xfrm>
              <a:off x="115007" y="359759"/>
              <a:ext cx="1764393" cy="6198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1200"/>
              </a:pPr>
              <a:r>
                <a:t>žadatelské poplatky:</a:t>
              </a:r>
            </a:p>
            <a:p>
              <a:pPr>
                <a:defRPr sz="1200"/>
              </a:pPr>
              <a:r>
                <a:t>výnosy z prodeje licencí:</a:t>
              </a:r>
            </a:p>
            <a:p>
              <a:pPr>
                <a:defRPr sz="1200"/>
              </a:pPr>
              <a:r>
                <a:t>ostatní:</a:t>
              </a:r>
            </a:p>
          </p:txBody>
        </p:sp>
        <p:sp>
          <p:nvSpPr>
            <p:cNvPr id="127" name="6 000 000 Kč…"/>
            <p:cNvSpPr txBox="1"/>
            <p:nvPr/>
          </p:nvSpPr>
          <p:spPr>
            <a:xfrm>
              <a:off x="2431052" y="344149"/>
              <a:ext cx="1087076" cy="6198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 algn="r">
                <a:defRPr sz="1200"/>
              </a:pPr>
              <a:r>
                <a:t>6 000 000 Kč</a:t>
              </a:r>
            </a:p>
            <a:p>
              <a:pPr algn="r">
                <a:defRPr sz="1200"/>
              </a:pPr>
              <a:r>
                <a:t>67 300 000 Kč</a:t>
              </a:r>
            </a:p>
            <a:p>
              <a:pPr algn="r">
                <a:defRPr sz="1200"/>
              </a:pPr>
              <a:r>
                <a:t>2 700 000 Kč</a:t>
              </a:r>
            </a:p>
          </p:txBody>
        </p:sp>
        <p:sp>
          <p:nvSpPr>
            <p:cNvPr id="128" name="Kruh"/>
            <p:cNvSpPr/>
            <p:nvPr/>
          </p:nvSpPr>
          <p:spPr>
            <a:xfrm>
              <a:off x="0" y="447660"/>
              <a:ext cx="127000" cy="127001"/>
            </a:xfrm>
            <a:prstGeom prst="ellipse">
              <a:avLst/>
            </a:prstGeom>
            <a:solidFill>
              <a:srgbClr val="FF9300"/>
            </a:solidFill>
            <a:ln w="317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29" name="Kruh"/>
            <p:cNvSpPr/>
            <p:nvPr/>
          </p:nvSpPr>
          <p:spPr>
            <a:xfrm>
              <a:off x="0" y="626432"/>
              <a:ext cx="127000" cy="127001"/>
            </a:xfrm>
            <a:prstGeom prst="ellipse">
              <a:avLst/>
            </a:prstGeom>
            <a:solidFill>
              <a:srgbClr val="942192"/>
            </a:solidFill>
            <a:ln w="317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130" name="Kruh"/>
            <p:cNvSpPr/>
            <p:nvPr/>
          </p:nvSpPr>
          <p:spPr>
            <a:xfrm>
              <a:off x="0" y="805204"/>
              <a:ext cx="127000" cy="127001"/>
            </a:xfrm>
            <a:prstGeom prst="ellipse">
              <a:avLst/>
            </a:prstGeom>
            <a:solidFill>
              <a:srgbClr val="000000"/>
            </a:solidFill>
            <a:ln w="3175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Zástupný symbol pro obsah 2"/>
          <p:cNvSpPr txBox="1">
            <a:spLocks noGrp="1"/>
          </p:cNvSpPr>
          <p:nvPr>
            <p:ph type="body" idx="1"/>
          </p:nvPr>
        </p:nvSpPr>
        <p:spPr>
          <a:xfrm>
            <a:off x="642910" y="803275"/>
            <a:ext cx="7786742" cy="5340369"/>
          </a:xfrm>
          <a:prstGeom prst="rect">
            <a:avLst/>
          </a:prstGeom>
        </p:spPr>
        <p:txBody>
          <a:bodyPr/>
          <a:lstStyle>
            <a:lvl1pPr>
              <a:spcBef>
                <a:spcPts val="1800"/>
              </a:spcBef>
              <a:buSzTx/>
              <a:buNone/>
              <a:defRPr sz="3600"/>
            </a:lvl1pPr>
          </a:lstStyle>
          <a:p>
            <a:r>
              <a:t>Porovnání příjmů (v mil. Kč)</a:t>
            </a:r>
          </a:p>
        </p:txBody>
      </p:sp>
      <p:graphicFrame>
        <p:nvGraphicFramePr>
          <p:cNvPr id="136" name="Tabulka 4"/>
          <p:cNvGraphicFramePr/>
          <p:nvPr/>
        </p:nvGraphicFramePr>
        <p:xfrm>
          <a:off x="251519" y="1584411"/>
          <a:ext cx="8640957" cy="4652901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2481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92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92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92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92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92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928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928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928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3928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3928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472836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 b="1"/>
                        <a:t>2015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 b="1"/>
                        <a:t>2016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 b="1"/>
                        <a:t>2017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 b="1"/>
                        <a:t>2018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 b="1"/>
                        <a:t>2019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 b="1"/>
                        <a:t>2020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 b="1"/>
                        <a:t>2021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 b="1"/>
                        <a:t>2022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 b="1"/>
                        <a:t>2023 plán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 b="1"/>
                        <a:t>2024 plán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82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300" b="1"/>
                        <a:t>Kina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17,8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17,7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22,5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12,9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5,9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18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13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836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300" b="1"/>
                        <a:t>Kabely/ satelity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13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16,5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17,1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21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24,3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26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31,5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27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26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82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300" b="1"/>
                        <a:t>Reklama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151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150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150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150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150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153,1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150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157,5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152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150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782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300" b="1"/>
                        <a:t>VOD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300"/>
                        <a:t>–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300"/>
                        <a:t>–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300"/>
                        <a:t>–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300"/>
                        <a:t>–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300"/>
                        <a:t>–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1,7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2,8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3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782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300" b="1"/>
                        <a:t>Licence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86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65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51,1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82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95,6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69,4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94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92,8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70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67,3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4926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300" b="1"/>
                        <a:t>Dotace na podporu KMG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180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188,5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180,9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188,5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185,5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200,5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189,9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189,3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212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2836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300" b="1"/>
                        <a:t>Správní poplatek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6,8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7,2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7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8,2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7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4,4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6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9571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300" b="1"/>
                        <a:t>Dotace na provoz a na zaměstnance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7,9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7,4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7,4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7,4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7,4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7,4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7,4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7,4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782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300" b="1"/>
                        <a:t>Dotace na FP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800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800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800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800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1 300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800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1 100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1 100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1 400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300"/>
                        <a:t>1 200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A0A0A0"/>
                      </a:solidFill>
                    </a:lnL>
                    <a:lnR w="12700">
                      <a:solidFill>
                        <a:srgbClr val="A0A0A0"/>
                      </a:solidFill>
                    </a:lnR>
                    <a:lnT w="12700">
                      <a:solidFill>
                        <a:srgbClr val="A0A0A0"/>
                      </a:solidFill>
                    </a:lnT>
                    <a:lnB w="12700">
                      <a:solidFill>
                        <a:srgbClr val="A0A0A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Nadpis 1"/>
          <p:cNvSpPr txBox="1">
            <a:spLocks noGrp="1"/>
          </p:cNvSpPr>
          <p:nvPr>
            <p:ph type="title"/>
          </p:nvPr>
        </p:nvSpPr>
        <p:spPr>
          <a:xfrm>
            <a:off x="618214" y="714355"/>
            <a:ext cx="7739999" cy="5072100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9200"/>
              </a:lnSpc>
              <a:defRPr sz="8500"/>
            </a:lvl1pPr>
          </a:lstStyle>
          <a:p>
            <a:r>
              <a:t>Výdaje 2024</a:t>
            </a:r>
          </a:p>
        </p:txBody>
      </p:sp>
      <p:sp>
        <p:nvSpPr>
          <p:cNvPr id="141" name="Zástupný symbol pro číslo snímku 2"/>
          <p:cNvSpPr txBox="1">
            <a:spLocks noGrp="1"/>
          </p:cNvSpPr>
          <p:nvPr>
            <p:ph type="sldNum" sz="quarter" idx="2"/>
          </p:nvPr>
        </p:nvSpPr>
        <p:spPr>
          <a:xfrm>
            <a:off x="8302652" y="5765451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7</a:t>
            </a:fld>
            <a:endParaRPr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Zástupný symbol pro číslo snímku 5"/>
          <p:cNvSpPr txBox="1">
            <a:spLocks noGrp="1"/>
          </p:cNvSpPr>
          <p:nvPr>
            <p:ph type="sldNum" sz="quarter" idx="2"/>
          </p:nvPr>
        </p:nvSpPr>
        <p:spPr>
          <a:xfrm>
            <a:off x="8302652" y="5765451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8</a:t>
            </a:fld>
            <a:endParaRPr/>
          </a:p>
        </p:txBody>
      </p:sp>
      <p:graphicFrame>
        <p:nvGraphicFramePr>
          <p:cNvPr id="144" name="Graf 6"/>
          <p:cNvGraphicFramePr/>
          <p:nvPr/>
        </p:nvGraphicFramePr>
        <p:xfrm>
          <a:off x="1380200" y="1247100"/>
          <a:ext cx="3564704" cy="4418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5" name="Obdélník 1"/>
          <p:cNvSpPr txBox="1"/>
          <p:nvPr/>
        </p:nvSpPr>
        <p:spPr>
          <a:xfrm>
            <a:off x="5769848" y="5320905"/>
            <a:ext cx="2498884" cy="313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/>
            </a:lvl1pPr>
          </a:lstStyle>
          <a:p>
            <a:r>
              <a:t>Celkem: 1 689 418 080 Kč</a:t>
            </a:r>
          </a:p>
        </p:txBody>
      </p:sp>
      <p:sp>
        <p:nvSpPr>
          <p:cNvPr id="146" name="378 000 000 Kč…"/>
          <p:cNvSpPr txBox="1"/>
          <p:nvPr/>
        </p:nvSpPr>
        <p:spPr>
          <a:xfrm>
            <a:off x="7256632" y="3047387"/>
            <a:ext cx="1298933" cy="13160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lnSpc>
                <a:spcPct val="200000"/>
              </a:lnSpc>
              <a:defRPr sz="1200"/>
            </a:pPr>
            <a:r>
              <a:t>378 000 000 Kč</a:t>
            </a:r>
          </a:p>
          <a:p>
            <a:pPr algn="r">
              <a:lnSpc>
                <a:spcPct val="200000"/>
              </a:lnSpc>
              <a:defRPr sz="1200"/>
            </a:pPr>
            <a:r>
              <a:t>1 200 000 000 Kč</a:t>
            </a:r>
          </a:p>
          <a:p>
            <a:pPr algn="r">
              <a:lnSpc>
                <a:spcPct val="200000"/>
              </a:lnSpc>
              <a:defRPr sz="1200"/>
            </a:pPr>
            <a:r>
              <a:t>23 000 000 Kč</a:t>
            </a:r>
          </a:p>
          <a:p>
            <a:pPr algn="r">
              <a:lnSpc>
                <a:spcPct val="200000"/>
              </a:lnSpc>
              <a:defRPr sz="1200"/>
            </a:pPr>
            <a:r>
              <a:t>88 418 080 Kč</a:t>
            </a:r>
          </a:p>
        </p:txBody>
      </p:sp>
      <p:sp>
        <p:nvSpPr>
          <p:cNvPr id="147" name="podpora kinematografie:…"/>
          <p:cNvSpPr txBox="1"/>
          <p:nvPr/>
        </p:nvSpPr>
        <p:spPr>
          <a:xfrm>
            <a:off x="5406345" y="3047387"/>
            <a:ext cx="1747724" cy="13160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200000"/>
              </a:lnSpc>
              <a:defRPr sz="1200"/>
            </a:pPr>
            <a:r>
              <a:t>podpora kinematografie:</a:t>
            </a:r>
          </a:p>
          <a:p>
            <a:pPr>
              <a:lnSpc>
                <a:spcPct val="200000"/>
              </a:lnSpc>
              <a:defRPr sz="1200"/>
            </a:pPr>
            <a:r>
              <a:t>filmové pobídky:</a:t>
            </a:r>
          </a:p>
          <a:p>
            <a:pPr>
              <a:lnSpc>
                <a:spcPct val="200000"/>
              </a:lnSpc>
              <a:defRPr sz="1200"/>
            </a:pPr>
            <a:r>
              <a:t>autorské honoráře:</a:t>
            </a:r>
          </a:p>
          <a:p>
            <a:pPr>
              <a:lnSpc>
                <a:spcPct val="200000"/>
              </a:lnSpc>
              <a:defRPr sz="1200"/>
            </a:pPr>
            <a:r>
              <a:t>provoz Kanceláře:</a:t>
            </a:r>
          </a:p>
        </p:txBody>
      </p:sp>
      <p:sp>
        <p:nvSpPr>
          <p:cNvPr id="148" name="Kruh"/>
          <p:cNvSpPr/>
          <p:nvPr/>
        </p:nvSpPr>
        <p:spPr>
          <a:xfrm>
            <a:off x="5278637" y="3282838"/>
            <a:ext cx="127001" cy="127001"/>
          </a:xfrm>
          <a:prstGeom prst="ellipse">
            <a:avLst/>
          </a:prstGeom>
          <a:solidFill>
            <a:srgbClr val="0433FF"/>
          </a:solidFill>
          <a:ln w="3175">
            <a:solidFill>
              <a:schemeClr val="accent1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49" name="Kruh"/>
          <p:cNvSpPr/>
          <p:nvPr/>
        </p:nvSpPr>
        <p:spPr>
          <a:xfrm>
            <a:off x="5278637" y="3631656"/>
            <a:ext cx="127001" cy="127001"/>
          </a:xfrm>
          <a:prstGeom prst="ellipse">
            <a:avLst/>
          </a:prstGeom>
          <a:solidFill>
            <a:srgbClr val="00F900"/>
          </a:solidFill>
          <a:ln w="3175">
            <a:solidFill>
              <a:schemeClr val="accent1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50" name="Kruh"/>
          <p:cNvSpPr/>
          <p:nvPr/>
        </p:nvSpPr>
        <p:spPr>
          <a:xfrm>
            <a:off x="5278637" y="3980474"/>
            <a:ext cx="127001" cy="127001"/>
          </a:xfrm>
          <a:prstGeom prst="ellipse">
            <a:avLst/>
          </a:prstGeom>
          <a:solidFill>
            <a:srgbClr val="FFFB00"/>
          </a:solidFill>
          <a:ln w="3175">
            <a:solidFill>
              <a:schemeClr val="accent1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51" name="Kruh"/>
          <p:cNvSpPr/>
          <p:nvPr/>
        </p:nvSpPr>
        <p:spPr>
          <a:xfrm>
            <a:off x="5278637" y="4329292"/>
            <a:ext cx="127001" cy="127001"/>
          </a:xfrm>
          <a:prstGeom prst="ellipse">
            <a:avLst/>
          </a:prstGeom>
          <a:solidFill>
            <a:srgbClr val="FF40FF"/>
          </a:solidFill>
          <a:ln w="3175">
            <a:solidFill>
              <a:schemeClr val="accent1"/>
            </a:solidFill>
          </a:ln>
        </p:spPr>
        <p:txBody>
          <a:bodyPr lIns="45719" rIns="45719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otiv sady Office">
  <a:themeElements>
    <a:clrScheme name="Motiv sady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Motiv sady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ady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Motiv sady Office">
  <a:themeElements>
    <a:clrScheme name="Motiv sady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Motiv sady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ady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344</Words>
  <Application>Microsoft Macintosh PowerPoint</Application>
  <PresentationFormat>Předvádění na obrazovce (4:3)</PresentationFormat>
  <Paragraphs>164</Paragraphs>
  <Slides>9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2" baseType="lpstr">
      <vt:lpstr>Arial</vt:lpstr>
      <vt:lpstr>Calibri</vt:lpstr>
      <vt:lpstr>Motiv sady Office</vt:lpstr>
      <vt:lpstr>Prezentace aplikace PowerPoint</vt:lpstr>
      <vt:lpstr>Návrh rozpočtu SFKMG 2024</vt:lpstr>
      <vt:lpstr>Rozpočet 2024</vt:lpstr>
      <vt:lpstr>Příjmy 2024</vt:lpstr>
      <vt:lpstr>Prezentace aplikace PowerPoint</vt:lpstr>
      <vt:lpstr>Prezentace aplikace PowerPoint</vt:lpstr>
      <vt:lpstr>Výdaje 2024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Microsoft Office User</cp:lastModifiedBy>
  <cp:revision>2</cp:revision>
  <dcterms:modified xsi:type="dcterms:W3CDTF">2023-11-26T14:17:51Z</dcterms:modified>
</cp:coreProperties>
</file>