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3CA32-5C12-4BB2-A75A-C09F86328C13}" type="datetimeFigureOut">
              <a:rPr lang="cs-CZ" smtClean="0"/>
              <a:t>19.2.2014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D380E-BAC0-424C-902E-D4F59FAA8AA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8516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D380E-BAC0-424C-902E-D4F59FAA8AA4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8738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D380E-BAC0-424C-902E-D4F59FAA8AA4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8738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D380E-BAC0-424C-902E-D4F59FAA8AA4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873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D380E-BAC0-424C-902E-D4F59FAA8AA4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873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D380E-BAC0-424C-902E-D4F59FAA8AA4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873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D380E-BAC0-424C-902E-D4F59FAA8AA4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873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D380E-BAC0-424C-902E-D4F59FAA8AA4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873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D380E-BAC0-424C-902E-D4F59FAA8AA4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8738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D380E-BAC0-424C-902E-D4F59FAA8AA4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873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D380E-BAC0-424C-902E-D4F59FAA8AA4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873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D380E-BAC0-424C-902E-D4F59FAA8AA4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873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8D2B-691F-4F51-91B7-BA21DD36AD0A}" type="datetime1">
              <a:rPr lang="cs-CZ" smtClean="0"/>
              <a:t>19.2.2014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BD2A-2E03-48E9-9B2C-19C1C238E6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5989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09CDC-9EB6-41D9-A99E-80AD90F09CEE}" type="datetime1">
              <a:rPr lang="cs-CZ" smtClean="0"/>
              <a:t>19.2.2014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BD2A-2E03-48E9-9B2C-19C1C238E6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7339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4BC15-8CDB-480D-BC34-3BBE08ADD839}" type="datetime1">
              <a:rPr lang="cs-CZ" smtClean="0"/>
              <a:t>19.2.2014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BD2A-2E03-48E9-9B2C-19C1C238E6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2060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2483-AA4A-4099-81E6-313DA88C2C64}" type="datetime1">
              <a:rPr lang="cs-CZ" smtClean="0"/>
              <a:t>19.2.2014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BD2A-2E03-48E9-9B2C-19C1C238E6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9314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52CB7-EA1A-4BA5-A9A1-41C3091A9500}" type="datetime1">
              <a:rPr lang="cs-CZ" smtClean="0"/>
              <a:t>19.2.2014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BD2A-2E03-48E9-9B2C-19C1C238E6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5374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ECD7-D1F7-4C20-9706-E1DF0EF721FC}" type="datetime1">
              <a:rPr lang="cs-CZ" smtClean="0"/>
              <a:t>19.2.2014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BD2A-2E03-48E9-9B2C-19C1C238E6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1048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37F0A-A14E-4832-B399-2A73ED32ACE7}" type="datetime1">
              <a:rPr lang="cs-CZ" smtClean="0"/>
              <a:t>19.2.2014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BD2A-2E03-48E9-9B2C-19C1C238E6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2924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F0FC0-26D0-4DC5-8616-8A27355CAC96}" type="datetime1">
              <a:rPr lang="cs-CZ" smtClean="0"/>
              <a:t>19.2.2014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BD2A-2E03-48E9-9B2C-19C1C238E6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695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C6BBB-0394-48B1-8159-941E892175DD}" type="datetime1">
              <a:rPr lang="cs-CZ" smtClean="0"/>
              <a:t>19.2.2014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BD2A-2E03-48E9-9B2C-19C1C238E6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2574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4852B-13C2-48D1-9E2A-A1C3D6744B2F}" type="datetime1">
              <a:rPr lang="cs-CZ" smtClean="0"/>
              <a:t>19.2.2014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BD2A-2E03-48E9-9B2C-19C1C238E6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332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D5EEE-941D-4D34-ACD4-D8413230D860}" type="datetime1">
              <a:rPr lang="cs-CZ" smtClean="0"/>
              <a:t>19.2.2014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BD2A-2E03-48E9-9B2C-19C1C238E6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0263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5AFF3-C86C-4AE0-B6EC-6567AECFE630}" type="datetime1">
              <a:rPr lang="cs-CZ" smtClean="0"/>
              <a:t>19.2.2014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BBD2A-2E03-48E9-9B2C-19C1C238E6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6171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a portál&amp;uring; ú&amp;rcaron;adu vlá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5" y="349795"/>
            <a:ext cx="10953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403648" y="116632"/>
            <a:ext cx="69847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Úřad vlády České republiky</a:t>
            </a:r>
          </a:p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nábřeží Edvarda Beneše 4, 118 01 Praha 1</a:t>
            </a:r>
          </a:p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PhDr. Václav Velčovský, Ph.D. </a:t>
            </a:r>
            <a:r>
              <a:rPr lang="cs-CZ" sz="1400" u="sng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cs-CZ" sz="1400" u="sng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elcovsky.vaclav@vlada.cz</a:t>
            </a: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Přímá spojnice 5"/>
          <p:cNvCxnSpPr/>
          <p:nvPr/>
        </p:nvCxnSpPr>
        <p:spPr>
          <a:xfrm>
            <a:off x="155575" y="980728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155575" y="6237312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5996880" y="6356350"/>
            <a:ext cx="2895600" cy="365125"/>
          </a:xfrm>
        </p:spPr>
        <p:txBody>
          <a:bodyPr/>
          <a:lstStyle/>
          <a:p>
            <a:pPr algn="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27. února 2014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179512" y="6376243"/>
            <a:ext cx="2133600" cy="365125"/>
          </a:xfrm>
        </p:spPr>
        <p:txBody>
          <a:bodyPr/>
          <a:lstStyle/>
          <a:p>
            <a:pPr algn="l"/>
            <a:fld id="{847BBD2A-2E03-48E9-9B2C-19C1C238E6BE}" type="slidenum">
              <a:rPr lang="cs-CZ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1</a:t>
            </a:fld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043608" y="1484784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Seminář ke koncepci státní služby</a:t>
            </a:r>
          </a:p>
          <a:p>
            <a:pPr algn="ct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Ústavně právní výbor Poslanecké sněmovny Parlamentu ČR</a:t>
            </a:r>
          </a:p>
          <a:p>
            <a:pPr algn="ct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Praha 27. února 2014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1187624" y="3645024"/>
            <a:ext cx="69127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Návrh koncepce vzdělávání</a:t>
            </a:r>
          </a:p>
          <a:p>
            <a:pPr algn="ctr"/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(diskutovaný návrh)</a:t>
            </a:r>
          </a:p>
          <a:p>
            <a:pPr algn="ctr"/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Václav Velčovský</a:t>
            </a:r>
            <a:endParaRPr lang="cs-CZ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53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a portál&amp;uring; ú&amp;rcaron;adu vlá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5" y="349795"/>
            <a:ext cx="10953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403648" y="116632"/>
            <a:ext cx="69847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Úřad vlády České republiky</a:t>
            </a:r>
          </a:p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nábřeží Edvarda Beneše 4, 118 01 Praha 1</a:t>
            </a:r>
          </a:p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PhDr. Václav Velčovský, Ph.D. </a:t>
            </a:r>
            <a:r>
              <a:rPr lang="cs-CZ" sz="1400" u="sng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velcovsky.vaclav@vlada.cz</a:t>
            </a:r>
            <a:endParaRPr lang="cs-CZ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Přímá spojnice 5"/>
          <p:cNvCxnSpPr/>
          <p:nvPr/>
        </p:nvCxnSpPr>
        <p:spPr>
          <a:xfrm>
            <a:off x="155575" y="980728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155575" y="6237312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5996880" y="6356350"/>
            <a:ext cx="2895600" cy="365125"/>
          </a:xfrm>
        </p:spPr>
        <p:txBody>
          <a:bodyPr/>
          <a:lstStyle/>
          <a:p>
            <a:pPr algn="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27. února 2014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179512" y="6376243"/>
            <a:ext cx="2133600" cy="365125"/>
          </a:xfrm>
        </p:spPr>
        <p:txBody>
          <a:bodyPr/>
          <a:lstStyle/>
          <a:p>
            <a:pPr algn="l"/>
            <a:fld id="{847BBD2A-2E03-48E9-9B2C-19C1C238E6BE}" type="slidenum">
              <a:rPr lang="cs-CZ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10</a:t>
            </a:fld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043608" y="1393612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diskusi:</a:t>
            </a:r>
            <a:endParaRPr lang="cs-CZ" sz="28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524297" y="2420888"/>
            <a:ext cx="844019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Zákon bude v oblasti vzdělávání odkazovat na prováděcí předpis. Explicitně bude ukotvena pouze úřednická zkouška.</a:t>
            </a:r>
          </a:p>
          <a:p>
            <a:pPr marL="285750" indent="-285750">
              <a:buFontTx/>
              <a:buChar char="-"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Využitelnost interních lektorů – úředníků ve státní službě?</a:t>
            </a:r>
          </a:p>
          <a:p>
            <a:pPr marL="285750" indent="-285750">
              <a:buFontTx/>
              <a:buChar char="-"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Vazba GŘSS na správní úřady v oblasti vzdělávání jako „řízená autonomie“?</a:t>
            </a:r>
          </a:p>
          <a:p>
            <a:pPr marL="285750" indent="-285750">
              <a:buFontTx/>
              <a:buChar char="-"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Koncept a logistika úřednické zkoušky?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Možnost zapojení veřejných a státních vysokých škol?</a:t>
            </a:r>
          </a:p>
          <a:p>
            <a:pPr marL="285750" indent="-285750">
              <a:buFontTx/>
              <a:buChar char="-"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29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a portál&amp;uring; ú&amp;rcaron;adu vlá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5" y="349795"/>
            <a:ext cx="10953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403648" y="116632"/>
            <a:ext cx="69847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Úřad vlády České republiky</a:t>
            </a:r>
          </a:p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nábřeží Edvarda Beneše 4, 118 01 Praha 1</a:t>
            </a:r>
          </a:p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PhDr. Václav Velčovský, Ph.D.  </a:t>
            </a:r>
            <a:r>
              <a:rPr lang="cs-CZ" sz="1400" u="sng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vaclav.velcovsky@vlada.cz</a:t>
            </a: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6" name="Přímá spojnice 5"/>
          <p:cNvCxnSpPr/>
          <p:nvPr/>
        </p:nvCxnSpPr>
        <p:spPr>
          <a:xfrm>
            <a:off x="155575" y="980728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155575" y="6237312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5996880" y="6356350"/>
            <a:ext cx="2895600" cy="365125"/>
          </a:xfrm>
        </p:spPr>
        <p:txBody>
          <a:bodyPr/>
          <a:lstStyle/>
          <a:p>
            <a:pPr algn="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27. února 2014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179512" y="6376243"/>
            <a:ext cx="2133600" cy="365125"/>
          </a:xfrm>
        </p:spPr>
        <p:txBody>
          <a:bodyPr/>
          <a:lstStyle/>
          <a:p>
            <a:pPr algn="l"/>
            <a:fld id="{847BBD2A-2E03-48E9-9B2C-19C1C238E6BE}" type="slidenum">
              <a:rPr lang="cs-CZ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11</a:t>
            </a:fld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1331640" y="2636912"/>
            <a:ext cx="662473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Děkuji Vám za pozornost</a:t>
            </a:r>
          </a:p>
          <a:p>
            <a:pPr algn="ctr"/>
            <a:endParaRPr lang="cs-CZ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cs-CZ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PhDr. Václav Velčovský, Ph.D.</a:t>
            </a:r>
          </a:p>
          <a:p>
            <a:pPr algn="ctr"/>
            <a:r>
              <a:rPr lang="cs-CZ" sz="2000" u="sng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cs-CZ" sz="2000" u="sng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elcovsky.vaclav@vlada.cz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+420 777 881 348</a:t>
            </a: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9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a portál&amp;uring; ú&amp;rcaron;adu vlá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5" y="349795"/>
            <a:ext cx="10953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403648" y="116632"/>
            <a:ext cx="69847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Úřad vlády České republiky</a:t>
            </a:r>
          </a:p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nábřeží Edvarda Beneše 4, 118 01 Praha 1</a:t>
            </a:r>
          </a:p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PhDr. Václav Velčovský, Ph.D. </a:t>
            </a:r>
            <a:r>
              <a:rPr lang="cs-CZ" sz="1400" u="sng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velcovsky.vaclav@vlada.cz</a:t>
            </a: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Přímá spojnice 5"/>
          <p:cNvCxnSpPr/>
          <p:nvPr/>
        </p:nvCxnSpPr>
        <p:spPr>
          <a:xfrm>
            <a:off x="155575" y="980728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155575" y="6237312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5996880" y="6356350"/>
            <a:ext cx="2895600" cy="365125"/>
          </a:xfrm>
        </p:spPr>
        <p:txBody>
          <a:bodyPr/>
          <a:lstStyle/>
          <a:p>
            <a:pPr algn="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27. února 2014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179512" y="6376243"/>
            <a:ext cx="2133600" cy="365125"/>
          </a:xfrm>
        </p:spPr>
        <p:txBody>
          <a:bodyPr/>
          <a:lstStyle/>
          <a:p>
            <a:pPr algn="l"/>
            <a:fld id="{847BBD2A-2E03-48E9-9B2C-19C1C238E6BE}" type="slidenum">
              <a:rPr lang="cs-CZ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2</a:t>
            </a:fld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638623" y="1844824"/>
            <a:ext cx="74604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Tři principy nového paradigmatu </a:t>
            </a:r>
            <a:br>
              <a:rPr lang="cs-CZ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vzdělávání ve státní správě: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395536" y="3248397"/>
            <a:ext cx="266429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1.</a:t>
            </a:r>
          </a:p>
          <a:p>
            <a:pPr algn="ctr"/>
            <a:endParaRPr lang="cs-CZ" sz="2800" b="1" dirty="0" smtClean="0"/>
          </a:p>
          <a:p>
            <a:pPr algn="ctr"/>
            <a:r>
              <a:rPr lang="cs-CZ" sz="2400" dirty="0" smtClean="0"/>
              <a:t>„Vzdělávání není byznys.“</a:t>
            </a:r>
            <a:endParaRPr lang="cs-CZ" sz="24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016561" y="3212976"/>
            <a:ext cx="266429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/>
              <a:t>3</a:t>
            </a:r>
            <a:r>
              <a:rPr lang="cs-CZ" sz="2800" b="1" dirty="0" smtClean="0"/>
              <a:t>.</a:t>
            </a:r>
          </a:p>
          <a:p>
            <a:pPr algn="ctr"/>
            <a:endParaRPr lang="cs-CZ" sz="2800" b="1" dirty="0" smtClean="0"/>
          </a:p>
          <a:p>
            <a:pPr algn="ctr"/>
            <a:r>
              <a:rPr lang="cs-CZ" sz="2400" dirty="0" smtClean="0"/>
              <a:t>„Vzdělávání profesionalizuje státní správu.“</a:t>
            </a:r>
            <a:endParaRPr lang="cs-CZ" sz="2400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3036703" y="3228072"/>
            <a:ext cx="266429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/>
              <a:t>2</a:t>
            </a:r>
            <a:r>
              <a:rPr lang="cs-CZ" sz="2800" b="1" dirty="0" smtClean="0"/>
              <a:t>.</a:t>
            </a:r>
          </a:p>
          <a:p>
            <a:pPr algn="ctr"/>
            <a:endParaRPr lang="cs-CZ" sz="2800" dirty="0" smtClean="0"/>
          </a:p>
          <a:p>
            <a:pPr algn="ctr"/>
            <a:r>
              <a:rPr lang="cs-CZ" dirty="0" smtClean="0"/>
              <a:t>„</a:t>
            </a:r>
            <a:r>
              <a:rPr lang="cs-CZ" sz="2400" dirty="0" smtClean="0"/>
              <a:t>Vzdělávání bude systematické, profesionální</a:t>
            </a:r>
            <a:br>
              <a:rPr lang="cs-CZ" sz="2400" dirty="0" smtClean="0"/>
            </a:br>
            <a:r>
              <a:rPr lang="cs-CZ" sz="2400" dirty="0" smtClean="0"/>
              <a:t>a transparentní.“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79254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a portál&amp;uring; ú&amp;rcaron;adu vlá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5" y="349795"/>
            <a:ext cx="10953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403648" y="116632"/>
            <a:ext cx="69847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Úřad vlády České republiky</a:t>
            </a:r>
          </a:p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nábřeží Edvarda Beneše 4, 118 01 Praha 1</a:t>
            </a:r>
          </a:p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PhDr. Václav Velčovský, Ph.D. </a:t>
            </a:r>
            <a:r>
              <a:rPr lang="cs-CZ" sz="1400" u="sng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velcovsky.vaclav@vlada.cz</a:t>
            </a: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Přímá spojnice 5"/>
          <p:cNvCxnSpPr/>
          <p:nvPr/>
        </p:nvCxnSpPr>
        <p:spPr>
          <a:xfrm>
            <a:off x="155575" y="980728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155575" y="6237312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5996880" y="6356350"/>
            <a:ext cx="2895600" cy="365125"/>
          </a:xfrm>
        </p:spPr>
        <p:txBody>
          <a:bodyPr/>
          <a:lstStyle/>
          <a:p>
            <a:pPr algn="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27. února 2014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179512" y="6376243"/>
            <a:ext cx="2133600" cy="365125"/>
          </a:xfrm>
        </p:spPr>
        <p:txBody>
          <a:bodyPr/>
          <a:lstStyle/>
          <a:p>
            <a:pPr algn="l"/>
            <a:fld id="{847BBD2A-2E03-48E9-9B2C-19C1C238E6BE}" type="slidenum">
              <a:rPr lang="cs-CZ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3</a:t>
            </a:fld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043608" y="1393612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Vzdělávání není byznys.</a:t>
            </a:r>
            <a:endParaRPr lang="cs-CZ" sz="28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524297" y="2442368"/>
            <a:ext cx="844019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Výroční zpráva BIS za rok 2012:</a:t>
            </a:r>
          </a:p>
          <a:p>
            <a:endParaRPr lang="cs-CZ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cs-CZ" i="1" dirty="0" smtClean="0">
                <a:latin typeface="Arial" panose="020B0604020202020204" pitchFamily="34" charset="0"/>
                <a:cs typeface="Arial" panose="020B0604020202020204" pitchFamily="34" charset="0"/>
              </a:rPr>
              <a:t>Tento stav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[absence legislativy pro státní správu]</a:t>
            </a:r>
            <a:r>
              <a:rPr lang="cs-CZ" i="1" dirty="0" smtClean="0">
                <a:latin typeface="Arial" panose="020B0604020202020204" pitchFamily="34" charset="0"/>
                <a:cs typeface="Arial" panose="020B0604020202020204" pitchFamily="34" charset="0"/>
              </a:rPr>
              <a:t> má za následek personální nestabilitu, nedostatečnou odpovědnost při rozhodování, minimální právní ochranu zaměstnanců nebo </a:t>
            </a:r>
            <a:r>
              <a:rPr lang="cs-CZ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nejednotný a neefektivní systém vzdělávání, který má přímý dopad na výkon veřejné správy</a:t>
            </a:r>
            <a:r>
              <a:rPr lang="cs-CZ" b="1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cs-CZ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[…]</a:t>
            </a:r>
          </a:p>
          <a:p>
            <a:pPr algn="just"/>
            <a:endParaRPr lang="cs-CZ" sz="1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cs-CZ" i="1" dirty="0" smtClean="0">
                <a:latin typeface="Arial" panose="020B0604020202020204" pitchFamily="34" charset="0"/>
                <a:cs typeface="Arial" panose="020B0604020202020204" pitchFamily="34" charset="0"/>
              </a:rPr>
              <a:t>BIS zaznamenala </a:t>
            </a:r>
            <a:r>
              <a:rPr lang="cs-CZ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vazby mezi soukromými poskytovateli vzdělávání </a:t>
            </a:r>
            <a:br>
              <a:rPr lang="cs-CZ" b="1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 objednavateli z veřejného sektoru</a:t>
            </a:r>
            <a:r>
              <a:rPr lang="cs-CZ" i="1" dirty="0" smtClean="0">
                <a:latin typeface="Arial" panose="020B0604020202020204" pitchFamily="34" charset="0"/>
                <a:cs typeface="Arial" panose="020B0604020202020204" pitchFamily="34" charset="0"/>
              </a:rPr>
              <a:t>. Běžnou praxí pak bylo vzdělávání zaměstnanců veřejné správy soukromou institucí prostřednictvím jiných zaměstnanců veřejné správy.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[…]</a:t>
            </a:r>
            <a:endParaRPr lang="cs-CZ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cs-CZ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cs-CZ" i="1" dirty="0" smtClean="0">
                <a:latin typeface="Arial" panose="020B0604020202020204" pitchFamily="34" charset="0"/>
                <a:cs typeface="Arial" panose="020B0604020202020204" pitchFamily="34" charset="0"/>
              </a:rPr>
              <a:t>Potenciální rizika korupčního jednání v této oblasti BIS identifikovala v okruhu společností spolupracujících s </a:t>
            </a:r>
            <a:r>
              <a:rPr lang="cs-CZ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Ministerstvem vnitra</a:t>
            </a:r>
            <a:r>
              <a:rPr lang="cs-CZ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a portál&amp;uring; ú&amp;rcaron;adu vlá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5" y="349795"/>
            <a:ext cx="10953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403648" y="116632"/>
            <a:ext cx="69847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Úřad vlády České republiky</a:t>
            </a:r>
          </a:p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nábřeží Edvarda Beneše 4, 118 01 Praha 1</a:t>
            </a:r>
          </a:p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PhDr. Václav Velčovský, </a:t>
            </a: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Ph.D. </a:t>
            </a:r>
            <a:r>
              <a:rPr lang="cs-CZ" sz="1400" u="sng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velcovsky.vaclav@vlada.cz</a:t>
            </a:r>
            <a:endParaRPr lang="cs-CZ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Přímá spojnice 5"/>
          <p:cNvCxnSpPr/>
          <p:nvPr/>
        </p:nvCxnSpPr>
        <p:spPr>
          <a:xfrm>
            <a:off x="155575" y="980728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155575" y="6237312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5996880" y="6356350"/>
            <a:ext cx="2895600" cy="365125"/>
          </a:xfrm>
        </p:spPr>
        <p:txBody>
          <a:bodyPr/>
          <a:lstStyle/>
          <a:p>
            <a:pPr algn="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27. února 2014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179512" y="6376243"/>
            <a:ext cx="2133600" cy="365125"/>
          </a:xfrm>
        </p:spPr>
        <p:txBody>
          <a:bodyPr/>
          <a:lstStyle/>
          <a:p>
            <a:pPr algn="l"/>
            <a:fld id="{847BBD2A-2E03-48E9-9B2C-19C1C238E6BE}" type="slidenum">
              <a:rPr lang="cs-CZ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4</a:t>
            </a:fld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827584" y="1196752"/>
            <a:ext cx="756084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Opatření:</a:t>
            </a:r>
          </a:p>
          <a:p>
            <a:pPr algn="ctr"/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Významná redukce outsourcingu vzdělávání.</a:t>
            </a:r>
          </a:p>
          <a:p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Maximální využívání vnitřních zdrojů vzdělávání. Pouze tam, </a:t>
            </a:r>
            <a:b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kde nejsou (aktuálně) dostupné, budou využity zdroje externí.</a:t>
            </a:r>
          </a:p>
          <a:p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Povinnost se vzdělávat a vzdělávat bude integrální povinností každého úředníka v režimu státní služby.</a:t>
            </a:r>
            <a:b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Úředníci – lektoři budou sdíleni napříč státní službou (využitelný pool spravovaný GŘSS, příplatek za vzdělávání).</a:t>
            </a:r>
            <a:b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Systém vzdělávání úředníků samosprávy dle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zákona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č. 312/2002 Sb. zachován.</a:t>
            </a:r>
          </a:p>
          <a:p>
            <a:pPr marL="285750" indent="-285750">
              <a:buFontTx/>
              <a:buChar char="-"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IVS bude možným (nikoliv jediným) externím poskytovatelem vzdělávání ve správních úřadech.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08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a portál&amp;uring; ú&amp;rcaron;adu vlá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5" y="349795"/>
            <a:ext cx="10953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403648" y="116632"/>
            <a:ext cx="69847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Úřad vlády České republiky</a:t>
            </a:r>
          </a:p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nábřeží Edvarda Beneše 4, 118 01 Praha 1</a:t>
            </a:r>
          </a:p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PhDr. Václav Velčovský, Ph.D. </a:t>
            </a:r>
            <a:r>
              <a:rPr lang="cs-CZ" sz="1400" u="sng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velcovsky.vaclav@vlada.cz</a:t>
            </a: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Přímá spojnice 5"/>
          <p:cNvCxnSpPr/>
          <p:nvPr/>
        </p:nvCxnSpPr>
        <p:spPr>
          <a:xfrm>
            <a:off x="155575" y="980728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155575" y="6237312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5996880" y="6356350"/>
            <a:ext cx="2895600" cy="365125"/>
          </a:xfrm>
        </p:spPr>
        <p:txBody>
          <a:bodyPr/>
          <a:lstStyle/>
          <a:p>
            <a:pPr algn="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27. února 2014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179512" y="6376243"/>
            <a:ext cx="2133600" cy="365125"/>
          </a:xfrm>
        </p:spPr>
        <p:txBody>
          <a:bodyPr/>
          <a:lstStyle/>
          <a:p>
            <a:pPr algn="l"/>
            <a:fld id="{847BBD2A-2E03-48E9-9B2C-19C1C238E6BE}" type="slidenum">
              <a:rPr lang="cs-CZ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5</a:t>
            </a:fld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043608" y="1393612"/>
            <a:ext cx="7056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cs-CZ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Vzdělávání bude systematické, </a:t>
            </a:r>
            <a:r>
              <a:rPr lang="cs-CZ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profesionální a </a:t>
            </a:r>
            <a:r>
              <a:rPr lang="cs-CZ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transparentní</a:t>
            </a:r>
            <a:r>
              <a:rPr lang="cs-CZ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sz="28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524297" y="2953975"/>
            <a:ext cx="861970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Agenda vzdělávání zaměstnanců státní správy přesunuta na MV UV </a:t>
            </a:r>
            <a:b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č. 1232/2006.</a:t>
            </a:r>
          </a:p>
          <a:p>
            <a:pPr marL="285750" indent="-285750">
              <a:buFontTx/>
              <a:buChar char="-"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MV vypracovává Informaci o vzdělávání podle Pravidel (dle UV č. 1542/2005), ale jinou činnost (koncepční, metodickou či koordinační) v této oblasti nevykonává.</a:t>
            </a:r>
          </a:p>
          <a:p>
            <a:pPr marL="285750" indent="-285750">
              <a:buFontTx/>
              <a:buChar char="-"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Institut státní správy byl rozhodnutím ministra vnitra (sic!) v r. 2010 sloučen </a:t>
            </a:r>
            <a:b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 Institutem pro místní správu Praha, a vznikl tak Institut pro veřejnou správu Praha (sloučení informace podle Pravidel a zprávy podle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zák.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č. 312/2002 Sb.).</a:t>
            </a:r>
            <a:b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40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a portál&amp;uring; ú&amp;rcaron;adu vlá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5" y="349795"/>
            <a:ext cx="10953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403648" y="116632"/>
            <a:ext cx="69847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Úřad vlády České republiky</a:t>
            </a:r>
          </a:p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nábřeží Edvarda Beneše 4, 118 01 Praha 1</a:t>
            </a:r>
          </a:p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PhDr. Václav Velčovský, Ph.D. </a:t>
            </a:r>
            <a:r>
              <a:rPr lang="cs-CZ" sz="1400" u="sng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velcovsky.vaclav@vlada.cz</a:t>
            </a: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Přímá spojnice 5"/>
          <p:cNvCxnSpPr/>
          <p:nvPr/>
        </p:nvCxnSpPr>
        <p:spPr>
          <a:xfrm>
            <a:off x="155575" y="980728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155575" y="6237312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5996880" y="6356350"/>
            <a:ext cx="2895600" cy="365125"/>
          </a:xfrm>
        </p:spPr>
        <p:txBody>
          <a:bodyPr/>
          <a:lstStyle/>
          <a:p>
            <a:pPr algn="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27. února 2014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179512" y="6376243"/>
            <a:ext cx="2133600" cy="365125"/>
          </a:xfrm>
        </p:spPr>
        <p:txBody>
          <a:bodyPr/>
          <a:lstStyle/>
          <a:p>
            <a:pPr algn="l"/>
            <a:fld id="{847BBD2A-2E03-48E9-9B2C-19C1C238E6BE}" type="slidenum">
              <a:rPr lang="cs-CZ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6</a:t>
            </a:fld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899592" y="1412776"/>
            <a:ext cx="748883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Opatření:</a:t>
            </a:r>
          </a:p>
          <a:p>
            <a:pPr algn="ctr"/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Klíčová role GŘSS:</a:t>
            </a:r>
          </a:p>
          <a:p>
            <a:pPr marL="1200150" lvl="2" indent="-285750">
              <a:buFontTx/>
              <a:buChar char="-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oncepce, metodika, koordinace a kontrola vzdělávání,</a:t>
            </a:r>
          </a:p>
          <a:p>
            <a:pPr marL="1200150" lvl="2" indent="-285750">
              <a:buFontTx/>
              <a:buChar char="-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polupráce s českými i mezinárodními akademickými institucemi a veřejnými a státními vysokými školami,</a:t>
            </a:r>
          </a:p>
          <a:p>
            <a:pPr marL="1200150" lvl="2" indent="-285750">
              <a:buFontTx/>
              <a:buChar char="-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ýznamné posílení spolupráce s Policejní akademií.</a:t>
            </a:r>
            <a:b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Vzdělávání bude stanoveno služebním prováděcím předpisem, využije se osvědčených principů Pravidel.</a:t>
            </a:r>
            <a:b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Bude zachována struktura vzdělávání: </a:t>
            </a:r>
            <a:b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úvodní/vstupní –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profesní/odborné – jazykové – manažerské.</a:t>
            </a:r>
          </a:p>
          <a:p>
            <a:pPr marL="285750" indent="-285750">
              <a:buFontTx/>
              <a:buChar char="-"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Realizace vzdělávání bude ponechána v kompetenci správním úřadům (jejich autonomie a znalost vnitřních potřeb), ale pod významnou metodickou, koordinační a kontrolní činností GŘSS.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27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a portál&amp;uring; ú&amp;rcaron;adu vlá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5" y="349795"/>
            <a:ext cx="10953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403648" y="116632"/>
            <a:ext cx="69847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Úřad vlády České republiky</a:t>
            </a:r>
          </a:p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nábřeží Edvarda Beneše 4, 118 01 Praha 1</a:t>
            </a:r>
          </a:p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PhDr. Václav Velčovský, Ph.D. </a:t>
            </a:r>
            <a:r>
              <a:rPr lang="cs-CZ" sz="1400" u="sng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velcovsky.vaclav@vlada.cz</a:t>
            </a: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Přímá spojnice 5"/>
          <p:cNvCxnSpPr/>
          <p:nvPr/>
        </p:nvCxnSpPr>
        <p:spPr>
          <a:xfrm>
            <a:off x="155575" y="980728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155575" y="6237312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5996880" y="6356350"/>
            <a:ext cx="2895600" cy="365125"/>
          </a:xfrm>
        </p:spPr>
        <p:txBody>
          <a:bodyPr/>
          <a:lstStyle/>
          <a:p>
            <a:pPr algn="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27. února 2014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179512" y="6376243"/>
            <a:ext cx="2133600" cy="365125"/>
          </a:xfrm>
        </p:spPr>
        <p:txBody>
          <a:bodyPr/>
          <a:lstStyle/>
          <a:p>
            <a:pPr algn="l"/>
            <a:fld id="{847BBD2A-2E03-48E9-9B2C-19C1C238E6BE}" type="slidenum">
              <a:rPr lang="cs-CZ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7</a:t>
            </a:fld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043608" y="1393612"/>
            <a:ext cx="7056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cs-CZ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cs-CZ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Vzdělávání </a:t>
            </a:r>
            <a:r>
              <a:rPr lang="cs-CZ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profesionalizuje </a:t>
            </a:r>
            <a:br>
              <a:rPr lang="cs-CZ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státní správu.</a:t>
            </a:r>
            <a:endParaRPr lang="cs-CZ" sz="28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531220" y="2564904"/>
            <a:ext cx="844019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Za univerzální „zkoušku“ lze v současnosti považovat pouze Vstupní vzdělávání následné.</a:t>
            </a:r>
            <a:b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 málokterými zaměstnanci je profesionálně pracováno v oblasti vzdělávání, kariérního postupu a osobního rozvoje. Přitom jsou zaměstnanci jedinou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a p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odstatnou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konkurenční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výhodou státní správy. </a:t>
            </a:r>
            <a:b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Vzdělávání by mělo být chápáno jako motivační a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profesionalizační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nástroj. Proto je třeba změnit chápání a fungování personálních útvarů ve správních úřadech v útvary, které budou důsledně působit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odborný a karierní růst svých zaměstnanců.</a:t>
            </a:r>
            <a:b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Je nutné měřit efektivitu vzdělávání, což současná praxe neumožňuje.</a:t>
            </a:r>
          </a:p>
          <a:p>
            <a:pPr marL="285750" indent="-285750">
              <a:buFontTx/>
              <a:buChar char="-"/>
            </a:pPr>
            <a:endParaRPr lang="cs-CZ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cs-CZ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85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a portál&amp;uring; ú&amp;rcaron;adu vlá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5" y="349795"/>
            <a:ext cx="10953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403648" y="116632"/>
            <a:ext cx="69847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Úřad vlády České republiky</a:t>
            </a:r>
          </a:p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nábřeží Edvarda Beneše 4, 118 01 Praha 1</a:t>
            </a:r>
          </a:p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PhDr. Václav Velčovský, Ph.D. </a:t>
            </a:r>
            <a:r>
              <a:rPr lang="cs-CZ" sz="1400" u="sng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velcovsky.vaclav@vlada.cz</a:t>
            </a:r>
            <a:endParaRPr lang="cs-CZ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Přímá spojnice 5"/>
          <p:cNvCxnSpPr/>
          <p:nvPr/>
        </p:nvCxnSpPr>
        <p:spPr>
          <a:xfrm>
            <a:off x="155575" y="980728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155575" y="6237312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5996880" y="6356350"/>
            <a:ext cx="2895600" cy="365125"/>
          </a:xfrm>
        </p:spPr>
        <p:txBody>
          <a:bodyPr/>
          <a:lstStyle/>
          <a:p>
            <a:pPr algn="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27. února 2014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179512" y="6376243"/>
            <a:ext cx="2133600" cy="365125"/>
          </a:xfrm>
        </p:spPr>
        <p:txBody>
          <a:bodyPr/>
          <a:lstStyle/>
          <a:p>
            <a:pPr algn="l"/>
            <a:fld id="{847BBD2A-2E03-48E9-9B2C-19C1C238E6BE}" type="slidenum">
              <a:rPr lang="cs-CZ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8</a:t>
            </a:fld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899592" y="1196752"/>
            <a:ext cx="756084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Opatření I.:</a:t>
            </a:r>
          </a:p>
          <a:p>
            <a:pPr algn="ctr"/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Úřednická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zkouška (diskutovaný návrh a převažující stanovisko):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 algn="just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Vychází ze Vstupního vzdělávání následného: </a:t>
            </a:r>
          </a:p>
          <a:p>
            <a:pPr marL="1657350" lvl="3" indent="-285750" algn="just">
              <a:buFont typeface="Wingdings" panose="05000000000000000000" pitchFamily="2" charset="2"/>
              <a:buChar char="Ø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právní řád, EU, veřejné finance, veřejná správa, komunikace a etika </a:t>
            </a:r>
          </a:p>
          <a:p>
            <a:pPr marL="1657350" lvl="3" indent="-285750" algn="just">
              <a:buFont typeface="Wingdings" panose="05000000000000000000" pitchFamily="2" charset="2"/>
              <a:buChar char="Ø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+ nově zákon o státní službě.</a:t>
            </a:r>
          </a:p>
          <a:p>
            <a:pPr marL="1200150" lvl="2" indent="-285750" algn="just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Povinná pro všechny zaměstnance ve služebním poměru do 6 měsíců od nástupu (u stávajících do 31. 12. 2016).</a:t>
            </a:r>
          </a:p>
          <a:p>
            <a:pPr marL="1200150" lvl="2" indent="-285750" algn="just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Testování organizuje GŘSS pouze elektronicky v testovacích centrech.</a:t>
            </a:r>
          </a:p>
          <a:p>
            <a:pPr marL="1200150" lvl="2" indent="-285750" algn="just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Forma: 6 oblastí, v každé 5 otázek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multiple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choice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, 45 minut. </a:t>
            </a:r>
          </a:p>
          <a:p>
            <a:pPr marL="1200150" lvl="2" indent="-285750" algn="just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Příprava: všem k dispozici 300 otázek, z nichž bude pro zkoušku náhodně vybráno 30. </a:t>
            </a:r>
          </a:p>
          <a:p>
            <a:pPr marL="1200150" lvl="2" indent="-285750" algn="just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K dispozici rovněž textový materiál pro přípravu.</a:t>
            </a:r>
          </a:p>
          <a:p>
            <a:pPr marL="1200150" lvl="2" indent="-285750" algn="just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Zkoušku možno jednou opakovat.</a:t>
            </a:r>
          </a:p>
        </p:txBody>
      </p:sp>
    </p:spTree>
    <p:extLst>
      <p:ext uri="{BB962C8B-B14F-4D97-AF65-F5344CB8AC3E}">
        <p14:creationId xmlns:p14="http://schemas.microsoft.com/office/powerpoint/2010/main" val="291775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a portál&amp;uring; ú&amp;rcaron;adu vlá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5" y="349795"/>
            <a:ext cx="1095375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403648" y="116632"/>
            <a:ext cx="69847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Úřad vlády České republiky</a:t>
            </a:r>
          </a:p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nábřeží Edvarda Beneše 4, 118 01 Praha 1</a:t>
            </a:r>
          </a:p>
          <a:p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PhDr. Václav Velčovský, Ph.D. </a:t>
            </a:r>
            <a:r>
              <a:rPr lang="cs-CZ" sz="1400" u="sng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velcovsky.vaclav@vlada.cz</a:t>
            </a:r>
            <a:endParaRPr lang="cs-CZ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Přímá spojnice 5"/>
          <p:cNvCxnSpPr/>
          <p:nvPr/>
        </p:nvCxnSpPr>
        <p:spPr>
          <a:xfrm>
            <a:off x="155575" y="980728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155575" y="6237312"/>
            <a:ext cx="8808913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5996880" y="6356350"/>
            <a:ext cx="2895600" cy="365125"/>
          </a:xfrm>
        </p:spPr>
        <p:txBody>
          <a:bodyPr/>
          <a:lstStyle/>
          <a:p>
            <a:pPr algn="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27. února 2014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179512" y="6376243"/>
            <a:ext cx="2133600" cy="365125"/>
          </a:xfrm>
        </p:spPr>
        <p:txBody>
          <a:bodyPr/>
          <a:lstStyle/>
          <a:p>
            <a:pPr algn="l"/>
            <a:fld id="{847BBD2A-2E03-48E9-9B2C-19C1C238E6BE}" type="slidenum">
              <a:rPr lang="cs-CZ" smtClean="0">
                <a:latin typeface="Arial" panose="020B0604020202020204" pitchFamily="34" charset="0"/>
                <a:cs typeface="Arial" panose="020B0604020202020204" pitchFamily="34" charset="0"/>
              </a:rPr>
              <a:pPr algn="l"/>
              <a:t>9</a:t>
            </a:fld>
            <a:endParaRPr lang="cs-CZ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899592" y="1196752"/>
            <a:ext cx="756084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Opatření II.:</a:t>
            </a:r>
          </a:p>
          <a:p>
            <a:pPr algn="ctr"/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Propracovaná vazba oborů služby, vzdělávacích plánů a vlastního vzdělávání. 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Posílení role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vzdělavačů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ve správních úřadech: změna z koordinátorů v profesionální HR a TD orgány. </a:t>
            </a:r>
          </a:p>
          <a:p>
            <a:pPr marL="285750" indent="-285750" algn="just">
              <a:buFontTx/>
              <a:buChar char="-"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Nastavení koordinační, metodické a kontrolní úlohy GŘSS, nastavení matice vztahů a zodpovědností se správními úřady.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64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lád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vláda</Template>
  <TotalTime>370</TotalTime>
  <Words>629</Words>
  <Application>Microsoft Office PowerPoint</Application>
  <PresentationFormat>Předvádění na obrazovce (4:3)</PresentationFormat>
  <Paragraphs>159</Paragraphs>
  <Slides>11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vláda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Václav Velčovský</dc:creator>
  <cp:lastModifiedBy>Václav Velčovský</cp:lastModifiedBy>
  <cp:revision>48</cp:revision>
  <dcterms:created xsi:type="dcterms:W3CDTF">2014-02-16T19:16:45Z</dcterms:created>
  <dcterms:modified xsi:type="dcterms:W3CDTF">2014-02-19T12:25:00Z</dcterms:modified>
</cp:coreProperties>
</file>