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81" r:id="rId2"/>
    <p:sldId id="265" r:id="rId3"/>
    <p:sldId id="269" r:id="rId4"/>
    <p:sldId id="260" r:id="rId5"/>
    <p:sldId id="290" r:id="rId6"/>
    <p:sldId id="289" r:id="rId7"/>
    <p:sldId id="259" r:id="rId8"/>
    <p:sldId id="288" r:id="rId9"/>
    <p:sldId id="256" r:id="rId10"/>
    <p:sldId id="300" r:id="rId11"/>
    <p:sldId id="263" r:id="rId12"/>
    <p:sldId id="291" r:id="rId13"/>
    <p:sldId id="292" r:id="rId14"/>
    <p:sldId id="261" r:id="rId15"/>
    <p:sldId id="262" r:id="rId16"/>
    <p:sldId id="264" r:id="rId17"/>
    <p:sldId id="266" r:id="rId18"/>
    <p:sldId id="268" r:id="rId19"/>
    <p:sldId id="297" r:id="rId20"/>
    <p:sldId id="298" r:id="rId21"/>
    <p:sldId id="270" r:id="rId22"/>
    <p:sldId id="296" r:id="rId23"/>
    <p:sldId id="280" r:id="rId24"/>
    <p:sldId id="299" r:id="rId25"/>
    <p:sldId id="271" r:id="rId26"/>
    <p:sldId id="277" r:id="rId27"/>
    <p:sldId id="278" r:id="rId28"/>
    <p:sldId id="279" r:id="rId29"/>
    <p:sldId id="275" r:id="rId30"/>
    <p:sldId id="274" r:id="rId31"/>
    <p:sldId id="272" r:id="rId32"/>
    <p:sldId id="276" r:id="rId33"/>
    <p:sldId id="282" r:id="rId34"/>
    <p:sldId id="286" r:id="rId35"/>
    <p:sldId id="284" r:id="rId36"/>
    <p:sldId id="295" r:id="rId37"/>
    <p:sldId id="302" r:id="rId38"/>
    <p:sldId id="301" r:id="rId39"/>
    <p:sldId id="285" r:id="rId4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Špičák Julius" initials="ŠJ" lastIdx="1" clrIdx="0">
    <p:extLst>
      <p:ext uri="{19B8F6BF-5375-455C-9EA6-DF929625EA0E}">
        <p15:presenceInfo xmlns:p15="http://schemas.microsoft.com/office/powerpoint/2012/main" userId="Špičák Juli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54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4-20T15:29:41.966" idx="1">
    <p:pos x="5932" y="955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C77B5-8239-4CD4-9276-010676B2DA44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A5219-A4C1-49CF-82CD-5DEACB73D0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7246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Mám rád bonmoty tak jedním začínám – a doufám že Vás i překvapím věci </a:t>
            </a:r>
            <a:r>
              <a:rPr lang="cs-CZ" dirty="0" err="1"/>
              <a:t>nejksou</a:t>
            </a:r>
            <a:r>
              <a:rPr lang="cs-CZ" dirty="0"/>
              <a:t> </a:t>
            </a:r>
            <a:r>
              <a:rPr lang="cs-CZ" dirty="0" err="1"/>
              <a:t>vžýdy</a:t>
            </a:r>
            <a:r>
              <a:rPr lang="cs-CZ" dirty="0"/>
              <a:t> jednoduché. Mé tabulky budou složité, </a:t>
            </a:r>
            <a:r>
              <a:rPr lang="cs-CZ" dirty="0" err="1"/>
              <a:t>asle</a:t>
            </a:r>
            <a:r>
              <a:rPr lang="cs-CZ" dirty="0"/>
              <a:t> já je odlehčím.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37F71-9683-4BD8-A1AD-42BD9E4DC167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94176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Brilantní </a:t>
            </a:r>
            <a:r>
              <a:rPr lang="cs-CZ" dirty="0" err="1"/>
              <a:t>studier</a:t>
            </a:r>
            <a:r>
              <a:rPr lang="cs-CZ" dirty="0"/>
              <a:t> pochází z Polska, </a:t>
            </a:r>
            <a:r>
              <a:rPr lang="cs-CZ" dirty="0" err="1"/>
              <a:t>našestudie</a:t>
            </a:r>
            <a:r>
              <a:rPr lang="cs-CZ" dirty="0"/>
              <a:t> dosahují IF 21/2, polské 40 a </a:t>
            </a:r>
            <a:r>
              <a:rPr lang="cs-CZ" dirty="0" err="1"/>
              <a:t>Kaminski</a:t>
            </a:r>
            <a:r>
              <a:rPr lang="cs-CZ" dirty="0"/>
              <a:t> je členem výboru ESGE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5395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 takhle </a:t>
            </a:r>
            <a:r>
              <a:rPr lang="cs-CZ" dirty="0" err="1"/>
              <a:t>dopadle</a:t>
            </a:r>
            <a:r>
              <a:rPr lang="cs-CZ" dirty="0"/>
              <a:t> mezinárodní studie, ke které jsme se nepřipojili, redukce nádoru je malá ale zřetelná, redukce smrti na nádor zanedbatelná, redukce smrtnosti jako takové žádná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899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 ještě shrnutí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9596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Karcinom jícnu naše pracoviště…</a:t>
            </a:r>
            <a:r>
              <a:rPr lang="cs-CZ" dirty="0" err="1"/>
              <a:t>jkřivka</a:t>
            </a:r>
            <a:r>
              <a:rPr lang="cs-CZ" dirty="0"/>
              <a:t> výskytu stoupá i smrtnosti, rozdíl pořád malý, opět nemoc starců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9150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Celoplošný screening není indikován, rizikem je pálení </a:t>
            </a:r>
            <a:r>
              <a:rPr lang="cs-CZ" dirty="0" err="1"/>
              <a:t>žýáhy</a:t>
            </a:r>
            <a:r>
              <a:rPr lang="cs-CZ" dirty="0"/>
              <a:t>, otázkou je kdy </a:t>
            </a:r>
            <a:r>
              <a:rPr lang="cs-CZ" dirty="0" err="1"/>
              <a:t>endoskopovat</a:t>
            </a:r>
            <a:r>
              <a:rPr lang="cs-CZ" dirty="0"/>
              <a:t>, v naší rozsáhlé zkušenosti nález vlastně vždy náhodný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7637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Prekursorem je tzv </a:t>
            </a:r>
            <a:r>
              <a:rPr lang="cs-CZ" dirty="0" err="1"/>
              <a:t>Barrettův</a:t>
            </a:r>
            <a:r>
              <a:rPr lang="cs-CZ" dirty="0"/>
              <a:t> jícen a zde je mezinárodní doporučený postup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15370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Karcinom žaludku smrtnost velká, prudce klesá, opět nemoc </a:t>
            </a:r>
            <a:r>
              <a:rPr lang="cs-CZ" dirty="0" err="1"/>
              <a:t>starců,nepatříme</a:t>
            </a:r>
            <a:r>
              <a:rPr lang="cs-CZ" dirty="0"/>
              <a:t> mezi země s vysokým rizikem a tam může mít cenu </a:t>
            </a:r>
            <a:r>
              <a:rPr lang="cs-CZ" dirty="0" err="1"/>
              <a:t>svcreening</a:t>
            </a:r>
            <a:r>
              <a:rPr lang="cs-CZ" dirty="0"/>
              <a:t> tj gastroskopie u všech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0937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Odedávna se provádí v Japonsku a </a:t>
            </a:r>
            <a:r>
              <a:rPr lang="cs-CZ" dirty="0" err="1"/>
              <a:t>Koree</a:t>
            </a:r>
            <a:r>
              <a:rPr lang="cs-CZ" dirty="0"/>
              <a:t> a některých oblastech </a:t>
            </a:r>
            <a:r>
              <a:rPr lang="cs-CZ" dirty="0" err="1"/>
              <a:t>číny</a:t>
            </a:r>
            <a:r>
              <a:rPr lang="cs-CZ" dirty="0"/>
              <a:t> a </a:t>
            </a:r>
            <a:r>
              <a:rPr lang="cs-CZ" dirty="0" err="1"/>
              <a:t>Tajvanu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35048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Toto je další z metaanalýz a tady vidíte rozdíly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32046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/>
              <a:t>Atoto</a:t>
            </a:r>
            <a:r>
              <a:rPr lang="cs-CZ" dirty="0"/>
              <a:t> je jen grafické znázornění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0279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Budu nosit </a:t>
            </a:r>
            <a:r>
              <a:rPr lang="cs-CZ" dirty="0" err="1"/>
              <a:t>dřííví</a:t>
            </a:r>
            <a:r>
              <a:rPr lang="cs-CZ" dirty="0"/>
              <a:t> do lesa a tak  řeknu, že nádory jsou druhou </a:t>
            </a:r>
            <a:r>
              <a:rPr lang="cs-CZ" dirty="0" err="1"/>
              <a:t>njčastější</a:t>
            </a:r>
            <a:r>
              <a:rPr lang="cs-CZ" dirty="0"/>
              <a:t> příčinou úmrtí a tento poměr vzroste patrně, protože jsou </a:t>
            </a:r>
            <a:r>
              <a:rPr lang="cs-CZ" dirty="0" err="1"/>
              <a:t>částečněprojevem</a:t>
            </a:r>
            <a:r>
              <a:rPr lang="cs-CZ" dirty="0"/>
              <a:t> degenerace a ta je vlastní stáří. Takže …a </a:t>
            </a:r>
            <a:r>
              <a:rPr lang="cs-CZ" dirty="0" err="1"/>
              <a:t>nejčeastější</a:t>
            </a:r>
            <a:r>
              <a:rPr lang="cs-CZ" dirty="0"/>
              <a:t>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5060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Toto je další z analýz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9725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Evidentně tomu nejvíce </a:t>
            </a:r>
            <a:r>
              <a:rPr lang="cs-CZ" dirty="0" err="1"/>
              <a:t>propěla</a:t>
            </a:r>
            <a:r>
              <a:rPr lang="cs-CZ" dirty="0"/>
              <a:t> eradikace </a:t>
            </a:r>
            <a:r>
              <a:rPr lang="cs-CZ" dirty="0" err="1"/>
              <a:t>Helicobacter</a:t>
            </a:r>
            <a:r>
              <a:rPr lang="cs-CZ" dirty="0"/>
              <a:t> </a:t>
            </a:r>
            <a:r>
              <a:rPr lang="cs-CZ" dirty="0" err="1"/>
              <a:t>pylori</a:t>
            </a:r>
            <a:r>
              <a:rPr lang="cs-CZ" dirty="0"/>
              <a:t> s výsledným efektem metaanalýz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50603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 opět grafické ztvárnění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0766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Karcinom pankreatu je problém atraktivní ale však s marnými nadějemi, zase odlehčení, opět nemoc starců, výskyt stoupá, </a:t>
            </a:r>
            <a:r>
              <a:rPr lang="cs-CZ" dirty="0" err="1"/>
              <a:t>bohuýrl</a:t>
            </a:r>
            <a:r>
              <a:rPr lang="cs-CZ" dirty="0"/>
              <a:t> i smrtnost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12282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I ve</a:t>
            </a:r>
            <a:r>
              <a:rPr lang="cs-CZ" baseline="0" dirty="0"/>
              <a:t> screeningu PC se uplatňuje </a:t>
            </a:r>
            <a:r>
              <a:rPr lang="cs-CZ" baseline="0" dirty="0" err="1"/>
              <a:t>unmělá</a:t>
            </a:r>
            <a:r>
              <a:rPr lang="cs-CZ" baseline="0" dirty="0"/>
              <a:t> inteligence, což naznačuje komplexní povahu screeningu vyžadující systematický network, jsou nečetné rizikové skupiny geneticky determinované a </a:t>
            </a:r>
            <a:r>
              <a:rPr lang="cs-CZ" baseline="0" dirty="0" err="1"/>
              <a:t>nakuplení</a:t>
            </a:r>
            <a:r>
              <a:rPr lang="cs-CZ" baseline="0" dirty="0"/>
              <a:t> v rodině ale riziko mezi se strašně liší takže jednotný postup nemůže být stejně účinný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4EBAF-6CE5-445C-9D84-A52A94C3F781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31280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Toto je jedna z nejpropracovanějších</a:t>
            </a:r>
            <a:r>
              <a:rPr lang="cs-CZ" baseline="0" dirty="0"/>
              <a:t> studií z jednoho z nejrespektovanějších center a zde bych zdůraznil několik signifikantních údajů: Naprosto převažuje rodinný výskyt, průměrný věk operovaných je </a:t>
            </a:r>
            <a:r>
              <a:rPr lang="cs-CZ" baseline="0" dirty="0" err="1"/>
              <a:t>podobvný</a:t>
            </a:r>
            <a:r>
              <a:rPr lang="cs-CZ" baseline="0" dirty="0"/>
              <a:t> průměrnému věku, </a:t>
            </a:r>
            <a:r>
              <a:rPr lang="cs-CZ" baseline="0" dirty="0" err="1"/>
              <a:t>dfetekiovaných</a:t>
            </a:r>
            <a:r>
              <a:rPr lang="cs-CZ" baseline="0" dirty="0"/>
              <a:t> karcinomů 124, přežití slušné, nikoliv závratné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4EBAF-6CE5-445C-9D84-A52A94C3F781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26296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Toto je mezinárodní studie,, AI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46245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Pochopitelně</a:t>
            </a:r>
            <a:r>
              <a:rPr lang="cs-CZ" baseline="0" dirty="0"/>
              <a:t> problematika je bezbřehá ale tolik času nemám tak vybraná a autentické výsledky. Karcinom pankreatu, cílem je radikální operace, a všichni postižení prochází multidisciplinárním seminářem a toto jsou neradostné výsledky</a:t>
            </a:r>
          </a:p>
          <a:p>
            <a:r>
              <a:rPr lang="cs-CZ" baseline="0" dirty="0"/>
              <a:t>Za 2 roky 50 operací,  ale jen 8 radikálních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1028F-AE92-424E-B2F3-42D9BD03ADC3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02061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 zde vidíte</a:t>
            </a:r>
            <a:r>
              <a:rPr lang="cs-CZ" baseline="0" dirty="0"/>
              <a:t> výsledky multicentrické </a:t>
            </a:r>
            <a:r>
              <a:rPr lang="cs-CZ" baseline="0" dirty="0" err="1"/>
              <a:t>holandsé</a:t>
            </a:r>
            <a:r>
              <a:rPr lang="cs-CZ" baseline="0" dirty="0"/>
              <a:t> studie </a:t>
            </a:r>
            <a:r>
              <a:rPr lang="cs-CZ" baseline="0" dirty="0" err="1"/>
              <a:t>neoadjuvantní</a:t>
            </a:r>
            <a:r>
              <a:rPr lang="cs-CZ" baseline="0" dirty="0"/>
              <a:t> léčba vs. Operace a i zde byla chybovost tj. nepředpokládaná explorace vysoká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1028F-AE92-424E-B2F3-42D9BD03ADC3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4979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Jako vždy platí že časná diagnóza</a:t>
            </a:r>
            <a:r>
              <a:rPr lang="cs-CZ" baseline="0" dirty="0"/>
              <a:t> a tedy méně pokročilý tumor skýtá lepší prognózu a </a:t>
            </a:r>
            <a:r>
              <a:rPr lang="cs-CZ" baseline="0" dirty="0" err="1"/>
              <a:t>screening</a:t>
            </a:r>
            <a:r>
              <a:rPr lang="cs-CZ" baseline="0" dirty="0"/>
              <a:t> je tedy žádoucí, ale…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4EBAF-6CE5-445C-9D84-A52A94C3F781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0654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Kolorektální karcinom nejčastější a s </a:t>
            </a:r>
            <a:r>
              <a:rPr lang="cs-CZ" dirty="0" err="1"/>
              <a:t>největšm</a:t>
            </a:r>
            <a:r>
              <a:rPr lang="cs-CZ" dirty="0"/>
              <a:t> </a:t>
            </a:r>
            <a:r>
              <a:rPr lang="cs-CZ" dirty="0" err="1"/>
              <a:t>sc</a:t>
            </a:r>
            <a:r>
              <a:rPr lang="cs-CZ" dirty="0"/>
              <a:t> </a:t>
            </a:r>
            <a:r>
              <a:rPr lang="cs-CZ" dirty="0" err="1"/>
              <a:t>reeningovým</a:t>
            </a:r>
            <a:r>
              <a:rPr lang="cs-CZ" dirty="0"/>
              <a:t> potenciálem neb roste dlouho. Křivka nových diagnóz poletech a </a:t>
            </a:r>
            <a:r>
              <a:rPr lang="cs-CZ" dirty="0" err="1"/>
              <a:t>smrtnostzi</a:t>
            </a:r>
            <a:r>
              <a:rPr lang="cs-CZ" dirty="0"/>
              <a:t> po letech a </a:t>
            </a:r>
            <a:r>
              <a:rPr lang="cs-CZ" dirty="0" err="1"/>
              <a:t>zaplasť</a:t>
            </a:r>
            <a:r>
              <a:rPr lang="cs-CZ" dirty="0"/>
              <a:t> bůh křivky se rozvírají, jednak screening, jednak operativa, jednak </a:t>
            </a:r>
            <a:r>
              <a:rPr lang="cs-CZ" dirty="0" err="1"/>
              <a:t>chemo</a:t>
            </a:r>
            <a:r>
              <a:rPr lang="cs-CZ" dirty="0"/>
              <a:t> a imunoterapie nicméně ě stále jsme na žebříčku na špici.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48462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/>
              <a:t>Kartcinom</a:t>
            </a:r>
            <a:r>
              <a:rPr lang="cs-CZ" dirty="0"/>
              <a:t> jater je dnes naše pomalu nejčastější předtransplantační diagnóza, dá se odhalit včas, výsledky jsou radostné,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84188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Takhle vypadá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48595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Nádor žlučovodů prudce klesá a já nevím proč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81053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Toto jsou tři základní rizikové faktory – kouření, alkoholismus a obezita, dohromady riziko dvojnásobí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06437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Závěr není radostný…pracovní skupina je fine,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23204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Závěr není radostný…pracovní skupina je fine,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3964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Závěr není radostný…pracovní skupina je fine,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6406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Screening má u nás velkou tradici </a:t>
            </a:r>
            <a:r>
              <a:rPr lang="cs-CZ" dirty="0" err="1"/>
              <a:t>potože</a:t>
            </a:r>
            <a:r>
              <a:rPr lang="cs-CZ" dirty="0"/>
              <a:t> s ním začal prof. Frič jeden mých učitelů ještě v 80. letech, druhá po Mařatkovi osobnost mezinárodního formátu, kdo byl třetí můžete hádat. Všimněme si adherence…nereálná…ještě k jeho osobnosti…KSČ …vybudoval a pak zničil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2782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Screening </a:t>
            </a:r>
            <a:r>
              <a:rPr lang="cs-CZ" dirty="0" err="1"/>
              <a:t>jne</a:t>
            </a:r>
            <a:r>
              <a:rPr lang="cs-CZ" dirty="0"/>
              <a:t> </a:t>
            </a:r>
            <a:r>
              <a:rPr lang="cs-CZ" dirty="0" err="1"/>
              <a:t>logístickjy</a:t>
            </a:r>
            <a:r>
              <a:rPr lang="cs-CZ" dirty="0"/>
              <a:t> komplikovaný, máme komisi a zasedá a snaží se,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6068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/>
              <a:t>Jeedná</a:t>
            </a:r>
            <a:r>
              <a:rPr lang="cs-CZ" dirty="0"/>
              <a:t> se o </a:t>
            </a:r>
            <a:r>
              <a:rPr lang="cs-CZ" dirty="0" err="1"/>
              <a:t>nzapojení</a:t>
            </a:r>
            <a:r>
              <a:rPr lang="cs-CZ" dirty="0"/>
              <a:t> specializací, motivaci, hodnocení, které není úplně komplexní, chybí mi například údaj o intervalových karcinomech, tj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1582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Takhle vypadá pravidelné hodnocení, srovnání pracovišť, aktivity se pochopitelně liší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29721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Takhle vypadá pravidelné hodnocení, srovnání pracovišť, aktivity se pochopitelně liší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9293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Dalo by se </a:t>
            </a:r>
            <a:r>
              <a:rPr lang="cs-CZ" dirty="0" err="1"/>
              <a:t>schrnout</a:t>
            </a:r>
            <a:r>
              <a:rPr lang="cs-CZ" dirty="0"/>
              <a:t> </a:t>
            </a:r>
            <a:r>
              <a:rPr lang="cs-CZ" dirty="0" err="1"/>
              <a:t>začalko</a:t>
            </a:r>
            <a:r>
              <a:rPr lang="cs-CZ" dirty="0"/>
              <a:t> se nepřesným </a:t>
            </a:r>
            <a:r>
              <a:rPr lang="cs-CZ" dirty="0" err="1"/>
              <a:t>vyetřením</a:t>
            </a:r>
            <a:r>
              <a:rPr lang="cs-CZ" dirty="0"/>
              <a:t> stolice a pak koloskopií, pak bylo lepší vyšetření stolice, v USA je i DNA ale je drahá, pro mě je metodou č 1 kolo, ale jsou i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A5219-A4C1-49CF-82CD-5DEACB73D08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5221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6727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6576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0529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0418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3187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1752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3618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041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2184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681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7743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D2C31-C28B-4927-BD69-BF79A1F62BA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EDBC7-7820-44FE-B9E2-857573B0A9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3167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1524000" y="4485296"/>
            <a:ext cx="9144000" cy="16303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146" y="2965162"/>
            <a:ext cx="4458878" cy="3344159"/>
          </a:xfrm>
          <a:prstGeom prst="rect">
            <a:avLst/>
          </a:prstGeom>
          <a:effectLst>
            <a:softEdge rad="0"/>
          </a:effectLst>
        </p:spPr>
      </p:pic>
      <p:sp>
        <p:nvSpPr>
          <p:cNvPr id="6" name="TextovéPole 4"/>
          <p:cNvSpPr txBox="1">
            <a:spLocks noChangeArrowheads="1"/>
          </p:cNvSpPr>
          <p:nvPr/>
        </p:nvSpPr>
        <p:spPr bwMode="auto">
          <a:xfrm>
            <a:off x="6961876" y="4977312"/>
            <a:ext cx="31890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Times New Roman (Hebrew)"/>
                <a:cs typeface="Times New Roman (Hebrew)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Times New Roman (Hebrew)"/>
                <a:cs typeface="Times New Roman (Hebrew)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Times New Roman (Hebrew)"/>
                <a:cs typeface="Times New Roman (Hebrew)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Times New Roman (Hebrew)"/>
                <a:cs typeface="Times New Roman (Hebrew)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Times New Roman (Hebrew)"/>
                <a:cs typeface="Times New Roman (Hebrew)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Times New Roman (Hebrew)"/>
                <a:cs typeface="Times New Roman (Hebrew)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Times New Roman (Hebrew)"/>
                <a:cs typeface="Times New Roman (Hebrew)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Times New Roman (Hebrew)"/>
                <a:cs typeface="Times New Roman (Hebrew)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Times New Roman (Hebrew)"/>
                <a:cs typeface="Times New Roman (Hebrew)"/>
              </a:defRPr>
            </a:lvl9pPr>
          </a:lstStyle>
          <a:p>
            <a:r>
              <a:rPr lang="cs-CZ" altLang="cs-CZ" sz="3200" b="1" dirty="0">
                <a:solidFill>
                  <a:schemeClr val="bg1"/>
                </a:solidFill>
              </a:rPr>
              <a:t>Julius Špičák</a:t>
            </a:r>
          </a:p>
        </p:txBody>
      </p:sp>
      <p:sp>
        <p:nvSpPr>
          <p:cNvPr id="7" name="Obdélník 6"/>
          <p:cNvSpPr/>
          <p:nvPr/>
        </p:nvSpPr>
        <p:spPr>
          <a:xfrm>
            <a:off x="1524000" y="92282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Screening</a:t>
            </a:r>
            <a:r>
              <a:rPr lang="cs-CZ" sz="36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nádorů dutiny břišní</a:t>
            </a:r>
          </a:p>
          <a:p>
            <a:pPr algn="ctr"/>
            <a:r>
              <a:rPr lang="cs-CZ" sz="36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 leden 2024</a:t>
            </a:r>
          </a:p>
        </p:txBody>
      </p:sp>
      <p:sp>
        <p:nvSpPr>
          <p:cNvPr id="2" name="Obdélník 1"/>
          <p:cNvSpPr/>
          <p:nvPr/>
        </p:nvSpPr>
        <p:spPr>
          <a:xfrm>
            <a:off x="2449480" y="2211323"/>
            <a:ext cx="8582542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b="1" dirty="0"/>
              <a:t>Moto: Všechny nádorové </a:t>
            </a:r>
            <a:r>
              <a:rPr lang="cs-CZ" b="1" dirty="0" err="1"/>
              <a:t>screeningy</a:t>
            </a:r>
            <a:r>
              <a:rPr lang="cs-CZ" b="1" dirty="0"/>
              <a:t> jsou </a:t>
            </a:r>
            <a:r>
              <a:rPr lang="cs-CZ" b="1" dirty="0" err="1"/>
              <a:t>potenciáIně</a:t>
            </a:r>
            <a:r>
              <a:rPr lang="cs-CZ" b="1" dirty="0"/>
              <a:t> škodlivé, některé mohou i prospět</a:t>
            </a:r>
          </a:p>
        </p:txBody>
      </p:sp>
    </p:spTree>
    <p:extLst>
      <p:ext uri="{BB962C8B-B14F-4D97-AF65-F5344CB8AC3E}">
        <p14:creationId xmlns:p14="http://schemas.microsoft.com/office/powerpoint/2010/main" val="190958951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009" y="97735"/>
            <a:ext cx="7769636" cy="4205908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8203" y="4403035"/>
            <a:ext cx="7769442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530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60993" y="161878"/>
            <a:ext cx="3737811" cy="513347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Screeningové vyšetření </a:t>
            </a:r>
          </a:p>
        </p:txBody>
      </p:sp>
      <p:sp>
        <p:nvSpPr>
          <p:cNvPr id="3" name="Obdélník 2"/>
          <p:cNvSpPr/>
          <p:nvPr/>
        </p:nvSpPr>
        <p:spPr>
          <a:xfrm>
            <a:off x="136357" y="1093777"/>
            <a:ext cx="110449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Testy s </a:t>
            </a:r>
            <a:r>
              <a:rPr lang="cs-CZ" dirty="0" err="1"/>
              <a:t>guiacovou</a:t>
            </a:r>
            <a:r>
              <a:rPr lang="cs-CZ" dirty="0"/>
              <a:t> pryskyřicí: Senzitivita 26% - 36% (karcinom adenom), specificita 88% - 98%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Fekální imunochemické testy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>
                <a:latin typeface="Times New Roman" panose="02020603050405020304" pitchFamily="18" charset="0"/>
                <a:ea typeface="Times New Roman" panose="02020603050405020304" pitchFamily="18" charset="0"/>
              </a:rPr>
              <a:t>Kvantitativní imunochemické TOKS: Test OC-Senzor spolehlivost 85−90 % při </a:t>
            </a:r>
            <a:r>
              <a:rPr lang="cs-CZ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cut-off</a:t>
            </a:r>
            <a:r>
              <a:rPr lang="cs-CZ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cs-CZ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 </a:t>
            </a:r>
            <a:r>
              <a:rPr lang="cs-CZ" dirty="0">
                <a:solidFill>
                  <a:srgbClr val="FF0000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cs-CZ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g/g stolice</a:t>
            </a:r>
            <a:r>
              <a:rPr lang="cs-CZ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cs-CZ" dirty="0"/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>
                <a:latin typeface="Times New Roman" panose="02020603050405020304" pitchFamily="18" charset="0"/>
                <a:ea typeface="Times New Roman" panose="02020603050405020304" pitchFamily="18" charset="0"/>
              </a:rPr>
              <a:t>DNA z odloupnutých </a:t>
            </a:r>
            <a:r>
              <a:rPr lang="cs-CZ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epitelií</a:t>
            </a:r>
            <a:r>
              <a:rPr lang="cs-CZ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Mutace p53, APC a k-ras genů, Bat-26 </a:t>
            </a:r>
            <a:r>
              <a:rPr lang="cs-CZ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mikrosatelitní</a:t>
            </a:r>
            <a:r>
              <a:rPr lang="cs-CZ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nestabilitu a »dlouhou« DNA. 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PreGenPlus</a:t>
            </a:r>
            <a:r>
              <a:rPr lang="cs-CZ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test (EXACT </a:t>
            </a:r>
            <a:r>
              <a:rPr lang="cs-CZ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Sciences</a:t>
            </a:r>
            <a:r>
              <a:rPr lang="cs-CZ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nad </a:t>
            </a:r>
            <a:r>
              <a:rPr lang="cs-CZ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LabCorp</a:t>
            </a:r>
            <a:r>
              <a:rPr lang="cs-CZ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>
                <a:latin typeface="Times New Roman" panose="02020603050405020304" pitchFamily="18" charset="0"/>
              </a:rPr>
              <a:t>Sigmodeoskopie</a:t>
            </a:r>
            <a:endParaRPr lang="cs-CZ" dirty="0">
              <a:latin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>
                <a:latin typeface="Times New Roman" panose="02020603050405020304" pitchFamily="18" charset="0"/>
              </a:rPr>
              <a:t>Koloskopie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>
                <a:latin typeface="Times New Roman" panose="02020603050405020304" pitchFamily="18" charset="0"/>
              </a:rPr>
              <a:t>CT/MR </a:t>
            </a:r>
            <a:r>
              <a:rPr lang="cs-CZ" dirty="0" err="1">
                <a:latin typeface="Times New Roman" panose="02020603050405020304" pitchFamily="18" charset="0"/>
              </a:rPr>
              <a:t>kolografie</a:t>
            </a:r>
            <a:endParaRPr lang="cs-CZ" dirty="0">
              <a:latin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>
                <a:latin typeface="Times New Roman" panose="02020603050405020304" pitchFamily="18" charset="0"/>
              </a:rPr>
              <a:t>Kapslová koloskopie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cs-CZ" dirty="0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320" y="256673"/>
            <a:ext cx="2037219" cy="1587665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7031" y="2922577"/>
            <a:ext cx="2146508" cy="1479828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7032" y="4820652"/>
            <a:ext cx="2077480" cy="1745781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477" y="4926672"/>
            <a:ext cx="2600688" cy="1533739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0993" y="4964777"/>
            <a:ext cx="2200582" cy="1495634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85403" y="5166623"/>
            <a:ext cx="2397078" cy="101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45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039325" y="268659"/>
            <a:ext cx="7889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Kolorektální karcinom – brilantní polské studie</a:t>
            </a:r>
            <a:endParaRPr lang="cs-CZ" sz="32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913" y="3619435"/>
            <a:ext cx="10048875" cy="2343150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>
            <a:off x="0" y="6577263"/>
            <a:ext cx="12192000" cy="2807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Regula</a:t>
            </a:r>
            <a:r>
              <a:rPr lang="cs-CZ" dirty="0"/>
              <a:t> J et al. NEJM 2006</a:t>
            </a:r>
          </a:p>
        </p:txBody>
      </p:sp>
      <p:sp>
        <p:nvSpPr>
          <p:cNvPr id="5" name="Obdélník 4"/>
          <p:cNvSpPr/>
          <p:nvPr/>
        </p:nvSpPr>
        <p:spPr>
          <a:xfrm>
            <a:off x="2229852" y="943773"/>
            <a:ext cx="830981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 50 148, 40-66 let, N 43042, 50-66 let, 13,3% rodinná historie, 66,3% pod 50 let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Pokročilé </a:t>
            </a:r>
            <a:r>
              <a:rPr lang="cs-CZ" dirty="0" err="1"/>
              <a:t>neoplasie</a:t>
            </a:r>
            <a:r>
              <a:rPr lang="cs-CZ" dirty="0"/>
              <a:t> (karcinom, adenom)  2553 (5,9%) &gt; 50 let, 243 (3,4%) &lt; 50 let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Komplikace 0,1%, smrt 0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Ve všech věkových skupinách poměr koloskopií na 1 nález nižší u mužů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40-49: 23/36, 50-54:17/28, 55-59: 12/22, 60-66: 10/18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Rodinná anamnéza a mužské pohlaví: významné faktory </a:t>
            </a:r>
          </a:p>
        </p:txBody>
      </p:sp>
    </p:spTree>
    <p:extLst>
      <p:ext uri="{BB962C8B-B14F-4D97-AF65-F5344CB8AC3E}">
        <p14:creationId xmlns:p14="http://schemas.microsoft.com/office/powerpoint/2010/main" val="4192693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7527" y="3063598"/>
            <a:ext cx="3755442" cy="340939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0821" y="3137872"/>
            <a:ext cx="3530915" cy="3211611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0" y="6593305"/>
            <a:ext cx="12192000" cy="264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Bretthauer</a:t>
            </a:r>
            <a:r>
              <a:rPr lang="cs-CZ" dirty="0"/>
              <a:t> M et al. NEJM 2022</a:t>
            </a:r>
          </a:p>
        </p:txBody>
      </p:sp>
      <p:sp>
        <p:nvSpPr>
          <p:cNvPr id="8" name="Obdélník 7"/>
          <p:cNvSpPr/>
          <p:nvPr/>
        </p:nvSpPr>
        <p:spPr>
          <a:xfrm>
            <a:off x="3344779" y="726091"/>
            <a:ext cx="6946232" cy="254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Polsko, Norsko, Švédsko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/>
              <a:t>Screening</a:t>
            </a:r>
            <a:r>
              <a:rPr lang="cs-CZ" dirty="0"/>
              <a:t> N 11 843, běžná péče 56 365, 10 let, adherence 42%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CRC 259 vs. 622, riziko 0,98% vs. 1,20%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Riziko – redukce 18%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Riziko smrti CRC 0,28% vs. 0,31%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Riziko smrti jako takové 11,03% vs. 11,04%</a:t>
            </a:r>
          </a:p>
        </p:txBody>
      </p:sp>
      <p:sp>
        <p:nvSpPr>
          <p:cNvPr id="9" name="Obdélník 8"/>
          <p:cNvSpPr/>
          <p:nvPr/>
        </p:nvSpPr>
        <p:spPr>
          <a:xfrm>
            <a:off x="160421" y="0"/>
            <a:ext cx="118791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err="1">
                <a:solidFill>
                  <a:srgbClr val="0070C0"/>
                </a:solidFill>
              </a:rPr>
              <a:t>Screening</a:t>
            </a:r>
            <a:r>
              <a:rPr lang="cs-CZ" sz="3200" dirty="0">
                <a:solidFill>
                  <a:srgbClr val="0070C0"/>
                </a:solidFill>
              </a:rPr>
              <a:t> kolorektálního karcinomu – </a:t>
            </a:r>
            <a:r>
              <a:rPr lang="cs-CZ" sz="3200" dirty="0" err="1">
                <a:solidFill>
                  <a:srgbClr val="0070C0"/>
                </a:solidFill>
              </a:rPr>
              <a:t>multricentrická</a:t>
            </a:r>
            <a:r>
              <a:rPr lang="cs-CZ" sz="3200" dirty="0">
                <a:solidFill>
                  <a:srgbClr val="0070C0"/>
                </a:solidFill>
              </a:rPr>
              <a:t> studie - </a:t>
            </a:r>
            <a:r>
              <a:rPr lang="cs-CZ" sz="3200" dirty="0" err="1">
                <a:solidFill>
                  <a:srgbClr val="0070C0"/>
                </a:solidFill>
              </a:rPr>
              <a:t>NordICC</a:t>
            </a:r>
            <a:r>
              <a:rPr lang="cs-CZ" sz="3200" dirty="0">
                <a:solidFill>
                  <a:srgbClr val="0070C0"/>
                </a:solidFill>
              </a:rPr>
              <a:t> 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2446440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6589" y="148103"/>
            <a:ext cx="10178716" cy="749801"/>
          </a:xfrm>
        </p:spPr>
        <p:txBody>
          <a:bodyPr>
            <a:normAutofit fontScale="90000"/>
          </a:bodyPr>
          <a:lstStyle/>
          <a:p>
            <a:r>
              <a:rPr lang="cs-CZ" sz="3200" dirty="0" err="1">
                <a:solidFill>
                  <a:srgbClr val="0070C0"/>
                </a:solidFill>
                <a:latin typeface="+mn-lt"/>
              </a:rPr>
              <a:t>Screening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 kolorektálního karcinomu – CRC - (zdánlivě jednoduchý ) </a:t>
            </a:r>
            <a:br>
              <a:rPr lang="cs-CZ" sz="3200" dirty="0">
                <a:solidFill>
                  <a:srgbClr val="0070C0"/>
                </a:solidFill>
                <a:latin typeface="+mn-lt"/>
              </a:rPr>
            </a:br>
            <a:r>
              <a:rPr lang="cs-CZ" sz="3200" dirty="0">
                <a:solidFill>
                  <a:srgbClr val="0070C0"/>
                </a:solidFill>
                <a:latin typeface="+mn-lt"/>
              </a:rPr>
              <a:t>			komplikovaný proces</a:t>
            </a:r>
          </a:p>
        </p:txBody>
      </p:sp>
      <p:sp>
        <p:nvSpPr>
          <p:cNvPr id="4" name="Obdélník 3"/>
          <p:cNvSpPr/>
          <p:nvPr/>
        </p:nvSpPr>
        <p:spPr>
          <a:xfrm>
            <a:off x="986589" y="1547609"/>
            <a:ext cx="722696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Prekurzory: adenomy, </a:t>
            </a:r>
            <a:r>
              <a:rPr lang="cs-CZ" dirty="0" err="1"/>
              <a:t>serátní</a:t>
            </a:r>
            <a:r>
              <a:rPr lang="cs-CZ" dirty="0"/>
              <a:t> adenomy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Doba od prvotní léze po pokročilou malignitu 12 – 15 let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Individuální riziko: rodinná anamnéza, syndromy, obezita, alkoholismus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Adherence k programu 19% (ČR, Chorvatsko) – 69% Baskicko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Světově nejužívanější metoda je fekální imunochemický test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V USA, Německu a Polsku je nejvyužívanější modalita koloskopie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Další metodiky zahrnují </a:t>
            </a:r>
            <a:r>
              <a:rPr lang="cs-CZ" dirty="0" err="1"/>
              <a:t>kolonickou</a:t>
            </a:r>
            <a:r>
              <a:rPr lang="cs-CZ" dirty="0"/>
              <a:t> kapsli,    CT a MR </a:t>
            </a:r>
            <a:r>
              <a:rPr lang="cs-CZ" dirty="0" err="1"/>
              <a:t>kolografii</a:t>
            </a:r>
            <a:endParaRPr lang="cs-CZ" dirty="0"/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Adherenci optimalizuje propagace a zapojení širšího portfolia lékařů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(praktici, internisté, gynekologové), kvalitní sběr dat a analýza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964" y="654371"/>
            <a:ext cx="3449270" cy="17864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3557" y="2415051"/>
            <a:ext cx="3431158" cy="129347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4166" y="3708530"/>
            <a:ext cx="2210108" cy="155279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11331" y="5269622"/>
            <a:ext cx="2647903" cy="1363019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4962" y="5308481"/>
            <a:ext cx="676369" cy="132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736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14501" y="93910"/>
            <a:ext cx="8795084" cy="461043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Karcinom jícnu – adenokarcinom, </a:t>
            </a:r>
            <a:r>
              <a:rPr lang="cs-CZ" sz="3200" dirty="0" err="1">
                <a:solidFill>
                  <a:srgbClr val="0070C0"/>
                </a:solidFill>
                <a:latin typeface="+mn-lt"/>
              </a:rPr>
              <a:t>spinocelulární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 karcinom</a:t>
            </a:r>
            <a:endParaRPr lang="cs-CZ" sz="3200" dirty="0">
              <a:latin typeface="+mn-lt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6799" y="784307"/>
            <a:ext cx="4800768" cy="28670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4"/>
          <a:srcRect l="6036"/>
          <a:stretch/>
        </p:blipFill>
        <p:spPr>
          <a:xfrm>
            <a:off x="0" y="1950589"/>
            <a:ext cx="3691468" cy="29146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8262" y="1059530"/>
            <a:ext cx="2200275" cy="181927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8262" y="4363453"/>
            <a:ext cx="2196082" cy="192630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9F48B1C-1D43-43C3-BB14-E327842817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6800" y="3820454"/>
            <a:ext cx="4800767" cy="29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225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14501" y="93910"/>
            <a:ext cx="8795084" cy="461043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Karcinom jícnu – adenokarcinom, </a:t>
            </a:r>
            <a:r>
              <a:rPr lang="cs-CZ" sz="3200" dirty="0" err="1">
                <a:solidFill>
                  <a:srgbClr val="0070C0"/>
                </a:solidFill>
                <a:latin typeface="+mn-lt"/>
              </a:rPr>
              <a:t>spinocelulární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 karcinom</a:t>
            </a:r>
            <a:endParaRPr lang="cs-CZ" sz="3200" dirty="0">
              <a:latin typeface="+mn-lt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118" y="4449173"/>
            <a:ext cx="6419850" cy="1143000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>
          <a:xfrm>
            <a:off x="0" y="6569242"/>
            <a:ext cx="12192000" cy="2887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cs-CZ" dirty="0"/>
              <a:t>				Cyrany J et al. Standardy…</a:t>
            </a:r>
            <a:r>
              <a:rPr lang="cs-CZ" dirty="0" err="1"/>
              <a:t>Gastroenterol</a:t>
            </a:r>
            <a:r>
              <a:rPr lang="cs-CZ" dirty="0"/>
              <a:t> </a:t>
            </a:r>
            <a:r>
              <a:rPr lang="cs-CZ" dirty="0" err="1"/>
              <a:t>Hepatol</a:t>
            </a:r>
            <a:r>
              <a:rPr lang="cs-CZ" dirty="0"/>
              <a:t> 2022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6880" y="5592173"/>
            <a:ext cx="6429375" cy="742950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2298826" y="658388"/>
            <a:ext cx="8210759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Celoplošný </a:t>
            </a:r>
            <a:r>
              <a:rPr lang="cs-CZ" sz="1600" dirty="0" err="1"/>
              <a:t>screeening</a:t>
            </a:r>
            <a:r>
              <a:rPr lang="cs-CZ" sz="1600" dirty="0"/>
              <a:t> není indikován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8. nejčastější tumor, 6. nejčastější NEO příčina smrti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Rizikové faktory: Obezita, kouření, alkohol, reflux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Incidence: Geografické rozdíly, </a:t>
            </a:r>
            <a:r>
              <a:rPr lang="cs-CZ" sz="1600" dirty="0" err="1"/>
              <a:t>skvamocelulární</a:t>
            </a:r>
            <a:r>
              <a:rPr lang="cs-CZ" sz="1600" dirty="0"/>
              <a:t> Ca 90%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Incidence až 17/100 000 východní Asie u mužů 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Indikace endoskopie jasné: významná rodinná anamnéza, dysfagie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Indikace nejasné: </a:t>
            </a:r>
            <a:r>
              <a:rPr lang="cs-CZ" sz="1600" dirty="0" err="1"/>
              <a:t>pyrosa</a:t>
            </a:r>
            <a:r>
              <a:rPr lang="cs-CZ" sz="1600" dirty="0"/>
              <a:t>? Jak individualizovat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b="1" dirty="0"/>
              <a:t>Praktický poznatek IKEM, jednoho z největších evropských center: Většina nádorů je zjištěna necíleně: 2001-2003: Adenokarcinom 169 </a:t>
            </a:r>
            <a:r>
              <a:rPr lang="cs-CZ" sz="1600" b="1" dirty="0" err="1"/>
              <a:t>Skvamocelulární</a:t>
            </a:r>
            <a:r>
              <a:rPr lang="cs-CZ" sz="1600" b="1" dirty="0"/>
              <a:t> Ca 60, dysplasie 58 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b="1" dirty="0" err="1"/>
              <a:t>Screening</a:t>
            </a:r>
            <a:r>
              <a:rPr lang="cs-CZ" sz="1600" b="1" dirty="0"/>
              <a:t> smysluplný ve vysoce rizikových – venkovských oblastí Číny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57421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6569242"/>
            <a:ext cx="12192000" cy="2887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cs-CZ" dirty="0"/>
              <a:t>				Cyrany J et al. Standardy…</a:t>
            </a:r>
            <a:r>
              <a:rPr lang="cs-CZ" dirty="0" err="1"/>
              <a:t>Gastroenterol</a:t>
            </a:r>
            <a:r>
              <a:rPr lang="cs-CZ" dirty="0"/>
              <a:t> </a:t>
            </a:r>
            <a:r>
              <a:rPr lang="cs-CZ" dirty="0" err="1"/>
              <a:t>Hepatol</a:t>
            </a:r>
            <a:r>
              <a:rPr lang="cs-CZ" dirty="0"/>
              <a:t> 2022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054" y="437322"/>
            <a:ext cx="7618922" cy="582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69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422" y="984834"/>
            <a:ext cx="4259753" cy="2867025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4"/>
          <a:srcRect l="8721"/>
          <a:stretch/>
        </p:blipFill>
        <p:spPr>
          <a:xfrm>
            <a:off x="174567" y="1852180"/>
            <a:ext cx="3823855" cy="2886075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3890211" y="196334"/>
            <a:ext cx="3585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Karcinom žaludku</a:t>
            </a:r>
            <a:endParaRPr lang="cs-CZ" sz="32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7866" y="199401"/>
            <a:ext cx="2752513" cy="222221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1533" y="2502568"/>
            <a:ext cx="2738846" cy="2117496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21533" y="4620065"/>
            <a:ext cx="2738846" cy="223793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1F558898-A37A-44CB-A185-4CE0501813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98422" y="3971925"/>
            <a:ext cx="4183930" cy="287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72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4379495" y="196334"/>
            <a:ext cx="3585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Karcinom žaludku</a:t>
            </a:r>
            <a:endParaRPr lang="cs-CZ" sz="3200" dirty="0"/>
          </a:p>
        </p:txBody>
      </p:sp>
      <p:sp>
        <p:nvSpPr>
          <p:cNvPr id="4" name="Obdélník 3"/>
          <p:cNvSpPr/>
          <p:nvPr/>
        </p:nvSpPr>
        <p:spPr>
          <a:xfrm>
            <a:off x="0" y="6553200"/>
            <a:ext cx="12192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Zhang</a:t>
            </a:r>
            <a:r>
              <a:rPr lang="cs-CZ" dirty="0"/>
              <a:t> X et al. Gastroenterology 2018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505" y="1180272"/>
            <a:ext cx="79914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40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296786" y="116124"/>
            <a:ext cx="5185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Onkologie – základní statistika</a:t>
            </a:r>
            <a:endParaRPr lang="cs-CZ" sz="320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13" y="1002632"/>
            <a:ext cx="4749044" cy="265973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939" y="1403685"/>
            <a:ext cx="3152775" cy="418147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913" y="4210081"/>
            <a:ext cx="4749044" cy="232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50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4724400" y="108333"/>
            <a:ext cx="3585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Karcinom žaludku</a:t>
            </a:r>
            <a:endParaRPr lang="cs-CZ" sz="3200" dirty="0"/>
          </a:p>
        </p:txBody>
      </p:sp>
      <p:sp>
        <p:nvSpPr>
          <p:cNvPr id="4" name="Obdélník 3"/>
          <p:cNvSpPr/>
          <p:nvPr/>
        </p:nvSpPr>
        <p:spPr>
          <a:xfrm>
            <a:off x="0" y="6553200"/>
            <a:ext cx="12192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Zhang</a:t>
            </a:r>
            <a:r>
              <a:rPr lang="cs-CZ" dirty="0"/>
              <a:t> X et al. Gastroenterology 2018</a:t>
            </a:r>
          </a:p>
        </p:txBody>
      </p:sp>
      <p:sp>
        <p:nvSpPr>
          <p:cNvPr id="6" name="Obdélník 5"/>
          <p:cNvSpPr/>
          <p:nvPr/>
        </p:nvSpPr>
        <p:spPr>
          <a:xfrm>
            <a:off x="2400910" y="720074"/>
            <a:ext cx="862263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10 studií, N 342 013, Asie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/>
              <a:t>Screening</a:t>
            </a:r>
            <a:r>
              <a:rPr lang="cs-CZ" dirty="0"/>
              <a:t> snížil mortalitu o 40%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Není signifikantní vliv na incidenci (RR 1,14)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Signifikantní snížení mortality vs. No </a:t>
            </a:r>
            <a:r>
              <a:rPr lang="cs-CZ" dirty="0" err="1"/>
              <a:t>screening</a:t>
            </a:r>
            <a:r>
              <a:rPr lang="cs-CZ" dirty="0"/>
              <a:t> (RR 0,58), vs. RTG </a:t>
            </a:r>
            <a:r>
              <a:rPr lang="cs-CZ" dirty="0" err="1"/>
              <a:t>screening</a:t>
            </a:r>
            <a:r>
              <a:rPr lang="cs-CZ" dirty="0"/>
              <a:t> (RR 0,33)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/>
              <a:t>Screening</a:t>
            </a:r>
            <a:r>
              <a:rPr lang="cs-CZ" dirty="0"/>
              <a:t> nesnížil signifikantně mortalitu vs. očekávaná mortalita (RR 0,67) 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166" y="2841397"/>
            <a:ext cx="7991475" cy="37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18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4788569" y="135299"/>
            <a:ext cx="3585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Karcinom žaludku</a:t>
            </a:r>
            <a:endParaRPr lang="cs-CZ" sz="3200" dirty="0"/>
          </a:p>
        </p:txBody>
      </p:sp>
      <p:sp>
        <p:nvSpPr>
          <p:cNvPr id="4" name="Obdélník 3"/>
          <p:cNvSpPr/>
          <p:nvPr/>
        </p:nvSpPr>
        <p:spPr>
          <a:xfrm>
            <a:off x="0" y="6553200"/>
            <a:ext cx="12192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Zhang</a:t>
            </a:r>
            <a:r>
              <a:rPr lang="cs-CZ" dirty="0"/>
              <a:t> X et al. Gastroenterology 2018</a:t>
            </a:r>
          </a:p>
        </p:txBody>
      </p:sp>
      <p:sp>
        <p:nvSpPr>
          <p:cNvPr id="6" name="Obdélník 5"/>
          <p:cNvSpPr/>
          <p:nvPr/>
        </p:nvSpPr>
        <p:spPr>
          <a:xfrm>
            <a:off x="2400910" y="720074"/>
            <a:ext cx="862263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10 studií, N 342 013, Asie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/>
              <a:t>Screening</a:t>
            </a:r>
            <a:r>
              <a:rPr lang="cs-CZ" dirty="0"/>
              <a:t> snížil mortalitu o 40%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Není signifikantní vliv na incidenci (RR 1,14)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Signifikantní snížení mortality vs. No </a:t>
            </a:r>
            <a:r>
              <a:rPr lang="cs-CZ" dirty="0" err="1"/>
              <a:t>screening</a:t>
            </a:r>
            <a:r>
              <a:rPr lang="cs-CZ" dirty="0"/>
              <a:t> (RR 0,58), vs. RTG </a:t>
            </a:r>
            <a:r>
              <a:rPr lang="cs-CZ" dirty="0" err="1"/>
              <a:t>screening</a:t>
            </a:r>
            <a:r>
              <a:rPr lang="cs-CZ" dirty="0"/>
              <a:t> (RR 0,33)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/>
              <a:t>Screening</a:t>
            </a:r>
            <a:r>
              <a:rPr lang="cs-CZ" dirty="0"/>
              <a:t> nesnížil signifikantně mortalitu vs. očekávaná mortalita (RR 0,67) 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712" y="3097537"/>
            <a:ext cx="61245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72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4668253" y="124145"/>
            <a:ext cx="35854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Karcinom žaludku</a:t>
            </a:r>
            <a:endParaRPr lang="cs-CZ" sz="3200" dirty="0"/>
          </a:p>
        </p:txBody>
      </p:sp>
      <p:sp>
        <p:nvSpPr>
          <p:cNvPr id="4" name="Obdélník 3"/>
          <p:cNvSpPr/>
          <p:nvPr/>
        </p:nvSpPr>
        <p:spPr>
          <a:xfrm>
            <a:off x="0" y="6553200"/>
            <a:ext cx="12192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Kim B, </a:t>
            </a:r>
            <a:r>
              <a:rPr lang="cs-CZ" dirty="0" err="1"/>
              <a:t>Cho</a:t>
            </a:r>
            <a:r>
              <a:rPr lang="cs-CZ" dirty="0"/>
              <a:t> </a:t>
            </a:r>
            <a:r>
              <a:rPr lang="cs-CZ" dirty="0" err="1"/>
              <a:t>SJ.Gastrointest</a:t>
            </a:r>
            <a:r>
              <a:rPr lang="cs-CZ" dirty="0"/>
              <a:t> </a:t>
            </a:r>
            <a:r>
              <a:rPr lang="cs-CZ" dirty="0" err="1"/>
              <a:t>Endosc</a:t>
            </a:r>
            <a:r>
              <a:rPr lang="cs-CZ" dirty="0"/>
              <a:t> </a:t>
            </a:r>
            <a:r>
              <a:rPr lang="cs-CZ" dirty="0" err="1"/>
              <a:t>Clin</a:t>
            </a:r>
            <a:r>
              <a:rPr lang="cs-CZ" dirty="0"/>
              <a:t> N </a:t>
            </a:r>
            <a:r>
              <a:rPr lang="cs-CZ" dirty="0" err="1"/>
              <a:t>Am</a:t>
            </a:r>
            <a:r>
              <a:rPr lang="cs-CZ" dirty="0"/>
              <a:t>. 2021</a:t>
            </a:r>
          </a:p>
        </p:txBody>
      </p:sp>
      <p:sp>
        <p:nvSpPr>
          <p:cNvPr id="7" name="Obdélník 6"/>
          <p:cNvSpPr/>
          <p:nvPr/>
        </p:nvSpPr>
        <p:spPr>
          <a:xfrm>
            <a:off x="2819399" y="781109"/>
            <a:ext cx="793473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Největší výskyt Jižní Korea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Program od 1999, nad 40 let, endoskopie nebo </a:t>
            </a:r>
            <a:r>
              <a:rPr lang="cs-CZ" dirty="0" err="1"/>
              <a:t>rtg</a:t>
            </a:r>
            <a:endParaRPr lang="cs-CZ" dirty="0"/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Adherence 7,4%→45,4 (2011), endoskopie 31,15→72,55%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Endoskopický </a:t>
            </a:r>
            <a:r>
              <a:rPr lang="cs-CZ" dirty="0" err="1"/>
              <a:t>screening</a:t>
            </a:r>
            <a:r>
              <a:rPr lang="cs-CZ" dirty="0"/>
              <a:t> snížil mortalitu o 47%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Japonsko zahájilo </a:t>
            </a:r>
            <a:r>
              <a:rPr lang="cs-CZ" dirty="0" err="1"/>
              <a:t>screening</a:t>
            </a:r>
            <a:r>
              <a:rPr lang="cs-CZ" dirty="0"/>
              <a:t> 1960 – </a:t>
            </a:r>
            <a:r>
              <a:rPr lang="cs-CZ" dirty="0" err="1"/>
              <a:t>rtg</a:t>
            </a:r>
            <a:r>
              <a:rPr lang="cs-CZ" dirty="0"/>
              <a:t>, 2015 + endoskopie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Adherence 20,7 – 26,7%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Regionální </a:t>
            </a:r>
            <a:r>
              <a:rPr lang="cs-CZ" dirty="0" err="1"/>
              <a:t>screening</a:t>
            </a:r>
            <a:r>
              <a:rPr lang="cs-CZ" dirty="0"/>
              <a:t>: </a:t>
            </a:r>
            <a:r>
              <a:rPr lang="cs-CZ" dirty="0" err="1"/>
              <a:t>Taiwan</a:t>
            </a:r>
            <a:r>
              <a:rPr lang="cs-CZ" dirty="0"/>
              <a:t>, Čína 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053" y="3676650"/>
            <a:ext cx="54197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4572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2650958" y="35043"/>
            <a:ext cx="7339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Karcinom žaludku – eradikace H. </a:t>
            </a:r>
            <a:r>
              <a:rPr lang="cs-CZ" sz="3200" dirty="0" err="1">
                <a:solidFill>
                  <a:srgbClr val="0070C0"/>
                </a:solidFill>
              </a:rPr>
              <a:t>pylori</a:t>
            </a:r>
            <a:r>
              <a:rPr lang="cs-CZ" sz="3200" dirty="0">
                <a:solidFill>
                  <a:srgbClr val="0070C0"/>
                </a:solidFill>
              </a:rPr>
              <a:t> </a:t>
            </a:r>
            <a:endParaRPr lang="cs-CZ" sz="3200" dirty="0"/>
          </a:p>
        </p:txBody>
      </p:sp>
      <p:sp>
        <p:nvSpPr>
          <p:cNvPr id="4" name="Obdélník 3"/>
          <p:cNvSpPr/>
          <p:nvPr/>
        </p:nvSpPr>
        <p:spPr>
          <a:xfrm>
            <a:off x="0" y="6553200"/>
            <a:ext cx="12192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Ford A. CH et al. </a:t>
            </a:r>
            <a:r>
              <a:rPr lang="cs-CZ"/>
              <a:t>Gut 2020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3022629" y="5876738"/>
            <a:ext cx="6146742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dirty="0"/>
              <a:t>Karcinom u 253/20484 eradikovaných vs. 462/27580 kontrol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62" y="2574318"/>
            <a:ext cx="3469999" cy="340515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861" y="2552513"/>
            <a:ext cx="7267575" cy="332422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0588" y="948394"/>
            <a:ext cx="2527660" cy="149832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862" y="888774"/>
            <a:ext cx="2247486" cy="1617564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3820" y="756532"/>
            <a:ext cx="2605295" cy="174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91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2502570" y="32769"/>
            <a:ext cx="7339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Karcinom žaludku – eradikace H. </a:t>
            </a:r>
            <a:r>
              <a:rPr lang="cs-CZ" sz="3200" dirty="0" err="1">
                <a:solidFill>
                  <a:srgbClr val="0070C0"/>
                </a:solidFill>
              </a:rPr>
              <a:t>pylori</a:t>
            </a:r>
            <a:r>
              <a:rPr lang="cs-CZ" sz="3200" dirty="0">
                <a:solidFill>
                  <a:srgbClr val="0070C0"/>
                </a:solidFill>
              </a:rPr>
              <a:t> </a:t>
            </a:r>
            <a:endParaRPr lang="cs-CZ" sz="3200" dirty="0"/>
          </a:p>
        </p:txBody>
      </p:sp>
      <p:sp>
        <p:nvSpPr>
          <p:cNvPr id="4" name="Obdélník 3"/>
          <p:cNvSpPr/>
          <p:nvPr/>
        </p:nvSpPr>
        <p:spPr>
          <a:xfrm>
            <a:off x="0" y="6553200"/>
            <a:ext cx="12192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Ford A. CH et al. </a:t>
            </a:r>
            <a:r>
              <a:rPr lang="cs-CZ"/>
              <a:t>Gut 2020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410" y="1006671"/>
            <a:ext cx="53149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782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69367" y="120316"/>
            <a:ext cx="3200401" cy="513347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Karcinom pankreatu</a:t>
            </a:r>
          </a:p>
        </p:txBody>
      </p:sp>
      <p:sp>
        <p:nvSpPr>
          <p:cNvPr id="3" name="Obdélník 2"/>
          <p:cNvSpPr/>
          <p:nvPr/>
        </p:nvSpPr>
        <p:spPr>
          <a:xfrm>
            <a:off x="1892969" y="6272009"/>
            <a:ext cx="7753849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Fekální imunochemické testy: FDA </a:t>
            </a:r>
            <a:r>
              <a:rPr lang="cs-CZ" dirty="0" err="1"/>
              <a:t>cut-off</a:t>
            </a:r>
            <a:r>
              <a:rPr lang="cs-CZ" dirty="0"/>
              <a:t>: 20 </a:t>
            </a:r>
            <a:r>
              <a:rPr lang="cs-CZ" dirty="0" err="1"/>
              <a:t>mikrog</a:t>
            </a:r>
            <a:r>
              <a:rPr lang="cs-CZ" dirty="0"/>
              <a:t>/</a:t>
            </a:r>
            <a:r>
              <a:rPr lang="cs-CZ" dirty="0" err="1"/>
              <a:t>Hb</a:t>
            </a:r>
            <a:r>
              <a:rPr lang="cs-CZ" dirty="0"/>
              <a:t> na 1 g stolice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367" y="724273"/>
            <a:ext cx="4573505" cy="272031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4"/>
          <a:srcRect l="8411"/>
          <a:stretch/>
        </p:blipFill>
        <p:spPr>
          <a:xfrm>
            <a:off x="0" y="1834636"/>
            <a:ext cx="3554124" cy="295275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1034" y="122010"/>
            <a:ext cx="2617310" cy="210627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1034" y="2313322"/>
            <a:ext cx="2590800" cy="2295525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46721" y="4608847"/>
            <a:ext cx="2615114" cy="2050559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A7BF3839-79AA-44F2-A5F9-FA07907A0E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2812" y="3461084"/>
            <a:ext cx="4666612" cy="283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1608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79558" y="-74718"/>
            <a:ext cx="6080717" cy="805948"/>
          </a:xfrm>
        </p:spPr>
        <p:txBody>
          <a:bodyPr>
            <a:normAutofit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Diagnostika PC a umělá inteligence</a:t>
            </a:r>
          </a:p>
        </p:txBody>
      </p:sp>
      <p:sp>
        <p:nvSpPr>
          <p:cNvPr id="4" name="Obdélník 3"/>
          <p:cNvSpPr/>
          <p:nvPr/>
        </p:nvSpPr>
        <p:spPr>
          <a:xfrm>
            <a:off x="0" y="6352674"/>
            <a:ext cx="12192000" cy="5053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Kenner</a:t>
            </a:r>
            <a:r>
              <a:rPr lang="cs-CZ" dirty="0"/>
              <a:t> B et al. </a:t>
            </a:r>
            <a:r>
              <a:rPr lang="cs-CZ" dirty="0" err="1"/>
              <a:t>Pancreas</a:t>
            </a:r>
            <a:r>
              <a:rPr lang="cs-CZ"/>
              <a:t> 2021 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789" y="1938579"/>
            <a:ext cx="3665538" cy="249957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595" y="1061083"/>
            <a:ext cx="6024942" cy="237764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3039" y="3561348"/>
            <a:ext cx="3856054" cy="246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742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44285" y="130536"/>
            <a:ext cx="6852796" cy="589380"/>
          </a:xfrm>
        </p:spPr>
        <p:txBody>
          <a:bodyPr>
            <a:normAutofit/>
          </a:bodyPr>
          <a:lstStyle/>
          <a:p>
            <a:r>
              <a:rPr lang="cs-CZ" sz="3200" dirty="0" err="1">
                <a:solidFill>
                  <a:srgbClr val="0070C0"/>
                </a:solidFill>
                <a:latin typeface="+mn-lt"/>
              </a:rPr>
              <a:t>Screening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 PC: John </a:t>
            </a:r>
            <a:r>
              <a:rPr lang="cs-CZ" sz="3200" dirty="0" err="1">
                <a:solidFill>
                  <a:srgbClr val="0070C0"/>
                </a:solidFill>
                <a:latin typeface="+mn-lt"/>
              </a:rPr>
              <a:t>Hopkins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, Baltimore</a:t>
            </a:r>
          </a:p>
        </p:txBody>
      </p:sp>
      <p:sp>
        <p:nvSpPr>
          <p:cNvPr id="5" name="Obdélník 4"/>
          <p:cNvSpPr/>
          <p:nvPr/>
        </p:nvSpPr>
        <p:spPr>
          <a:xfrm>
            <a:off x="1764631" y="1232354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b="1" dirty="0"/>
              <a:t>N sledovaných 354, program 16  let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Ø věk 56 let, doba jejich sledování Ø 5,6 roku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Rodinní příslušníci 97%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b="1" dirty="0"/>
              <a:t>N operovaných 48, N operací 57, Ø věk 69 let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Vč. totální pankreatektomie, N 6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Solidní útvar 22, </a:t>
            </a:r>
            <a:r>
              <a:rPr lang="cs-CZ" dirty="0" err="1"/>
              <a:t>cystoid</a:t>
            </a:r>
            <a:r>
              <a:rPr lang="cs-CZ" dirty="0"/>
              <a:t> 25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Komplikace operace 35%, mortalita 0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Celkem detekce 14 PADC, resekce 10, R0 9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/>
              <a:t>Metachronní</a:t>
            </a:r>
            <a:r>
              <a:rPr lang="cs-CZ" dirty="0"/>
              <a:t> tumor 4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5-ti leté přežití 60%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1266" y="1574157"/>
            <a:ext cx="4452862" cy="3182328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>
          <a:xfrm>
            <a:off x="0" y="6464968"/>
            <a:ext cx="12192000" cy="393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Canto MI et al. Gastroenterology 2018</a:t>
            </a:r>
          </a:p>
        </p:txBody>
      </p:sp>
      <p:sp>
        <p:nvSpPr>
          <p:cNvPr id="3" name="Obdélník 2"/>
          <p:cNvSpPr/>
          <p:nvPr/>
        </p:nvSpPr>
        <p:spPr>
          <a:xfrm>
            <a:off x="1764631" y="3448878"/>
            <a:ext cx="4497021" cy="20307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406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90963" y="0"/>
            <a:ext cx="8410074" cy="597401"/>
          </a:xfrm>
        </p:spPr>
        <p:txBody>
          <a:bodyPr>
            <a:normAutofit/>
          </a:bodyPr>
          <a:lstStyle/>
          <a:p>
            <a:r>
              <a:rPr lang="cs-CZ" sz="3200" dirty="0" err="1">
                <a:solidFill>
                  <a:srgbClr val="0070C0"/>
                </a:solidFill>
                <a:latin typeface="+mn-lt"/>
              </a:rPr>
              <a:t>Screening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 rizikových skupin: načasování progrese</a:t>
            </a:r>
          </a:p>
        </p:txBody>
      </p:sp>
      <p:sp>
        <p:nvSpPr>
          <p:cNvPr id="3" name="Obdélník 2"/>
          <p:cNvSpPr/>
          <p:nvPr/>
        </p:nvSpPr>
        <p:spPr>
          <a:xfrm>
            <a:off x="0" y="6456947"/>
            <a:ext cx="12192000" cy="4010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Overbeek</a:t>
            </a:r>
            <a:r>
              <a:rPr lang="cs-CZ" dirty="0"/>
              <a:t> KA et al. Gastroenterology 2022 </a:t>
            </a:r>
          </a:p>
        </p:txBody>
      </p:sp>
      <p:sp>
        <p:nvSpPr>
          <p:cNvPr id="7" name="Obdélník 6"/>
          <p:cNvSpPr/>
          <p:nvPr/>
        </p:nvSpPr>
        <p:spPr>
          <a:xfrm>
            <a:off x="1748587" y="464767"/>
            <a:ext cx="969745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7 zemí, 16 center, 1998 – 2019</a:t>
            </a: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N 122 evidovaných </a:t>
            </a:r>
            <a:r>
              <a:rPr lang="cs-CZ" sz="2000" dirty="0" err="1"/>
              <a:t>susp</a:t>
            </a:r>
            <a:r>
              <a:rPr lang="cs-CZ" sz="2000" dirty="0"/>
              <a:t>, lézí, 14 </a:t>
            </a:r>
            <a:r>
              <a:rPr lang="cs-CZ" sz="2000" dirty="0" err="1"/>
              <a:t>neresekabilní</a:t>
            </a:r>
            <a:r>
              <a:rPr lang="cs-CZ" sz="2000" dirty="0"/>
              <a:t> PC, 108 resekcí, Ø věk 60 let</a:t>
            </a: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N 115 fokální léze, 5 dilatovaný vývod</a:t>
            </a: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N malignit 41, </a:t>
            </a:r>
            <a:r>
              <a:rPr lang="cs-CZ" sz="2000" dirty="0" err="1"/>
              <a:t>neresekovatelných</a:t>
            </a:r>
            <a:r>
              <a:rPr lang="cs-CZ" sz="2000" dirty="0"/>
              <a:t> N 14</a:t>
            </a: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Na počátku N 52, v průběhu </a:t>
            </a:r>
            <a:r>
              <a:rPr lang="cs-CZ" sz="2000" dirty="0" err="1"/>
              <a:t>screeningu</a:t>
            </a:r>
            <a:r>
              <a:rPr lang="cs-CZ" sz="2000" dirty="0"/>
              <a:t> N 70</a:t>
            </a: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N  13 de novo, během </a:t>
            </a:r>
            <a:r>
              <a:rPr lang="cs-CZ" sz="2000" dirty="0" err="1"/>
              <a:t>median</a:t>
            </a:r>
            <a:r>
              <a:rPr lang="cs-CZ" sz="2000" dirty="0"/>
              <a:t> 11 </a:t>
            </a:r>
            <a:r>
              <a:rPr lang="cs-CZ" sz="2000" dirty="0" err="1"/>
              <a:t>měs</a:t>
            </a:r>
            <a:r>
              <a:rPr lang="cs-CZ" sz="2000" dirty="0"/>
              <a:t>., 7 po zcela </a:t>
            </a:r>
            <a:r>
              <a:rPr lang="cs-CZ" sz="2000" dirty="0" err="1"/>
              <a:t>norm</a:t>
            </a:r>
            <a:r>
              <a:rPr lang="cs-CZ" sz="2000" dirty="0"/>
              <a:t>. nálezu, 6 </a:t>
            </a:r>
            <a:r>
              <a:rPr lang="cs-CZ" sz="2000" dirty="0" err="1"/>
              <a:t>pův</a:t>
            </a:r>
            <a:r>
              <a:rPr lang="cs-CZ" sz="2000" dirty="0"/>
              <a:t>. </a:t>
            </a:r>
            <a:r>
              <a:rPr lang="cs-CZ" sz="2000" dirty="0" err="1"/>
              <a:t>cystoid</a:t>
            </a:r>
            <a:endParaRPr lang="cs-CZ" sz="2000" dirty="0"/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N 15, předcházela léze (cystická 12), 11 progrese mimo pankreas</a:t>
            </a: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Z N 28: 7 úspěch </a:t>
            </a:r>
            <a:r>
              <a:rPr lang="cs-CZ" sz="2000" dirty="0" err="1"/>
              <a:t>surveillance</a:t>
            </a:r>
            <a:r>
              <a:rPr lang="cs-CZ" sz="2000" dirty="0"/>
              <a:t>, 21 neúspěch (přesahovaly pankreas)</a:t>
            </a: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Negativní faktory alkoholismus, velikost léze, solidní léze, hlava a </a:t>
            </a:r>
            <a:r>
              <a:rPr lang="cs-CZ" sz="2000" dirty="0" err="1"/>
              <a:t>proc</a:t>
            </a:r>
            <a:r>
              <a:rPr lang="cs-CZ" sz="2000" dirty="0"/>
              <a:t>. </a:t>
            </a:r>
            <a:r>
              <a:rPr lang="cs-CZ" sz="2000" dirty="0" err="1"/>
              <a:t>uncinatus</a:t>
            </a:r>
            <a:endParaRPr lang="cs-CZ" sz="2000" dirty="0"/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Pozitivní faktor </a:t>
            </a:r>
            <a:r>
              <a:rPr lang="cs-CZ" sz="2000" dirty="0" err="1"/>
              <a:t>cystoid</a:t>
            </a:r>
            <a:r>
              <a:rPr lang="cs-CZ" sz="2000" dirty="0"/>
              <a:t> jako indikace</a:t>
            </a: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Retrospektivní studie. Polovina resekovaných </a:t>
            </a:r>
            <a:r>
              <a:rPr lang="cs-CZ" sz="2000" dirty="0" err="1"/>
              <a:t>cystoidů</a:t>
            </a:r>
            <a:r>
              <a:rPr lang="cs-CZ" sz="2000" dirty="0"/>
              <a:t> obsahovala varovné rysy</a:t>
            </a: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2000" dirty="0"/>
              <a:t>U části PDAC 1. známkou dilatovaný vývod. </a:t>
            </a:r>
            <a:r>
              <a:rPr lang="cs-CZ" sz="2000" b="1" dirty="0"/>
              <a:t>Značná část nově detekována během roku: zkrátit intervaly? </a:t>
            </a:r>
          </a:p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dirty="0"/>
              <a:t> </a:t>
            </a:r>
          </a:p>
          <a:p>
            <a:pPr>
              <a:lnSpc>
                <a:spcPct val="150000"/>
              </a:lnSpc>
              <a:buClr>
                <a:srgbClr val="0070C0"/>
              </a:buClr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820487" y="2884516"/>
            <a:ext cx="8480550" cy="4239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00572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714616" y="53600"/>
            <a:ext cx="6352309" cy="464598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Karcinom pankreatu – operace IKEM</a:t>
            </a:r>
          </a:p>
        </p:txBody>
      </p:sp>
      <p:sp>
        <p:nvSpPr>
          <p:cNvPr id="5" name="Obdélník 4"/>
          <p:cNvSpPr/>
          <p:nvPr/>
        </p:nvSpPr>
        <p:spPr>
          <a:xfrm>
            <a:off x="1049591" y="1231831"/>
            <a:ext cx="4910051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Karcinom pankreatu – operace - 50 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9/2021-8/2023</a:t>
            </a:r>
            <a:endParaRPr lang="cs-CZ" dirty="0">
              <a:highlight>
                <a:srgbClr val="FFFF00"/>
              </a:highlight>
            </a:endParaRP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Radikální operace 8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Neradikální resekce 24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Explorace 18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Interval obtíže – operace: medián 9,5 </a:t>
            </a:r>
            <a:r>
              <a:rPr lang="cs-CZ" dirty="0" err="1"/>
              <a:t>tý</a:t>
            </a:r>
            <a:r>
              <a:rPr lang="cs-CZ" dirty="0"/>
              <a:t> (3-65)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Interval CT – operace: medián 6 </a:t>
            </a:r>
            <a:r>
              <a:rPr lang="cs-CZ" dirty="0" err="1"/>
              <a:t>tý</a:t>
            </a:r>
            <a:r>
              <a:rPr lang="cs-CZ" dirty="0"/>
              <a:t> (1-50)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44DBD97-82E5-4215-B7EB-09CB5D6B0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261" y="977455"/>
            <a:ext cx="4432786" cy="2870150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05" y="4306862"/>
            <a:ext cx="5006641" cy="246867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5261" y="4306862"/>
            <a:ext cx="4432786" cy="236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837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36" y="950244"/>
            <a:ext cx="5562600" cy="294322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299" y="3893469"/>
            <a:ext cx="5553075" cy="2905125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>
          <a:xfrm>
            <a:off x="3917821" y="119572"/>
            <a:ext cx="42877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0070C0"/>
                </a:solidFill>
              </a:rPr>
              <a:t>Kolorektální karcinom</a:t>
            </a:r>
            <a:endParaRPr lang="cs-CZ" sz="320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8923" y="950244"/>
            <a:ext cx="5487583" cy="288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970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806116" y="122490"/>
            <a:ext cx="10960768" cy="403254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Karcinom pankreatu – </a:t>
            </a:r>
            <a:r>
              <a:rPr lang="cs-CZ" sz="3200" dirty="0" err="1">
                <a:solidFill>
                  <a:srgbClr val="0070C0"/>
                </a:solidFill>
                <a:latin typeface="+mn-lt"/>
              </a:rPr>
              <a:t>neoadjuvantní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 léčba + operace vs. operace</a:t>
            </a:r>
          </a:p>
        </p:txBody>
      </p:sp>
      <p:sp>
        <p:nvSpPr>
          <p:cNvPr id="5" name="Obdélník 4"/>
          <p:cNvSpPr/>
          <p:nvPr/>
        </p:nvSpPr>
        <p:spPr>
          <a:xfrm>
            <a:off x="2831430" y="641685"/>
            <a:ext cx="716280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Long-Term Results of the Dutch Randomized PREOPANC Trial</a:t>
            </a:r>
            <a:endParaRPr lang="cs-CZ" dirty="0"/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 119 vs. 126, 4 roky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Doba od dg → operace medián 31 d (22-39,5 d)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/>
              <a:t>Gemcitabine</a:t>
            </a:r>
            <a:r>
              <a:rPr lang="cs-CZ" dirty="0"/>
              <a:t> + </a:t>
            </a:r>
            <a:r>
              <a:rPr lang="cs-CZ" dirty="0" err="1"/>
              <a:t>radio</a:t>
            </a:r>
            <a:endParaRPr lang="cs-CZ" dirty="0"/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Přežití </a:t>
            </a:r>
            <a:r>
              <a:rPr lang="cs-CZ" dirty="0" err="1"/>
              <a:t>median</a:t>
            </a:r>
            <a:r>
              <a:rPr lang="en-US" dirty="0"/>
              <a:t>15</a:t>
            </a:r>
            <a:r>
              <a:rPr lang="cs-CZ" dirty="0"/>
              <a:t>,</a:t>
            </a:r>
            <a:r>
              <a:rPr lang="en-US" dirty="0"/>
              <a:t>7 months </a:t>
            </a:r>
            <a:r>
              <a:rPr lang="en-US" i="1" dirty="0"/>
              <a:t>v</a:t>
            </a:r>
            <a:r>
              <a:rPr lang="en-US" dirty="0"/>
              <a:t> 14</a:t>
            </a:r>
            <a:r>
              <a:rPr lang="cs-CZ" dirty="0"/>
              <a:t>,</a:t>
            </a:r>
            <a:r>
              <a:rPr lang="en-US" dirty="0"/>
              <a:t>3 </a:t>
            </a:r>
            <a:r>
              <a:rPr lang="cs-CZ" dirty="0"/>
              <a:t>m, 5-leté přežití </a:t>
            </a:r>
            <a:r>
              <a:rPr lang="en-US" dirty="0"/>
              <a:t>20</a:t>
            </a:r>
            <a:r>
              <a:rPr lang="cs-CZ" dirty="0"/>
              <a:t>,</a:t>
            </a:r>
            <a:r>
              <a:rPr lang="en-US" dirty="0"/>
              <a:t>5%</a:t>
            </a:r>
            <a:r>
              <a:rPr lang="cs-CZ" dirty="0"/>
              <a:t> vs. </a:t>
            </a:r>
            <a:r>
              <a:rPr lang="en-US" dirty="0"/>
              <a:t>6</a:t>
            </a:r>
            <a:r>
              <a:rPr lang="cs-CZ" dirty="0"/>
              <a:t>,</a:t>
            </a:r>
            <a:r>
              <a:rPr lang="en-US" dirty="0"/>
              <a:t>5%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174" y="2967289"/>
            <a:ext cx="9261834" cy="2454944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0" y="6392779"/>
            <a:ext cx="12192000" cy="465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Versteijne</a:t>
            </a:r>
            <a:r>
              <a:rPr lang="cs-CZ" dirty="0"/>
              <a:t> J et al. J </a:t>
            </a:r>
            <a:r>
              <a:rPr lang="cs-CZ" dirty="0" err="1"/>
              <a:t>Clin</a:t>
            </a:r>
            <a:r>
              <a:rPr lang="cs-CZ" dirty="0"/>
              <a:t> </a:t>
            </a:r>
            <a:r>
              <a:rPr lang="cs-CZ" dirty="0" err="1"/>
              <a:t>Oncol</a:t>
            </a:r>
            <a:r>
              <a:rPr lang="cs-CZ" dirty="0"/>
              <a:t> 2022</a:t>
            </a:r>
          </a:p>
        </p:txBody>
      </p:sp>
      <p:sp>
        <p:nvSpPr>
          <p:cNvPr id="6" name="Obdélník 5"/>
          <p:cNvSpPr/>
          <p:nvPr/>
        </p:nvSpPr>
        <p:spPr>
          <a:xfrm>
            <a:off x="3364831" y="553817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Noto Sans"/>
              </a:rPr>
              <a:t>R0 rese</a:t>
            </a:r>
            <a:r>
              <a:rPr lang="cs-CZ" sz="1600" dirty="0" err="1">
                <a:solidFill>
                  <a:srgbClr val="000000"/>
                </a:solidFill>
                <a:latin typeface="Noto Sans"/>
              </a:rPr>
              <a:t>kce</a:t>
            </a:r>
            <a:r>
              <a:rPr lang="cs-CZ" sz="1600" dirty="0">
                <a:solidFill>
                  <a:srgbClr val="000000"/>
                </a:solidFill>
                <a:latin typeface="Noto Sans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Noto Sans"/>
              </a:rPr>
              <a:t>41% (49 </a:t>
            </a:r>
            <a:r>
              <a:rPr lang="cs-CZ" sz="1600" dirty="0">
                <a:solidFill>
                  <a:srgbClr val="000000"/>
                </a:solidFill>
                <a:latin typeface="Noto Sans"/>
              </a:rPr>
              <a:t>z</a:t>
            </a:r>
            <a:r>
              <a:rPr lang="en-US" sz="1600" dirty="0">
                <a:solidFill>
                  <a:srgbClr val="000000"/>
                </a:solidFill>
                <a:latin typeface="Noto Sans"/>
              </a:rPr>
              <a:t> 119)</a:t>
            </a:r>
            <a:r>
              <a:rPr lang="cs-CZ" sz="1600" dirty="0">
                <a:solidFill>
                  <a:srgbClr val="000000"/>
                </a:solidFill>
                <a:latin typeface="Noto Sans"/>
              </a:rPr>
              <a:t> vs. </a:t>
            </a:r>
            <a:r>
              <a:rPr lang="en-US" sz="1600" dirty="0">
                <a:solidFill>
                  <a:srgbClr val="000000"/>
                </a:solidFill>
                <a:latin typeface="Noto Sans"/>
              </a:rPr>
              <a:t>28% (35 </a:t>
            </a:r>
            <a:r>
              <a:rPr lang="cs-CZ" sz="1600" dirty="0">
                <a:solidFill>
                  <a:srgbClr val="000000"/>
                </a:solidFill>
                <a:latin typeface="Noto Sans"/>
              </a:rPr>
              <a:t>z</a:t>
            </a:r>
            <a:r>
              <a:rPr lang="en-US" sz="1600" dirty="0">
                <a:solidFill>
                  <a:srgbClr val="000000"/>
                </a:solidFill>
                <a:latin typeface="Noto Sans"/>
              </a:rPr>
              <a:t>127)</a:t>
            </a:r>
            <a:endParaRPr lang="cs-CZ" sz="1600" dirty="0">
              <a:solidFill>
                <a:srgbClr val="000000"/>
              </a:solidFill>
              <a:latin typeface="Noto Sans"/>
            </a:endParaRPr>
          </a:p>
          <a:p>
            <a:endParaRPr lang="cs-CZ" sz="1600" dirty="0">
              <a:solidFill>
                <a:srgbClr val="000000"/>
              </a:solidFill>
              <a:latin typeface="Noto Sans"/>
            </a:endParaRPr>
          </a:p>
          <a:p>
            <a:r>
              <a:rPr lang="cs-CZ" sz="1600" dirty="0">
                <a:solidFill>
                  <a:srgbClr val="000000"/>
                </a:solidFill>
                <a:latin typeface="Noto Sans"/>
              </a:rPr>
              <a:t>Jen explorace 8 – 23%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3566414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75657" y="183172"/>
            <a:ext cx="3200401" cy="513347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Karcinom pankreatu</a:t>
            </a:r>
          </a:p>
        </p:txBody>
      </p:sp>
      <p:sp>
        <p:nvSpPr>
          <p:cNvPr id="3" name="Obdélník 2"/>
          <p:cNvSpPr/>
          <p:nvPr/>
        </p:nvSpPr>
        <p:spPr>
          <a:xfrm>
            <a:off x="2219075" y="1474545"/>
            <a:ext cx="942194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Zvyšuje se výskyt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Pětileté přežití 5-12%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Celoplošný  </a:t>
            </a:r>
            <a:r>
              <a:rPr lang="cs-CZ" dirty="0" err="1"/>
              <a:t>screening</a:t>
            </a:r>
            <a:r>
              <a:rPr lang="cs-CZ" dirty="0"/>
              <a:t> nesmyslný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Nejčastější prodromy: diabetes </a:t>
            </a:r>
            <a:r>
              <a:rPr lang="cs-CZ" dirty="0" err="1"/>
              <a:t>mellitus</a:t>
            </a:r>
            <a:r>
              <a:rPr lang="cs-CZ" dirty="0"/>
              <a:t>, nevůle – příliš časté a obecné, občas ikterus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Rizikové skupiny vzácné a riziko variabilní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Jejich sledování přispěje k </a:t>
            </a:r>
            <a:r>
              <a:rPr lang="cs-CZ" dirty="0" err="1"/>
              <a:t>managentu</a:t>
            </a:r>
            <a:r>
              <a:rPr lang="cs-CZ" dirty="0"/>
              <a:t> celkově jen ve zlomcích procent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I v centrech je radikální operace menšinová, 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Naopak explorace bez resekce běžná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Nutná koncentrace do center s operativou nad 20 ročně</a:t>
            </a:r>
          </a:p>
        </p:txBody>
      </p:sp>
    </p:spTree>
    <p:extLst>
      <p:ext uri="{BB962C8B-B14F-4D97-AF65-F5344CB8AC3E}">
        <p14:creationId xmlns:p14="http://schemas.microsoft.com/office/powerpoint/2010/main" val="36393403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47087" y="209475"/>
            <a:ext cx="5307227" cy="645528"/>
          </a:xfrm>
        </p:spPr>
        <p:txBody>
          <a:bodyPr>
            <a:normAutofit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PC – </a:t>
            </a:r>
            <a:r>
              <a:rPr lang="cs-CZ" sz="3200" dirty="0" err="1">
                <a:solidFill>
                  <a:srgbClr val="0070C0"/>
                </a:solidFill>
                <a:latin typeface="+mn-lt"/>
              </a:rPr>
              <a:t>screening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 je žádoucí ale…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0390" y="1392488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sz="2400" dirty="0"/>
              <a:t>Adenokarcinom pankreatu není běžný: 3% malignit, 8% mortalit </a:t>
            </a:r>
          </a:p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sz="2400" dirty="0"/>
              <a:t>…a časná diagnostika a léčba potenciálně zlepší prognózu</a:t>
            </a:r>
          </a:p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sz="2400" dirty="0"/>
              <a:t>Při dané incidenci a nabídce metod všeobecný </a:t>
            </a:r>
            <a:r>
              <a:rPr lang="cs-CZ" sz="2400" dirty="0" err="1"/>
              <a:t>screening</a:t>
            </a:r>
            <a:r>
              <a:rPr lang="cs-CZ" sz="2400" dirty="0"/>
              <a:t> není reálný</a:t>
            </a:r>
          </a:p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sz="2400" dirty="0"/>
              <a:t>Bohužel roste mnohem rychleji než kolorektální karcinom</a:t>
            </a:r>
          </a:p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sz="2400" dirty="0"/>
              <a:t>Riziko zvyšují: Familiární výskyt, rizikové syndromy, </a:t>
            </a:r>
            <a:r>
              <a:rPr lang="cs-CZ" sz="2400" dirty="0" err="1"/>
              <a:t>onkogenní</a:t>
            </a:r>
            <a:r>
              <a:rPr lang="cs-CZ" sz="2400" dirty="0"/>
              <a:t> mutace</a:t>
            </a:r>
          </a:p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sz="2400" dirty="0"/>
              <a:t>Ale: Část familiárních nakupení a klinických syndromů bez adekvátních mutací, 	naopak rizikové mutace i u sporadických </a:t>
            </a:r>
            <a:r>
              <a:rPr lang="cs-CZ" sz="2400" dirty="0" err="1"/>
              <a:t>PANcA</a:t>
            </a:r>
            <a:r>
              <a:rPr lang="cs-CZ" sz="2400" dirty="0"/>
              <a:t> a ostatní populace</a:t>
            </a:r>
          </a:p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cs-CZ" sz="2400" dirty="0"/>
              <a:t>Provádět genetické vyšetření u všech PANCA?</a:t>
            </a:r>
          </a:p>
        </p:txBody>
      </p:sp>
    </p:spTree>
    <p:extLst>
      <p:ext uri="{BB962C8B-B14F-4D97-AF65-F5344CB8AC3E}">
        <p14:creationId xmlns:p14="http://schemas.microsoft.com/office/powerpoint/2010/main" val="344992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42085" y="83422"/>
            <a:ext cx="4267637" cy="513347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Hepatocelulární karcinom</a:t>
            </a:r>
          </a:p>
        </p:txBody>
      </p:sp>
      <p:sp>
        <p:nvSpPr>
          <p:cNvPr id="3" name="Obdélník 2"/>
          <p:cNvSpPr/>
          <p:nvPr/>
        </p:nvSpPr>
        <p:spPr>
          <a:xfrm>
            <a:off x="2186991" y="977239"/>
            <a:ext cx="7753849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Zvyšuje se výskyt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83" y="3847132"/>
            <a:ext cx="5748043" cy="282614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7635" y="874008"/>
            <a:ext cx="6044365" cy="311349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33" y="832877"/>
            <a:ext cx="6226593" cy="3154629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EE667AA8-617D-4895-8F50-CF495024383E}"/>
              </a:ext>
            </a:extLst>
          </p:cNvPr>
          <p:cNvSpPr txBox="1"/>
          <p:nvPr/>
        </p:nvSpPr>
        <p:spPr>
          <a:xfrm>
            <a:off x="6296526" y="4175291"/>
            <a:ext cx="589547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Vzestup souvisí s obezitou a alkoholismem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/>
              <a:t>Screening</a:t>
            </a:r>
            <a:r>
              <a:rPr lang="cs-CZ" dirty="0"/>
              <a:t> – </a:t>
            </a:r>
            <a:r>
              <a:rPr lang="cs-CZ" dirty="0" err="1"/>
              <a:t>sono</a:t>
            </a:r>
            <a:r>
              <a:rPr lang="cs-CZ" dirty="0"/>
              <a:t> – každých 6 měsíců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Cirhóza, chronická hepatitida B, C a </a:t>
            </a:r>
            <a:r>
              <a:rPr lang="cs-CZ" dirty="0" err="1"/>
              <a:t>steatohepatitída</a:t>
            </a:r>
            <a:r>
              <a:rPr lang="cs-CZ" dirty="0"/>
              <a:t> s fibrózou  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Operace – transplantace IKEM 2021-2023: 110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Úmrtí 3</a:t>
            </a:r>
          </a:p>
        </p:txBody>
      </p:sp>
    </p:spTree>
    <p:extLst>
      <p:ext uri="{BB962C8B-B14F-4D97-AF65-F5344CB8AC3E}">
        <p14:creationId xmlns:p14="http://schemas.microsoft.com/office/powerpoint/2010/main" val="39375530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01978" y="187552"/>
            <a:ext cx="4531895" cy="513347"/>
          </a:xfrm>
        </p:spPr>
        <p:txBody>
          <a:bodyPr>
            <a:normAutofit fontScale="90000"/>
          </a:bodyPr>
          <a:lstStyle/>
          <a:p>
            <a:r>
              <a:rPr lang="cs-CZ" sz="3200" dirty="0" err="1">
                <a:solidFill>
                  <a:srgbClr val="0070C0"/>
                </a:solidFill>
                <a:latin typeface="+mn-lt"/>
              </a:rPr>
              <a:t>Cholangiocelulární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 karcinom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70" y="1103243"/>
            <a:ext cx="5112519" cy="337702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4574" y="1394584"/>
            <a:ext cx="5830128" cy="2608607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0650" y="4547937"/>
            <a:ext cx="2673626" cy="2296689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7054" y="4613025"/>
            <a:ext cx="3098520" cy="2322685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22105" y="4535315"/>
            <a:ext cx="2456796" cy="232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257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90210" y="271403"/>
            <a:ext cx="4531895" cy="513347"/>
          </a:xfrm>
        </p:spPr>
        <p:txBody>
          <a:bodyPr>
            <a:normAutofit fontScale="90000"/>
          </a:bodyPr>
          <a:lstStyle/>
          <a:p>
            <a:r>
              <a:rPr lang="cs-CZ" sz="3200" dirty="0" err="1">
                <a:solidFill>
                  <a:srgbClr val="0070C0"/>
                </a:solidFill>
                <a:latin typeface="+mn-lt"/>
              </a:rPr>
              <a:t>Cholangiocelulární</a:t>
            </a:r>
            <a:r>
              <a:rPr lang="cs-CZ" sz="3200" dirty="0">
                <a:solidFill>
                  <a:srgbClr val="0070C0"/>
                </a:solidFill>
                <a:latin typeface="+mn-lt"/>
              </a:rPr>
              <a:t> karcinom</a:t>
            </a:r>
          </a:p>
        </p:txBody>
      </p:sp>
      <p:sp>
        <p:nvSpPr>
          <p:cNvPr id="3" name="Obdélník 2"/>
          <p:cNvSpPr/>
          <p:nvPr/>
        </p:nvSpPr>
        <p:spPr>
          <a:xfrm>
            <a:off x="2186991" y="977239"/>
            <a:ext cx="7753849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Zvyšuje se výskyt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1726" y="784750"/>
            <a:ext cx="6200274" cy="31776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8126" y="885118"/>
            <a:ext cx="6280484" cy="298102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85" y="3958268"/>
            <a:ext cx="6056212" cy="2991853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89DCB213-1E54-4FD0-B0F3-5CB9ECCDB41A}"/>
              </a:ext>
            </a:extLst>
          </p:cNvPr>
          <p:cNvSpPr txBox="1"/>
          <p:nvPr/>
        </p:nvSpPr>
        <p:spPr>
          <a:xfrm>
            <a:off x="6602159" y="4371348"/>
            <a:ext cx="6122322" cy="2542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Riziko: Chronická </a:t>
            </a:r>
            <a:r>
              <a:rPr lang="cs-CZ" dirty="0" err="1"/>
              <a:t>cholangititída</a:t>
            </a:r>
            <a:endParaRPr lang="cs-CZ" dirty="0"/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 err="1"/>
              <a:t>Surveillance</a:t>
            </a:r>
            <a:r>
              <a:rPr lang="cs-CZ" dirty="0"/>
              <a:t>: MR-MRCP u PSC 1x ročně, 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případně </a:t>
            </a:r>
            <a:r>
              <a:rPr lang="cs-CZ" dirty="0" err="1"/>
              <a:t>sono</a:t>
            </a:r>
            <a:r>
              <a:rPr lang="cs-CZ" dirty="0"/>
              <a:t>, u </a:t>
            </a:r>
            <a:r>
              <a:rPr lang="cs-CZ" dirty="0" err="1"/>
              <a:t>cirhotiků</a:t>
            </a:r>
            <a:r>
              <a:rPr lang="cs-CZ" dirty="0"/>
              <a:t> </a:t>
            </a:r>
            <a:r>
              <a:rPr lang="cs-CZ" dirty="0" err="1"/>
              <a:t>sono</a:t>
            </a:r>
            <a:r>
              <a:rPr lang="cs-CZ" dirty="0"/>
              <a:t> 1x 6 mě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Pokles incidence nevysvětlen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Operace – transplantace jater IKEM 2021-2023: 3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Náhodný nález v explantátu 3</a:t>
            </a:r>
          </a:p>
        </p:txBody>
      </p:sp>
    </p:spTree>
    <p:extLst>
      <p:ext uri="{BB962C8B-B14F-4D97-AF65-F5344CB8AC3E}">
        <p14:creationId xmlns:p14="http://schemas.microsoft.com/office/powerpoint/2010/main" val="9113234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4000" y="95554"/>
            <a:ext cx="8662737" cy="461043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Alkoholismus, obesita, kouření  a nádory – relativní riziko</a:t>
            </a:r>
            <a:endParaRPr lang="cs-CZ" sz="3200" dirty="0">
              <a:latin typeface="+mn-lt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6569242"/>
            <a:ext cx="12192000" cy="2887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cs-CZ" dirty="0"/>
              <a:t>	</a:t>
            </a:r>
            <a:r>
              <a:rPr lang="cs-CZ" dirty="0" err="1"/>
              <a:t>Larsson</a:t>
            </a:r>
            <a:r>
              <a:rPr lang="cs-CZ" dirty="0"/>
              <a:t> PC et al. PLOS MEDICINE 2020, Lega IC et al. </a:t>
            </a:r>
            <a:r>
              <a:rPr lang="cs-CZ" dirty="0" err="1"/>
              <a:t>Endocrin</a:t>
            </a:r>
            <a:r>
              <a:rPr lang="cs-CZ" dirty="0"/>
              <a:t> </a:t>
            </a:r>
            <a:r>
              <a:rPr lang="cs-CZ" dirty="0" err="1"/>
              <a:t>Review</a:t>
            </a:r>
            <a:r>
              <a:rPr lang="cs-CZ" dirty="0"/>
              <a:t> 2020, </a:t>
            </a:r>
            <a:r>
              <a:rPr lang="cs-CZ" dirty="0" err="1"/>
              <a:t>Bagnardi</a:t>
            </a:r>
            <a:r>
              <a:rPr lang="cs-CZ" dirty="0"/>
              <a:t> V et al. Br J </a:t>
            </a:r>
            <a:r>
              <a:rPr lang="cs-CZ" dirty="0" err="1"/>
              <a:t>Cancer</a:t>
            </a:r>
            <a:r>
              <a:rPr lang="cs-CZ" dirty="0"/>
              <a:t> 2015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442" y="618848"/>
            <a:ext cx="4593766" cy="311896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4"/>
          <a:srcRect r="6461"/>
          <a:stretch/>
        </p:blipFill>
        <p:spPr>
          <a:xfrm>
            <a:off x="157914" y="2366211"/>
            <a:ext cx="3483644" cy="3506977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5"/>
          <a:srcRect r="4505"/>
          <a:stretch/>
        </p:blipFill>
        <p:spPr>
          <a:xfrm>
            <a:off x="7805831" y="2310182"/>
            <a:ext cx="3734838" cy="391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315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56" y="99391"/>
            <a:ext cx="5470639" cy="366919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6123" y="681451"/>
            <a:ext cx="4029075" cy="250507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2201" y="3951839"/>
            <a:ext cx="3419475" cy="233362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411" y="4140682"/>
            <a:ext cx="39719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07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891" y="2693504"/>
            <a:ext cx="8029575" cy="215679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4891" y="387211"/>
            <a:ext cx="8001000" cy="2236719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0628" y="4633498"/>
            <a:ext cx="7629525" cy="233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769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28775" y="653666"/>
            <a:ext cx="4538004" cy="513347"/>
          </a:xfrm>
        </p:spPr>
        <p:txBody>
          <a:bodyPr>
            <a:normAutofit fontScale="90000"/>
          </a:bodyPr>
          <a:lstStyle/>
          <a:p>
            <a:r>
              <a:rPr lang="cs-CZ" sz="3200" dirty="0">
                <a:solidFill>
                  <a:srgbClr val="0070C0"/>
                </a:solidFill>
                <a:latin typeface="+mn-lt"/>
              </a:rPr>
              <a:t>Nádory orgánů dutiny břišní</a:t>
            </a:r>
          </a:p>
        </p:txBody>
      </p:sp>
      <p:sp>
        <p:nvSpPr>
          <p:cNvPr id="3" name="Obdélník 2"/>
          <p:cNvSpPr/>
          <p:nvPr/>
        </p:nvSpPr>
        <p:spPr>
          <a:xfrm>
            <a:off x="1838397" y="1825318"/>
            <a:ext cx="9934503" cy="4619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Přes myriádu objevů a ohromné vynaložené prostředky výsledky programů skromné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Jednou z příčin je pokročilý věk malignit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Nakonec nejdůležitější vlivy zevní – spontánní eradikace H </a:t>
            </a:r>
            <a:r>
              <a:rPr lang="cs-CZ" dirty="0" err="1"/>
              <a:t>pylori</a:t>
            </a:r>
            <a:r>
              <a:rPr lang="cs-CZ" dirty="0"/>
              <a:t> u karcinomu žaludku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Významné výsledky u kolorektálního karcinomu: screening? Zlepšení operativy? 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Nejdůležitější je počet koloskopií celkem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Chybí domácí komplexní doporučený postup, skupina by měla pravidelně referovat na vědecké radě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Velký potenciál: hepatocelulární karcinom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Patrně by významně pomohla redukce </a:t>
            </a:r>
            <a:r>
              <a:rPr lang="cs-CZ" dirty="0" err="1"/>
              <a:t>life</a:t>
            </a:r>
            <a:r>
              <a:rPr lang="cs-CZ" dirty="0"/>
              <a:t>-style faktorů: Alkohol, kouření, obezita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Obecně </a:t>
            </a:r>
            <a:r>
              <a:rPr lang="cs-CZ" dirty="0" err="1"/>
              <a:t>compliance</a:t>
            </a:r>
            <a:r>
              <a:rPr lang="cs-CZ" dirty="0"/>
              <a:t> se screeningem není vysoká, kdyby se zvýšila, chyběla by kapacita metod…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dirty="0"/>
              <a:t>Brožura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6713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/>
          <a:srcRect l="-116" t="181" r="116" b="47964"/>
          <a:stretch/>
        </p:blipFill>
        <p:spPr>
          <a:xfrm>
            <a:off x="2460206" y="224590"/>
            <a:ext cx="6886575" cy="1941094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0" y="6513095"/>
            <a:ext cx="12192000" cy="3449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Frič P et al. Med Pro Praxi 2007</a:t>
            </a:r>
          </a:p>
        </p:txBody>
      </p:sp>
      <p:sp>
        <p:nvSpPr>
          <p:cNvPr id="6" name="Obdélník 5"/>
          <p:cNvSpPr/>
          <p:nvPr/>
        </p:nvSpPr>
        <p:spPr>
          <a:xfrm>
            <a:off x="2219573" y="2165684"/>
            <a:ext cx="90339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Incidence v ČR  8 000/ročně, mortalita 5 000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 err="1"/>
              <a:t>Screening</a:t>
            </a:r>
            <a:r>
              <a:rPr lang="cs-CZ" sz="1600" dirty="0"/>
              <a:t> zahájen pilotními studiemi 1979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1985-1991 a 1997-1998 pilotní studie, 45-60  let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 err="1"/>
              <a:t>Haemocult</a:t>
            </a:r>
            <a:r>
              <a:rPr lang="cs-CZ" sz="1600" dirty="0"/>
              <a:t>, N 109213, adherence 83,1%, </a:t>
            </a:r>
            <a:r>
              <a:rPr lang="cs-CZ" sz="1600" dirty="0" err="1"/>
              <a:t>pos</a:t>
            </a:r>
            <a:r>
              <a:rPr lang="cs-CZ" sz="1600" dirty="0"/>
              <a:t>. 2,92%, CRC 347, adenomy 763/592,Dukes A,B 2/3  vs.1/3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Populační screening od r. 2 000, test na okultní krvácení → koloskopie</a:t>
            </a: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cs-CZ" sz="1600" dirty="0"/>
              <a:t>2005 139 926 koloskopií, 14 885 screeningových, 951 KRCA, 4 682 polypy, 5 572 </a:t>
            </a:r>
            <a:r>
              <a:rPr lang="cs-CZ" sz="1600" dirty="0" err="1"/>
              <a:t>polypektomií</a:t>
            </a:r>
            <a:r>
              <a:rPr lang="cs-CZ" sz="1600" dirty="0"/>
              <a:t>   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9059" y="4888437"/>
            <a:ext cx="5234605" cy="121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3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4383" y="147637"/>
            <a:ext cx="5486400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399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310" y="357808"/>
            <a:ext cx="6210300" cy="631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71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335" y="0"/>
            <a:ext cx="6081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26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2286" y="0"/>
            <a:ext cx="5972175" cy="65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051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94" y="735496"/>
            <a:ext cx="5798431" cy="563948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168" y="4214190"/>
            <a:ext cx="4600325" cy="2643809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0192" y="328198"/>
            <a:ext cx="5071783" cy="388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01513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</TotalTime>
  <Words>2360</Words>
  <Application>Microsoft Office PowerPoint</Application>
  <PresentationFormat>Širokoúhlá obrazovka</PresentationFormat>
  <Paragraphs>262</Paragraphs>
  <Slides>39</Slides>
  <Notes>36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39</vt:i4>
      </vt:variant>
    </vt:vector>
  </HeadingPairs>
  <TitlesOfParts>
    <vt:vector size="47" baseType="lpstr">
      <vt:lpstr>Arial</vt:lpstr>
      <vt:lpstr>Calibri</vt:lpstr>
      <vt:lpstr>Calibri Light</vt:lpstr>
      <vt:lpstr>Noto Sans</vt:lpstr>
      <vt:lpstr>Symbol</vt:lpstr>
      <vt:lpstr>Times New Roman</vt:lpstr>
      <vt:lpstr>Times New Roman (Hebrew)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Screeningové vyšetření </vt:lpstr>
      <vt:lpstr>Prezentace aplikace PowerPoint</vt:lpstr>
      <vt:lpstr>Prezentace aplikace PowerPoint</vt:lpstr>
      <vt:lpstr>Screening kolorektálního karcinomu – CRC - (zdánlivě jednoduchý )     komplikovaný proces</vt:lpstr>
      <vt:lpstr>Karcinom jícnu – adenokarcinom, spinocelulární karcinom</vt:lpstr>
      <vt:lpstr>Karcinom jícnu – adenokarcinom, spinocelulární karcinom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Karcinom pankreatu</vt:lpstr>
      <vt:lpstr>Diagnostika PC a umělá inteligence</vt:lpstr>
      <vt:lpstr>Screening PC: John Hopkins, Baltimore</vt:lpstr>
      <vt:lpstr>Screening rizikových skupin: načasování progrese</vt:lpstr>
      <vt:lpstr>Karcinom pankreatu – operace IKEM</vt:lpstr>
      <vt:lpstr>Karcinom pankreatu – neoadjuvantní léčba + operace vs. operace</vt:lpstr>
      <vt:lpstr>Karcinom pankreatu</vt:lpstr>
      <vt:lpstr>PC – screening je žádoucí ale…</vt:lpstr>
      <vt:lpstr>Hepatocelulární karcinom</vt:lpstr>
      <vt:lpstr>Cholangiocelulární karcinom</vt:lpstr>
      <vt:lpstr>Cholangiocelulární karcinom</vt:lpstr>
      <vt:lpstr>Alkoholismus, obesita, kouření  a nádory – relativní riziko</vt:lpstr>
      <vt:lpstr>Prezentace aplikace PowerPoint</vt:lpstr>
      <vt:lpstr>Prezentace aplikace PowerPoint</vt:lpstr>
      <vt:lpstr>Nádory orgánů dutiny břišní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Ria Špičáková</dc:creator>
  <cp:lastModifiedBy>PSPGuest</cp:lastModifiedBy>
  <cp:revision>102</cp:revision>
  <dcterms:created xsi:type="dcterms:W3CDTF">2023-12-20T19:54:31Z</dcterms:created>
  <dcterms:modified xsi:type="dcterms:W3CDTF">2024-01-09T10:35:02Z</dcterms:modified>
</cp:coreProperties>
</file>