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67" r:id="rId2"/>
  </p:sldMasterIdLst>
  <p:notesMasterIdLst>
    <p:notesMasterId r:id="rId20"/>
  </p:notesMasterIdLst>
  <p:handoutMasterIdLst>
    <p:handoutMasterId r:id="rId21"/>
  </p:handoutMasterIdLst>
  <p:sldIdLst>
    <p:sldId id="310" r:id="rId3"/>
    <p:sldId id="340" r:id="rId4"/>
    <p:sldId id="341" r:id="rId5"/>
    <p:sldId id="327" r:id="rId6"/>
    <p:sldId id="336" r:id="rId7"/>
    <p:sldId id="328" r:id="rId8"/>
    <p:sldId id="329" r:id="rId9"/>
    <p:sldId id="330" r:id="rId10"/>
    <p:sldId id="337" r:id="rId11"/>
    <p:sldId id="338" r:id="rId12"/>
    <p:sldId id="339" r:id="rId13"/>
    <p:sldId id="331" r:id="rId14"/>
    <p:sldId id="332" r:id="rId15"/>
    <p:sldId id="333" r:id="rId16"/>
    <p:sldId id="335" r:id="rId17"/>
    <p:sldId id="334" r:id="rId18"/>
    <p:sldId id="307" r:id="rId19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31145"/>
    <a:srgbClr val="006600"/>
    <a:srgbClr val="990033"/>
    <a:srgbClr val="9CCAB5"/>
    <a:srgbClr val="FFFFFF"/>
    <a:srgbClr val="99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8166" autoAdjust="0"/>
  </p:normalViewPr>
  <p:slideViewPr>
    <p:cSldViewPr>
      <p:cViewPr varScale="1">
        <p:scale>
          <a:sx n="74" d="100"/>
          <a:sy n="74" d="100"/>
        </p:scale>
        <p:origin x="-161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70" y="-84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666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20" y="1"/>
            <a:ext cx="2946666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946666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20" y="9429831"/>
            <a:ext cx="2946666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DEDCF21-741B-4085-B5C7-DBF59CC79A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7543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666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20" y="1"/>
            <a:ext cx="2946666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5" y="4715709"/>
            <a:ext cx="5438775" cy="446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31"/>
            <a:ext cx="2946666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20" y="9429831"/>
            <a:ext cx="2946666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81CC122-D3E4-487F-AED7-AD395DF5DE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894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7244C6-57AF-4365-A7C8-8519B24AF8EA}" type="slidenum">
              <a:rPr lang="cs-CZ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cs-CZ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1A8E3AB-F6F1-4802-A8F8-7E9D2615B1F0}" type="slidenum">
              <a:rPr lang="cs-CZ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cs-CZ" alt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3788" lvl="2" indent="0"/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1CC122-D3E4-487F-AED7-AD395DF5DE1F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7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12700" y="1968500"/>
            <a:ext cx="9156700" cy="488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5" name="Picture 9" descr="logo_mz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82625"/>
            <a:ext cx="6737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pp_titul_podti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8128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3488" y="2463800"/>
            <a:ext cx="6794500" cy="2189163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3488" y="4857750"/>
            <a:ext cx="6794500" cy="1235075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220788" y="6245225"/>
            <a:ext cx="1370012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5ABAC50-E0C2-4261-A053-31C36DB07B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8538549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1E5F1-BEF4-456D-945E-1E128BA7190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153561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61261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61261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1433D-2BCB-4601-ACDD-E18462F6E0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22581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888906"/>
      </p:ext>
    </p:extLst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2364004"/>
      </p:ext>
    </p:extLst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864006954"/>
      </p:ext>
    </p:extLst>
  </p:cSld>
  <p:clrMapOvr>
    <a:masterClrMapping/>
  </p:clrMapOvr>
  <p:transition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071487"/>
      </p:ext>
    </p:extLst>
  </p:cSld>
  <p:clrMapOvr>
    <a:masterClrMapping/>
  </p:clrMapOvr>
  <p:transition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6251801"/>
      </p:ext>
    </p:extLst>
  </p:cSld>
  <p:clrMapOvr>
    <a:masterClrMapping/>
  </p:clrMapOvr>
  <p:transition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096627"/>
      </p:ext>
    </p:extLst>
  </p:cSld>
  <p:clrMapOvr>
    <a:masterClrMapping/>
  </p:clrMapOvr>
  <p:transition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3308399"/>
      </p:ext>
    </p:extLst>
  </p:cSld>
  <p:clrMapOvr>
    <a:masterClrMapping/>
  </p:clrMapOvr>
  <p:transition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151120041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6AC49-F42D-40A0-940E-EF846F291F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304596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706784210"/>
      </p:ext>
    </p:extLst>
  </p:cSld>
  <p:clrMapOvr>
    <a:masterClrMapping/>
  </p:clrMapOvr>
  <p:transition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3167739"/>
      </p:ext>
    </p:extLst>
  </p:cSld>
  <p:clrMapOvr>
    <a:masterClrMapping/>
  </p:clrMapOvr>
  <p:transition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46529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46529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9873480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F6C45-EB0C-4D5B-A8A4-905E8C5FBB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417013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A7B98-2D2B-4FFA-B480-B9D58E974C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7189621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56DA4-53D7-478D-8C3E-D09DA87554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1497607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F2128-39C1-4BE3-923C-102873A2F6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54407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845C2-0142-42C4-B115-43B5F8F841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4621531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3E0B1-AB2A-4E73-BD14-87023B2D24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70450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313F6-1BDC-4496-B050-92EFFA9F4E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915763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chemeClr val="bg1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600200"/>
            <a:ext cx="67945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335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3488" y="6245225"/>
            <a:ext cx="137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4650" y="6237288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07125" y="6245225"/>
            <a:ext cx="18351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1AD84CA7-A54C-4478-AD00-2DDF426BE42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4" name="Rectangle 12"/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35" name="Picture 15" descr="pp_podtis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</a:t>
            </a:r>
            <a:r>
              <a:rPr lang="en-US" altLang="en-US" smtClean="0"/>
              <a:t> </a:t>
            </a:r>
            <a:r>
              <a:rPr lang="cs-CZ" altLang="en-US" smtClean="0"/>
              <a:t/>
            </a:r>
            <a:br>
              <a:rPr lang="cs-CZ" altLang="en-US" smtClean="0"/>
            </a:br>
            <a:r>
              <a:rPr lang="cs-CZ" altLang="en-US" smtClean="0"/>
              <a:t>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>
    <p:zoom dir="in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chemeClr val="bg1"/>
              </a:solidFill>
            </a:endParaRP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989138"/>
            <a:ext cx="67945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en-US" smtClean="0"/>
          </a:p>
          <a:p>
            <a:pPr lvl="0"/>
            <a:r>
              <a:rPr lang="cs-CZ" altLang="en-US" smtClean="0"/>
              <a:t>Název semináře</a:t>
            </a:r>
          </a:p>
          <a:p>
            <a:pPr lvl="0"/>
            <a:r>
              <a:rPr lang="cs-CZ" altLang="en-US" smtClean="0"/>
              <a:t>Místo konání semináře</a:t>
            </a:r>
          </a:p>
          <a:p>
            <a:pPr lvl="0"/>
            <a:r>
              <a:rPr lang="cs-CZ" altLang="en-US" smtClean="0"/>
              <a:t>Termín konání semináře</a:t>
            </a:r>
          </a:p>
          <a:p>
            <a:pPr lvl="0"/>
            <a:endParaRPr lang="cs-CZ" altLang="en-US" smtClean="0"/>
          </a:p>
          <a:p>
            <a:pPr lvl="1"/>
            <a:r>
              <a:rPr lang="cs-CZ" altLang="en-US" smtClean="0"/>
              <a:t>DRUHÁ ÚROVEŇ</a:t>
            </a:r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2054" name="Rectangle 10"/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2055" name="Rectangle 11"/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2056" name="Picture 12" descr="pp_podtis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3" descr="logo IOP + EU + text - 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157788"/>
            <a:ext cx="554513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4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5157788"/>
            <a:ext cx="14287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6"/>
          <p:cNvSpPr>
            <a:spLocks noChangeArrowheads="1"/>
          </p:cNvSpPr>
          <p:nvPr userDrawn="1"/>
        </p:nvSpPr>
        <p:spPr bwMode="auto">
          <a:xfrm>
            <a:off x="2124075" y="6140450"/>
            <a:ext cx="5256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r>
              <a:rPr lang="cs-CZ" altLang="en-US" sz="1200" smtClean="0">
                <a:latin typeface="GillSans" charset="0"/>
              </a:rPr>
              <a:t>Tento Projekt technické pomoci 6.1 Ministerstva zdravotnictví je spolufinancován Evropskou unií z Evropského fondu pro regionální rozvoj. </a:t>
            </a:r>
          </a:p>
        </p:txBody>
      </p:sp>
      <p:sp>
        <p:nvSpPr>
          <p:cNvPr id="206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Integrovaný operační program</a:t>
            </a:r>
            <a:br>
              <a:rPr lang="cs-CZ" altLang="en-US" smtClean="0"/>
            </a:br>
            <a:r>
              <a:rPr lang="cs-CZ" altLang="en-US" smtClean="0"/>
              <a:t>Oblast intervence 3.2 Služby v oblasti veřejného zdraví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ransition>
    <p:zoom dir="in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ctr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ctr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187450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Wingdings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950" y="2349500"/>
            <a:ext cx="9036050" cy="2014538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endParaRPr lang="cs-CZ" altLang="en-US" sz="1800" smtClean="0"/>
          </a:p>
          <a:p>
            <a:pPr marL="0" indent="0" eaLnBrk="1" hangingPunct="1">
              <a:lnSpc>
                <a:spcPct val="90000"/>
              </a:lnSpc>
            </a:pPr>
            <a:endParaRPr lang="cs-CZ" altLang="en-US" smtClean="0">
              <a:solidFill>
                <a:srgbClr val="D31145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cs-CZ" altLang="en-US" smtClean="0"/>
              <a:t>  </a:t>
            </a:r>
            <a:br>
              <a:rPr lang="cs-CZ" altLang="en-US" smtClean="0"/>
            </a:br>
            <a:endParaRPr lang="cs-CZ" altLang="en-US" smtClean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424803" y="2492375"/>
            <a:ext cx="8748712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00025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2pPr>
            <a:lvl3pPr marL="1150938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5pPr>
            <a:lvl6pPr marL="25146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6pPr>
            <a:lvl7pPr marL="29718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7pPr>
            <a:lvl8pPr marL="34290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8pPr>
            <a:lvl9pPr marL="38862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eaLnBrk="1" hangingPunct="1">
              <a:defRPr/>
            </a:pPr>
            <a:r>
              <a:rPr lang="cs-CZ" sz="3200" dirty="0" smtClean="0"/>
              <a:t>IROP 2014-2020</a:t>
            </a:r>
          </a:p>
          <a:p>
            <a:pPr marL="0" indent="0" eaLnBrk="1" hangingPunct="1">
              <a:defRPr/>
            </a:pPr>
            <a:r>
              <a:rPr lang="cs-CZ" sz="3200" dirty="0" smtClean="0"/>
              <a:t>předpokládaná podoba implementace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</a:t>
            </a:r>
            <a:r>
              <a:rPr lang="cs-CZ" dirty="0" smtClean="0"/>
              <a:t>nezbytné předpoklady projektů v IROP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Předpoklady realizace projektů – jiné nemocnice než FN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Souhlas kraje 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Souhlas zdravotních pojišťoven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(Souhlas přístrojové komise)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(Vyjádření MZ ČR o zakotvení v systému návazné péče)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(Zakotvení v příslušném věstníku specializované péče)</a:t>
            </a:r>
            <a:endParaRPr lang="cs-CZ" sz="3000" b="0" dirty="0" smtClean="0"/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99875503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</a:t>
            </a:r>
            <a:r>
              <a:rPr lang="cs-CZ" dirty="0" smtClean="0"/>
              <a:t>nezbytné předpoklady projektů (specificky „návazná péče“)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500" dirty="0"/>
              <a:t>Základní kritéria pro </a:t>
            </a:r>
            <a:r>
              <a:rPr lang="cs-CZ" sz="2500" dirty="0" smtClean="0"/>
              <a:t>podporu návazné péče</a:t>
            </a:r>
            <a:endParaRPr lang="cs-CZ" sz="2500" dirty="0"/>
          </a:p>
          <a:p>
            <a:pPr marL="1436688" lvl="2" indent="-342900">
              <a:buFont typeface="Arial" panose="020B0604020202020204" pitchFamily="34" charset="0"/>
              <a:buChar char="•"/>
            </a:pPr>
            <a:r>
              <a:rPr lang="cs-CZ" sz="2200" b="0" dirty="0"/>
              <a:t>zařízení poskytuje péči v oborech gynekologie a porodnictví, dětské lékařství, vnitřní lékařství a chirurgie (pokrývá komplex základních oborů)</a:t>
            </a:r>
          </a:p>
          <a:p>
            <a:pPr marL="1436688" lvl="2" indent="-342900">
              <a:buFont typeface="Arial" panose="020B0604020202020204" pitchFamily="34" charset="0"/>
              <a:buChar char="•"/>
            </a:pPr>
            <a:r>
              <a:rPr lang="cs-CZ" sz="2200" b="0" dirty="0"/>
              <a:t>alespoň 300 akutních lůžek (možné výjimky navržené příslušným krajem)</a:t>
            </a:r>
          </a:p>
          <a:p>
            <a:pPr marL="1436688" lvl="2" indent="-342900">
              <a:buFont typeface="Arial" panose="020B0604020202020204" pitchFamily="34" charset="0"/>
              <a:buChar char="•"/>
            </a:pPr>
            <a:r>
              <a:rPr lang="cs-CZ" sz="2200" b="0" dirty="0"/>
              <a:t>lze doložit spolupráci (referenci pacientů) s pracovištěm vysoce specializované péče</a:t>
            </a:r>
          </a:p>
          <a:p>
            <a:pPr marL="1436688" lvl="2" indent="-342900">
              <a:buFont typeface="Arial" panose="020B0604020202020204" pitchFamily="34" charset="0"/>
              <a:buChar char="•"/>
            </a:pPr>
            <a:r>
              <a:rPr lang="cs-CZ" sz="2200" b="0" dirty="0" smtClean="0"/>
              <a:t>podpora </a:t>
            </a:r>
            <a:r>
              <a:rPr lang="cs-CZ" sz="2200" b="0" dirty="0"/>
              <a:t>směřuje do oborů označené Koncepcí za „návazné“ obory (32 oborů)</a:t>
            </a:r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2054008064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předkládání projektů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Předkládání 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závisí na podobě schválené implementační struktury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Možné varianty:</a:t>
            </a:r>
          </a:p>
          <a:p>
            <a:pPr marL="1262062" lvl="3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regionální pobočky Centra pro regionální rozvoj ČR</a:t>
            </a:r>
          </a:p>
          <a:p>
            <a:pPr marL="1262062" lvl="3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úřady </a:t>
            </a:r>
            <a:r>
              <a:rPr lang="cs-CZ" sz="3000" dirty="0"/>
              <a:t>regionálních rad</a:t>
            </a:r>
          </a:p>
          <a:p>
            <a:pPr marL="1262062" lvl="3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Ministerstvo pro místní rozvoj ČR</a:t>
            </a:r>
          </a:p>
          <a:p>
            <a:pPr marL="1262062" lvl="3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Ministerstvo zdravotnictví ČR</a:t>
            </a:r>
            <a:endParaRPr lang="cs-CZ" sz="3000" b="0" dirty="0"/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3183695682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kontrola a hodnocení projektů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Kontrola a hodnocení 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závisí na podobě schválené implementační struktury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Možné varianty:</a:t>
            </a:r>
          </a:p>
          <a:p>
            <a:pPr marL="1262062" lvl="3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regionální pobočky Centra pro regionální rozvoj ČR</a:t>
            </a:r>
          </a:p>
          <a:p>
            <a:pPr marL="1262062" lvl="3" indent="-457200">
              <a:buFont typeface="Arial" panose="020B0604020202020204" pitchFamily="34" charset="0"/>
              <a:buChar char="•"/>
            </a:pPr>
            <a:r>
              <a:rPr lang="cs-CZ" sz="3000" dirty="0" smtClean="0"/>
              <a:t>úřady </a:t>
            </a:r>
            <a:r>
              <a:rPr lang="cs-CZ" sz="3000" dirty="0"/>
              <a:t>regionálních </a:t>
            </a:r>
            <a:r>
              <a:rPr lang="cs-CZ" sz="3000" dirty="0" smtClean="0"/>
              <a:t>rad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V obou případech prováděno externími hodnotiteli (experty)</a:t>
            </a:r>
            <a:endParaRPr lang="cs-CZ" sz="3000" b="0" dirty="0"/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3221240030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kontrola a hodnocení projektů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556792"/>
            <a:ext cx="7298952" cy="4752528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Kontrola a hodnocení 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do procesu zapojena rovněž Přístrojová komise MZ ČR 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v případě návazné péče vyžadován rovněž souhlas zdravotních pojišťoven s realizací projektu</a:t>
            </a:r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19209724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kontrola a hodnocení projektů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340768"/>
            <a:ext cx="7298952" cy="4968552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Kontrola a hodnocení 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požadavek Auditního orgánu (MF ČR) – nastavení limitních cen technologií ve výzvě – dle názoru MZ ČR nebude vždy reálné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samotná hodnotící kritéria budou schválena až Monitorovacím výborem IROP – termín není znám</a:t>
            </a:r>
            <a:endParaRPr lang="cs-CZ" sz="3000" dirty="0"/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705492923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schvalování projektů a fáze realizace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Schvalování 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pravděpodobně pouze v kompetenci řídícího orgánu (MMR)</a:t>
            </a:r>
          </a:p>
          <a:p>
            <a:pPr marL="355600" lvl="2" indent="0"/>
            <a:r>
              <a:rPr lang="cs-CZ" sz="3000" b="0" dirty="0" smtClean="0"/>
              <a:t>Realizační fáze 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3000" b="0" dirty="0" smtClean="0"/>
              <a:t>předkládání monitorovacích zpráv, změnových oznámení a žádostí o platbu – pravděpodobně Centru pro regionální rozvoj ČR</a:t>
            </a:r>
            <a:endParaRPr lang="cs-CZ" sz="3000" b="0" dirty="0"/>
          </a:p>
          <a:p>
            <a:pPr marL="812800" lvl="2" indent="-457200">
              <a:buFont typeface="Arial" panose="020B0604020202020204" pitchFamily="34" charset="0"/>
              <a:buChar char="•"/>
            </a:pPr>
            <a:endParaRPr lang="cs-CZ" sz="3000" dirty="0" smtClean="0"/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1156173077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z="3200" smtClean="0"/>
              <a:t>Děkuji za pozornost</a:t>
            </a:r>
            <a:endParaRPr lang="en-GB" altLang="en-US" sz="3200" smtClean="0"/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 eaLnBrk="1" hangingPunct="1">
              <a:lnSpc>
                <a:spcPct val="90000"/>
              </a:lnSpc>
              <a:defRPr/>
            </a:pPr>
            <a:endParaRPr lang="cs-CZ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defRPr/>
            </a:pPr>
            <a:endParaRPr lang="cs-CZ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defRPr/>
            </a:pPr>
            <a:endParaRPr lang="cs-CZ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defRPr/>
            </a:pPr>
            <a:r>
              <a:rPr lang="cs-CZ" sz="3500" dirty="0" smtClean="0">
                <a:solidFill>
                  <a:srgbClr val="000000"/>
                </a:solidFill>
              </a:rPr>
              <a:t>Jan Bodnár</a:t>
            </a:r>
          </a:p>
          <a:p>
            <a:pPr marL="0" indent="0" algn="ctr" eaLnBrk="1" hangingPunct="1">
              <a:lnSpc>
                <a:spcPct val="90000"/>
              </a:lnSpc>
              <a:defRPr/>
            </a:pPr>
            <a:r>
              <a:rPr lang="cs-CZ" b="0" dirty="0" smtClean="0">
                <a:solidFill>
                  <a:srgbClr val="000000"/>
                </a:solidFill>
              </a:rPr>
              <a:t>ředitel odboru evropských fondů</a:t>
            </a:r>
          </a:p>
          <a:p>
            <a:pPr marL="0" indent="0" algn="ctr" eaLnBrk="1" hangingPunct="1">
              <a:lnSpc>
                <a:spcPct val="90000"/>
              </a:lnSpc>
              <a:defRPr/>
            </a:pPr>
            <a:r>
              <a:rPr lang="cs-CZ" b="0" dirty="0" smtClean="0">
                <a:solidFill>
                  <a:srgbClr val="000000"/>
                </a:solidFill>
              </a:rPr>
              <a:t>Ministerstvo zdravotnictví ČR</a:t>
            </a:r>
          </a:p>
          <a:p>
            <a:pPr marL="0" indent="0" algn="ctr" eaLnBrk="1" hangingPunct="1">
              <a:lnSpc>
                <a:spcPct val="90000"/>
              </a:lnSpc>
              <a:defRPr/>
            </a:pPr>
            <a:endParaRPr lang="cs-CZ" b="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defRPr/>
            </a:pPr>
            <a:r>
              <a:rPr lang="cs-CZ" b="0" dirty="0">
                <a:solidFill>
                  <a:srgbClr val="000000"/>
                </a:solidFill>
              </a:rPr>
              <a:t>j</a:t>
            </a:r>
            <a:r>
              <a:rPr lang="cs-CZ" b="0" dirty="0" smtClean="0">
                <a:solidFill>
                  <a:srgbClr val="000000"/>
                </a:solidFill>
              </a:rPr>
              <a:t>an.bodnar@mzcr.cz</a:t>
            </a:r>
          </a:p>
          <a:p>
            <a:pPr marL="0" indent="0" algn="ctr" eaLnBrk="1" hangingPunct="1">
              <a:lnSpc>
                <a:spcPct val="90000"/>
              </a:lnSpc>
              <a:defRPr/>
            </a:pPr>
            <a:endParaRPr lang="cs-CZ" b="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defRPr/>
            </a:pPr>
            <a:endParaRPr lang="cs-CZ" b="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cs-CZ" b="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cs-CZ" b="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cs-CZ" b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Východiska nastavení období 2014+ z hlediska zdravotnictví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500" dirty="0" smtClean="0"/>
              <a:t>odmítnutí </a:t>
            </a:r>
            <a:r>
              <a:rPr lang="cs-CZ" sz="2500" dirty="0"/>
              <a:t>plošné podpory (podporovat celý zdravotní systém na celém území ČR)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500" dirty="0"/>
              <a:t>určení jasných individuálních priorit v jednotlivých regionech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500" dirty="0"/>
              <a:t>požadavek na strategické ukotvení podpor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500" dirty="0"/>
              <a:t>na základě zkušeností z 2007-2013 – nutnost centrálně koordinovat směřování podpor a vytvořit jednotný „tematický rámec“ </a:t>
            </a:r>
            <a:r>
              <a:rPr lang="cs-CZ" sz="2500" dirty="0" smtClean="0"/>
              <a:t>podpor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2500" dirty="0" smtClean="0"/>
              <a:t>Zdravotnictví napříč členskými státy označeno EK jako tzv. „negativní priorita“</a:t>
            </a:r>
            <a:endParaRPr lang="cs-CZ" sz="2500" dirty="0"/>
          </a:p>
          <a:p>
            <a:pPr marL="355600" lvl="2" indent="0"/>
            <a:endParaRPr lang="cs-CZ" sz="25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84776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Možné dotační tituly pro využití ve zdravotnictví z hlediska strukturálních a investičních fondů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1028700" lvl="1" indent="-342900">
              <a:buFont typeface="Arial" panose="020B0604020202020204" pitchFamily="34" charset="0"/>
              <a:buChar char="•"/>
            </a:pPr>
            <a:endParaRPr lang="cs-CZ" sz="3000" dirty="0" smtClean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3000" dirty="0" smtClean="0"/>
              <a:t>Integrovaný regionální operační program </a:t>
            </a:r>
            <a:endParaRPr lang="cs-CZ" sz="3000" dirty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3000" dirty="0" smtClean="0"/>
              <a:t>Operační program životní prostředí</a:t>
            </a:r>
            <a:endParaRPr lang="cs-CZ" sz="3000" dirty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3000" dirty="0" smtClean="0"/>
              <a:t>Operační program zaměstnanost</a:t>
            </a:r>
            <a:endParaRPr lang="cs-CZ" sz="3000" dirty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cs-CZ" sz="3000" dirty="0"/>
              <a:t>Operační program </a:t>
            </a:r>
            <a:r>
              <a:rPr lang="cs-CZ" sz="3000" dirty="0" smtClean="0"/>
              <a:t>výzkum, vývoj a vzdělávání</a:t>
            </a:r>
            <a:endParaRPr lang="cs-CZ" sz="3000" dirty="0"/>
          </a:p>
          <a:p>
            <a:pPr marL="355600" lvl="2" indent="0"/>
            <a:endParaRPr lang="cs-CZ" sz="25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409487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Integrovaný regionální operační program - IROP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2500" b="0" dirty="0" smtClean="0"/>
              <a:t>Integrovaný regionální operační </a:t>
            </a:r>
            <a:r>
              <a:rPr lang="cs-CZ" sz="2500" b="0" dirty="0" smtClean="0"/>
              <a:t>program (IROP) </a:t>
            </a:r>
            <a:r>
              <a:rPr lang="cs-CZ" sz="2500" b="0" dirty="0" smtClean="0"/>
              <a:t>stále není finalizován.</a:t>
            </a:r>
          </a:p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2500" b="0" dirty="0" smtClean="0"/>
              <a:t>Není známa implementační struktura – předmět připomínek Evropské komise i dotčených subjektů</a:t>
            </a:r>
          </a:p>
          <a:p>
            <a:pPr marL="355600" lvl="2" indent="0"/>
            <a:endParaRPr lang="cs-CZ" sz="2500" dirty="0" smtClean="0"/>
          </a:p>
          <a:p>
            <a:pPr marL="355600" lvl="2" indent="0" algn="ctr"/>
            <a:r>
              <a:rPr lang="cs-CZ" sz="2500" dirty="0" smtClean="0">
                <a:solidFill>
                  <a:srgbClr val="FF0000"/>
                </a:solidFill>
              </a:rPr>
              <a:t>Veškeré postupy jsou ve stavu návrhů, odhadů a předpokladů</a:t>
            </a:r>
          </a:p>
        </p:txBody>
      </p:sp>
    </p:spTree>
    <p:extLst>
      <p:ext uri="{BB962C8B-B14F-4D97-AF65-F5344CB8AC3E}">
        <p14:creationId xmlns:p14="http://schemas.microsoft.com/office/powerpoint/2010/main" val="507691046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– specificky „zdravotnická“ témata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5"/>
          <a:stretch/>
        </p:blipFill>
        <p:spPr bwMode="auto">
          <a:xfrm>
            <a:off x="755576" y="3087771"/>
            <a:ext cx="8064896" cy="355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187624" y="1196752"/>
            <a:ext cx="75375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2500" dirty="0">
                <a:latin typeface="+mn-lt"/>
              </a:rPr>
              <a:t>Specializovaná </a:t>
            </a:r>
            <a:r>
              <a:rPr lang="cs-CZ" sz="2500" dirty="0">
                <a:latin typeface="+mn-lt"/>
              </a:rPr>
              <a:t>péče </a:t>
            </a:r>
            <a:r>
              <a:rPr lang="cs-CZ" sz="2500" dirty="0">
                <a:latin typeface="+mn-lt"/>
              </a:rPr>
              <a:t>(</a:t>
            </a:r>
            <a:r>
              <a:rPr lang="cs-CZ" sz="2500" dirty="0" err="1">
                <a:latin typeface="+mn-lt"/>
              </a:rPr>
              <a:t>onkogynekologie</a:t>
            </a:r>
            <a:r>
              <a:rPr lang="cs-CZ" sz="2500" dirty="0">
                <a:latin typeface="+mn-lt"/>
              </a:rPr>
              <a:t>, </a:t>
            </a:r>
            <a:r>
              <a:rPr lang="cs-CZ" sz="2500" dirty="0" err="1" smtClean="0">
                <a:latin typeface="+mn-lt"/>
              </a:rPr>
              <a:t>perinatologie</a:t>
            </a:r>
            <a:r>
              <a:rPr lang="cs-CZ" sz="2500" dirty="0" smtClean="0">
                <a:latin typeface="+mn-lt"/>
              </a:rPr>
              <a:t>)</a:t>
            </a:r>
            <a:endParaRPr lang="cs-CZ" sz="2500" dirty="0">
              <a:latin typeface="+mn-lt"/>
            </a:endParaRPr>
          </a:p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2500" dirty="0" smtClean="0">
                <a:latin typeface="+mn-lt"/>
              </a:rPr>
              <a:t>Psychiatrie</a:t>
            </a:r>
          </a:p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2500" dirty="0" smtClean="0">
                <a:latin typeface="+mn-lt"/>
              </a:rPr>
              <a:t>Návazná </a:t>
            </a:r>
            <a:r>
              <a:rPr lang="cs-CZ" sz="2500" dirty="0">
                <a:latin typeface="+mn-lt"/>
              </a:rPr>
              <a:t>péče</a:t>
            </a:r>
          </a:p>
          <a:p>
            <a:pPr marL="808038" lvl="2" indent="-452438">
              <a:buFont typeface="Arial" panose="020B0604020202020204" pitchFamily="34" charset="0"/>
              <a:buChar char="•"/>
            </a:pPr>
            <a:endParaRPr lang="cs-CZ" sz="2500" dirty="0">
              <a:latin typeface="+mn-lt"/>
            </a:endParaRPr>
          </a:p>
          <a:p>
            <a:pPr marL="808038" lvl="2" indent="-452438">
              <a:buFont typeface="Arial" panose="020B0604020202020204" pitchFamily="34" charset="0"/>
              <a:buChar char="•"/>
            </a:pPr>
            <a:endParaRPr lang="cs-CZ" sz="2500" dirty="0">
              <a:latin typeface="+mn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67544" y="2829108"/>
            <a:ext cx="2232248" cy="258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00" dirty="0" smtClean="0">
                <a:solidFill>
                  <a:schemeClr val="tx1"/>
                </a:solidFill>
              </a:rPr>
              <a:t>Návazná péče:</a:t>
            </a:r>
            <a:endParaRPr lang="cs-CZ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33509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- výzvy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2500" b="0" dirty="0" smtClean="0"/>
              <a:t>Návrh plánu výzev (zpracovalo MMR)</a:t>
            </a:r>
          </a:p>
          <a:p>
            <a:pPr marL="1257300" lvl="3" indent="-452438">
              <a:buFont typeface="Arial" panose="020B0604020202020204" pitchFamily="34" charset="0"/>
              <a:buChar char="•"/>
            </a:pPr>
            <a:r>
              <a:rPr lang="cs-CZ" sz="2500" dirty="0" smtClean="0"/>
              <a:t>červen 2015 – podpora vysoce specializované péče (onkogynekologie, perinatologie)</a:t>
            </a:r>
          </a:p>
          <a:p>
            <a:pPr marL="1257300" lvl="3" indent="-452438">
              <a:buFont typeface="Arial" panose="020B0604020202020204" pitchFamily="34" charset="0"/>
              <a:buChar char="•"/>
            </a:pPr>
            <a:r>
              <a:rPr lang="cs-CZ" sz="2500" b="0" dirty="0" smtClean="0"/>
              <a:t>září 2015 – podpora návazné </a:t>
            </a:r>
            <a:r>
              <a:rPr lang="cs-CZ" sz="2500" b="0" dirty="0" smtClean="0"/>
              <a:t>péče</a:t>
            </a:r>
          </a:p>
          <a:p>
            <a:pPr marL="1257300" lvl="3" indent="-452438">
              <a:buFont typeface="Arial" panose="020B0604020202020204" pitchFamily="34" charset="0"/>
              <a:buChar char="•"/>
            </a:pPr>
            <a:r>
              <a:rPr lang="cs-CZ" sz="2500" dirty="0"/>
              <a:t>l</a:t>
            </a:r>
            <a:r>
              <a:rPr lang="cs-CZ" sz="2500" dirty="0" smtClean="0"/>
              <a:t>eden 2016</a:t>
            </a:r>
            <a:r>
              <a:rPr lang="cs-CZ" sz="2500" dirty="0"/>
              <a:t> – </a:t>
            </a:r>
            <a:r>
              <a:rPr lang="cs-CZ" sz="2500" dirty="0" smtClean="0"/>
              <a:t>psychiatrie</a:t>
            </a:r>
            <a:endParaRPr lang="cs-CZ" sz="2500" b="0" dirty="0" smtClean="0"/>
          </a:p>
          <a:p>
            <a:pPr marL="1257300" lvl="3" indent="-452438">
              <a:buFont typeface="Arial" panose="020B0604020202020204" pitchFamily="34" charset="0"/>
              <a:buChar char="•"/>
            </a:pPr>
            <a:endParaRPr lang="cs-CZ" sz="2500" dirty="0"/>
          </a:p>
          <a:p>
            <a:pPr marL="1257300" lvl="3" indent="-452438">
              <a:buFont typeface="Arial" panose="020B0604020202020204" pitchFamily="34" charset="0"/>
              <a:buChar char="•"/>
            </a:pPr>
            <a:r>
              <a:rPr lang="cs-CZ" sz="2500" b="0" dirty="0" smtClean="0"/>
              <a:t>navrhovány jsou průběžné výzvy – výhoda pro příjemce, který není časově omezen při přípravě projektu termínem ukončení výzvy</a:t>
            </a:r>
          </a:p>
          <a:p>
            <a:pPr marL="1257300" lvl="3" indent="-452438">
              <a:buFont typeface="Arial" panose="020B0604020202020204" pitchFamily="34" charset="0"/>
              <a:buChar char="•"/>
            </a:pPr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298978517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- výzvy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3000" b="0" dirty="0" smtClean="0"/>
              <a:t>Vyhlašovatel </a:t>
            </a:r>
            <a:r>
              <a:rPr lang="cs-CZ" sz="3000" b="0" dirty="0" smtClean="0"/>
              <a:t>výzvy – řídící orgán (MMR)</a:t>
            </a:r>
          </a:p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3000" b="0" dirty="0" smtClean="0"/>
              <a:t>Konzultace žadatelům – MZ ČR</a:t>
            </a:r>
          </a:p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3000" b="0" dirty="0" smtClean="0"/>
              <a:t>Školení žadatelů – pravděpodobně řídící orgán (MMR</a:t>
            </a:r>
            <a:r>
              <a:rPr lang="cs-CZ" sz="3000" b="0" dirty="0" smtClean="0"/>
              <a:t>), ve spolupráci s MZ ČR</a:t>
            </a:r>
            <a:endParaRPr lang="cs-CZ" sz="3000" b="0" dirty="0" smtClean="0"/>
          </a:p>
          <a:p>
            <a:pPr marL="808038" lvl="2" indent="-452438">
              <a:buFont typeface="Arial" panose="020B0604020202020204" pitchFamily="34" charset="0"/>
              <a:buChar char="•"/>
            </a:pPr>
            <a:r>
              <a:rPr lang="cs-CZ" sz="3000" b="0" dirty="0" smtClean="0"/>
              <a:t>Projektové žádosti – obdobný formát jako žádost Benefit v 2007-2013</a:t>
            </a:r>
          </a:p>
          <a:p>
            <a:pPr marL="1257300" lvl="3" indent="-452438">
              <a:buFont typeface="Arial" panose="020B0604020202020204" pitchFamily="34" charset="0"/>
              <a:buChar char="•"/>
            </a:pPr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3238458342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- výzvy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628800"/>
            <a:ext cx="7704856" cy="4680520"/>
          </a:xfrm>
        </p:spPr>
        <p:txBody>
          <a:bodyPr/>
          <a:lstStyle/>
          <a:p>
            <a:pPr marL="355600" lvl="2" indent="0"/>
            <a:r>
              <a:rPr lang="cs-CZ" sz="3000" b="0" dirty="0" smtClean="0"/>
              <a:t>Předmět </a:t>
            </a:r>
            <a:r>
              <a:rPr lang="cs-CZ" sz="3000" b="0" dirty="0" smtClean="0"/>
              <a:t>projektů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2500" b="0" dirty="0" smtClean="0"/>
              <a:t>vysoce specializovaná péče - </a:t>
            </a:r>
            <a:r>
              <a:rPr lang="cs-CZ" sz="2500" b="0" dirty="0"/>
              <a:t>přístrojové vybavení dle seznamu vytvořeného odbornými </a:t>
            </a:r>
            <a:r>
              <a:rPr lang="cs-CZ" sz="2500" b="0" dirty="0" smtClean="0"/>
              <a:t>společnostmi</a:t>
            </a:r>
          </a:p>
          <a:p>
            <a:pPr marL="812800" lvl="2" indent="-457200">
              <a:buFont typeface="Arial" panose="020B0604020202020204" pitchFamily="34" charset="0"/>
              <a:buChar char="•"/>
            </a:pPr>
            <a:r>
              <a:rPr lang="cs-CZ" sz="2500" b="0" dirty="0" smtClean="0"/>
              <a:t>návazná péče – přístrojové vybavení pro poskytování péče v daném oboru (</a:t>
            </a:r>
            <a:r>
              <a:rPr lang="cs-CZ" sz="2500" dirty="0" smtClean="0"/>
              <a:t>nebude</a:t>
            </a:r>
            <a:r>
              <a:rPr lang="cs-CZ" sz="2500" b="0" dirty="0" smtClean="0"/>
              <a:t> existovat seznam možných technologií</a:t>
            </a:r>
            <a:r>
              <a:rPr lang="cs-CZ" sz="2500" b="0" dirty="0" smtClean="0"/>
              <a:t>) + nezbytné stavební úpravy </a:t>
            </a:r>
            <a:r>
              <a:rPr lang="cs-CZ" sz="2500" b="0" dirty="0"/>
              <a:t>(</a:t>
            </a:r>
            <a:r>
              <a:rPr lang="cs-CZ" sz="2500" b="0" dirty="0" smtClean="0"/>
              <a:t>MZ ČR prosazovalo </a:t>
            </a:r>
            <a:r>
              <a:rPr lang="cs-CZ" sz="2500" b="0" dirty="0"/>
              <a:t>rovněž stavební investice – bylo zamítnuto MMR)</a:t>
            </a:r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497775270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IROP </a:t>
            </a:r>
            <a:r>
              <a:rPr lang="cs-CZ" dirty="0" smtClean="0"/>
              <a:t>– životní cyklus projektu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628800"/>
            <a:ext cx="7298952" cy="4680520"/>
          </a:xfrm>
        </p:spPr>
        <p:txBody>
          <a:bodyPr/>
          <a:lstStyle/>
          <a:p>
            <a:pPr marL="355600" lvl="2" indent="0" algn="ctr"/>
            <a:r>
              <a:rPr lang="cs-CZ" sz="1700" b="0" dirty="0" smtClean="0"/>
              <a:t>Výzva</a:t>
            </a:r>
          </a:p>
          <a:p>
            <a:pPr marL="355600" lvl="2" indent="0" algn="ctr"/>
            <a:endParaRPr lang="cs-CZ" sz="1700" b="0" dirty="0" smtClean="0"/>
          </a:p>
          <a:p>
            <a:pPr marL="355600" lvl="2" indent="0" algn="ctr"/>
            <a:r>
              <a:rPr lang="cs-CZ" sz="1700" b="0" dirty="0" smtClean="0"/>
              <a:t>Předložení projektu</a:t>
            </a:r>
          </a:p>
          <a:p>
            <a:pPr marL="355600" lvl="2" indent="0" algn="ctr"/>
            <a:endParaRPr lang="cs-CZ" sz="1700" b="0" dirty="0" smtClean="0"/>
          </a:p>
          <a:p>
            <a:pPr marL="355600" lvl="2" indent="0" algn="ctr"/>
            <a:r>
              <a:rPr lang="cs-CZ" sz="1700" b="0" dirty="0" smtClean="0"/>
              <a:t>Kontrola formálních náležitostí a přijatelnosti projektu</a:t>
            </a:r>
          </a:p>
          <a:p>
            <a:pPr marL="355600" lvl="2" indent="0" algn="ctr"/>
            <a:endParaRPr lang="cs-CZ" sz="1700" b="0" dirty="0" smtClean="0"/>
          </a:p>
          <a:p>
            <a:pPr marL="355600" lvl="2" indent="0" algn="ctr"/>
            <a:r>
              <a:rPr lang="cs-CZ" sz="1700" b="0" dirty="0" smtClean="0"/>
              <a:t>Věcné hodnocení projektu</a:t>
            </a:r>
          </a:p>
          <a:p>
            <a:pPr marL="355600" lvl="2" indent="0" algn="ctr"/>
            <a:endParaRPr lang="cs-CZ" sz="1700" b="0" dirty="0" smtClean="0"/>
          </a:p>
          <a:p>
            <a:pPr marL="355600" lvl="2" indent="0" algn="ctr"/>
            <a:r>
              <a:rPr lang="cs-CZ" sz="1700" b="0" dirty="0" smtClean="0"/>
              <a:t>Schválení projektu</a:t>
            </a:r>
          </a:p>
          <a:p>
            <a:pPr marL="355600" lvl="2" indent="0" algn="ctr"/>
            <a:endParaRPr lang="cs-CZ" sz="1700" b="0" dirty="0" smtClean="0"/>
          </a:p>
          <a:p>
            <a:pPr marL="355600" lvl="2" indent="0" algn="ctr"/>
            <a:r>
              <a:rPr lang="cs-CZ" sz="1700" b="0" dirty="0" smtClean="0"/>
              <a:t>Realizace projektu</a:t>
            </a:r>
          </a:p>
          <a:p>
            <a:pPr marL="355600" lvl="2" indent="0" algn="ctr"/>
            <a:endParaRPr lang="cs-CZ" sz="1700" b="0" dirty="0" smtClean="0"/>
          </a:p>
          <a:p>
            <a:pPr marL="355600" lvl="2" indent="0" algn="ctr"/>
            <a:r>
              <a:rPr lang="cs-CZ" sz="1700" b="0" dirty="0" smtClean="0"/>
              <a:t>Závěrečné vyhodnocení projektu, udržitelnost</a:t>
            </a:r>
            <a:endParaRPr lang="cs-CZ" sz="1700" b="0" dirty="0"/>
          </a:p>
          <a:p>
            <a:pPr marL="804862" lvl="3" indent="0"/>
            <a:endParaRPr lang="cs-CZ" sz="3000" b="0" dirty="0" smtClean="0"/>
          </a:p>
          <a:p>
            <a:pPr marL="804862" lvl="3" indent="0"/>
            <a:endParaRPr lang="cs-CZ" sz="2500" b="0" dirty="0" smtClean="0"/>
          </a:p>
          <a:p>
            <a:pPr marL="804862" lvl="3" indent="0"/>
            <a:endParaRPr lang="cs-CZ" sz="2500" dirty="0" smtClean="0"/>
          </a:p>
        </p:txBody>
      </p:sp>
      <p:sp>
        <p:nvSpPr>
          <p:cNvPr id="6" name="Šipka dolů 5"/>
          <p:cNvSpPr/>
          <p:nvPr/>
        </p:nvSpPr>
        <p:spPr>
          <a:xfrm>
            <a:off x="5076056" y="198884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lů 6"/>
          <p:cNvSpPr/>
          <p:nvPr/>
        </p:nvSpPr>
        <p:spPr>
          <a:xfrm>
            <a:off x="5076056" y="2606613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lů 7"/>
          <p:cNvSpPr/>
          <p:nvPr/>
        </p:nvSpPr>
        <p:spPr>
          <a:xfrm>
            <a:off x="5076056" y="3212976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lů 8"/>
          <p:cNvSpPr/>
          <p:nvPr/>
        </p:nvSpPr>
        <p:spPr>
          <a:xfrm>
            <a:off x="5076056" y="386104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lů 9"/>
          <p:cNvSpPr/>
          <p:nvPr/>
        </p:nvSpPr>
        <p:spPr>
          <a:xfrm>
            <a:off x="5076056" y="450912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>
            <a:off x="5064603" y="511566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3" name="Přímá spojnice 12"/>
          <p:cNvCxnSpPr/>
          <p:nvPr/>
        </p:nvCxnSpPr>
        <p:spPr>
          <a:xfrm>
            <a:off x="2123728" y="2276872"/>
            <a:ext cx="5760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2184283" y="4797152"/>
            <a:ext cx="5760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élník 14"/>
          <p:cNvSpPr/>
          <p:nvPr/>
        </p:nvSpPr>
        <p:spPr>
          <a:xfrm>
            <a:off x="7020272" y="1418170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00" dirty="0" smtClean="0">
                <a:solidFill>
                  <a:schemeClr val="tx1"/>
                </a:solidFill>
              </a:rPr>
              <a:t>Kontinuální, nejméně však 1 měsíc</a:t>
            </a:r>
            <a:endParaRPr lang="cs-CZ" sz="1500" dirty="0">
              <a:solidFill>
                <a:schemeClr val="tx1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7020272" y="3344949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00" dirty="0" smtClean="0">
                <a:solidFill>
                  <a:schemeClr val="tx1"/>
                </a:solidFill>
              </a:rPr>
              <a:t>Cca 3- 4 měsíce</a:t>
            </a:r>
            <a:endParaRPr lang="cs-CZ" sz="1500" dirty="0">
              <a:solidFill>
                <a:schemeClr val="tx1"/>
              </a:solidFill>
            </a:endParaRPr>
          </a:p>
        </p:txBody>
      </p:sp>
      <p:cxnSp>
        <p:nvCxnSpPr>
          <p:cNvPr id="17" name="Přímá spojnice 16"/>
          <p:cNvCxnSpPr/>
          <p:nvPr/>
        </p:nvCxnSpPr>
        <p:spPr>
          <a:xfrm>
            <a:off x="2184283" y="5195786"/>
            <a:ext cx="5760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31157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prezentace">
  <a:themeElements>
    <a:clrScheme name="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ablona_prezentace">
  <a:themeElements>
    <a:clrScheme name="1_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1_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4121</TotalTime>
  <Words>673</Words>
  <Application>Microsoft Office PowerPoint</Application>
  <PresentationFormat>Předvádění na obrazovce (4:3)</PresentationFormat>
  <Paragraphs>139</Paragraphs>
  <Slides>17</Slides>
  <Notes>17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19" baseType="lpstr">
      <vt:lpstr>sablona_prezentace</vt:lpstr>
      <vt:lpstr>1_sablona_prezentace</vt:lpstr>
      <vt:lpstr>Prezentace aplikace PowerPoint</vt:lpstr>
      <vt:lpstr>Východiska nastavení období 2014+ z hlediska zdravotnictví</vt:lpstr>
      <vt:lpstr>Možné dotační tituly pro využití ve zdravotnictví z hlediska strukturálních a investičních fondů</vt:lpstr>
      <vt:lpstr>Integrovaný regionální operační program - IROP</vt:lpstr>
      <vt:lpstr>IROP – specificky „zdravotnická“ témata</vt:lpstr>
      <vt:lpstr>IROP - výzvy</vt:lpstr>
      <vt:lpstr>IROP - výzvy</vt:lpstr>
      <vt:lpstr>IROP - výzvy</vt:lpstr>
      <vt:lpstr>IROP – životní cyklus projektu</vt:lpstr>
      <vt:lpstr>IROP – nezbytné předpoklady projektů v IROP</vt:lpstr>
      <vt:lpstr>IROP – nezbytné předpoklady projektů (specificky „návazná péče“)</vt:lpstr>
      <vt:lpstr>IROP – předkládání projektů</vt:lpstr>
      <vt:lpstr>IROP – kontrola a hodnocení projektů</vt:lpstr>
      <vt:lpstr>IROP – kontrola a hodnocení projektů</vt:lpstr>
      <vt:lpstr>IROP – kontrola a hodnocení projektů</vt:lpstr>
      <vt:lpstr>IROP – schvalování projektů a fáze realizace</vt:lpstr>
      <vt:lpstr>Děkuji za pozornost</vt:lpstr>
    </vt:vector>
  </TitlesOfParts>
  <Company>Ministerstvo zdravotnictví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kobid</dc:creator>
  <cp:lastModifiedBy>Bodnár Jan PhDr. Mgr.</cp:lastModifiedBy>
  <cp:revision>315</cp:revision>
  <cp:lastPrinted>2015-01-13T07:55:12Z</cp:lastPrinted>
  <dcterms:created xsi:type="dcterms:W3CDTF">2008-05-12T08:56:53Z</dcterms:created>
  <dcterms:modified xsi:type="dcterms:W3CDTF">2015-01-13T07:58:41Z</dcterms:modified>
</cp:coreProperties>
</file>