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7.jpeg" ContentType="image/jpeg"/>
  <Override PartName="/ppt/media/image8.jpeg" ContentType="image/jpeg"/>
  <Override PartName="/ppt/media/image9.jpe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hape 26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3" Type="http://schemas.openxmlformats.org/officeDocument/2006/relationships/hyperlink" Target="https://arxiv.org/pdf/1703.06914.pdf" TargetMode="Externa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9" name="Shape 30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https://medium.com/illumination/twitter-algorithm-is-now-public-heres-what-i-learned-27b9155c3890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0" name="Shape 32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https://www.science.org/doi/10.1126/science.aap9559</a:t>
            </a:r>
          </a:p>
          <a:p>
            <a:pPr/>
            <a:r>
              <a:t>Pravda - 6x pomaleji dosáhla 1500 lidí</a:t>
            </a:r>
          </a:p>
          <a:p>
            <a:pPr/>
            <a:r>
              <a:t>Pravda - 20x pomaleji dosáhla hloubky 10</a:t>
            </a:r>
          </a:p>
          <a:p>
            <a:pPr/>
            <a:r>
              <a:t>Pravda nikdy nepřesáhla hloubku 10</a:t>
            </a:r>
          </a:p>
          <a:p>
            <a:pPr/>
            <a:r>
              <a:t>Nepravda dosáhla hloubky 19 téměř 10x rychleji, než pravda dosáhla hloubky 10.</a:t>
            </a:r>
          </a:p>
          <a:p>
            <a:pPr/>
            <a:r>
              <a:t>Nepravda se také šířila výrazně širší měrou a byla retweetována více unikátními uživateli než pravda na každé úrovni kaskády.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7" name="Shape 33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17999"/>
              </a:lnSpc>
            </a:pPr>
            <a:r>
              <a:t>EU 24.3. Schválila Digital Markets Act</a:t>
            </a:r>
          </a:p>
          <a:p>
            <a:pPr>
              <a:lnSpc>
                <a:spcPct val="117999"/>
              </a:lnSpc>
            </a:pPr>
            <a:r>
              <a:t>https://siliconangle.com/2022/03/24/eu-agrees-new-law-re-shape-dominance-big-tech</a:t>
            </a:r>
          </a:p>
          <a:p>
            <a:pPr>
              <a:lnSpc>
                <a:spcPct val="117999"/>
              </a:lnSpc>
            </a:pPr>
          </a:p>
          <a:p>
            <a:pPr>
              <a:lnSpc>
                <a:spcPct val="117999"/>
              </a:lnSpc>
            </a:pPr>
            <a:r>
              <a:t>Namířeno proti tzv. Gatekeepers - BigTech firmy, které mají:</a:t>
            </a:r>
          </a:p>
          <a:p>
            <a:pPr>
              <a:lnSpc>
                <a:spcPct val="117999"/>
              </a:lnSpc>
            </a:pPr>
            <a:r>
              <a:t>MarketCap 80B USD</a:t>
            </a:r>
          </a:p>
          <a:p>
            <a:pPr>
              <a:lnSpc>
                <a:spcPct val="117999"/>
              </a:lnSpc>
            </a:pPr>
            <a:r>
              <a:t>Annual revenue 7.5B in the last 3 years (in the EU)</a:t>
            </a:r>
          </a:p>
          <a:p>
            <a:pPr>
              <a:lnSpc>
                <a:spcPct val="117999"/>
              </a:lnSpc>
            </a:pPr>
            <a:r>
              <a:t>45M MAU / 10k business users</a:t>
            </a:r>
          </a:p>
          <a:p>
            <a:pPr>
              <a:lnSpc>
                <a:spcPct val="117999"/>
              </a:lnSpc>
            </a:pPr>
            <a:r>
              <a:t>Hrozba sankcí: 10% globálních revenue a až 20% globálních revenue při opakovaných porušeních</a:t>
            </a:r>
          </a:p>
          <a:p>
            <a:pPr>
              <a:lnSpc>
                <a:spcPct val="117999"/>
              </a:lnSpc>
            </a:pPr>
          </a:p>
          <a:p>
            <a:pPr>
              <a:lnSpc>
                <a:spcPct val="117999"/>
              </a:lnSpc>
            </a:pPr>
            <a:r>
              <a:t>Co v DMA je:</a:t>
            </a:r>
          </a:p>
          <a:p>
            <a:pPr>
              <a:lnSpc>
                <a:spcPct val="117999"/>
              </a:lnSpc>
            </a:pPr>
            <a:r>
              <a:t>Interoperabilita messaging aplikací - Messenger, iMessage - musí umožnit menším aplikacím (jako je např. Švýcarský Signál) aby s nimi mohly být interoperabilní (o interoperabilitě jsme mluvili ve 31.díle - Ve Věži - tam sice šlo o interoperabilitu sociálních sítí, ale stejně)</a:t>
            </a:r>
          </a:p>
          <a:p>
            <a:pPr>
              <a:lnSpc>
                <a:spcPct val="117999"/>
              </a:lnSpc>
            </a:pPr>
            <a:r>
              <a:t>Právo odinstalovat aplikace předinstalované výrobcem (např. Chrome na Androidech, nebo Safari na iphonech)</a:t>
            </a:r>
          </a:p>
          <a:p>
            <a:pPr>
              <a:lnSpc>
                <a:spcPct val="117999"/>
              </a:lnSpc>
            </a:pPr>
            <a:r>
              <a:t>Zákaz self-referencingu - zvýhodňování reklamy na vlastní produkty před produkty konkurence</a:t>
            </a:r>
          </a:p>
          <a:p>
            <a:pPr>
              <a:lnSpc>
                <a:spcPct val="117999"/>
              </a:lnSpc>
            </a:pPr>
            <a:r>
              <a:t>Přístup k analytickým datům - například pokud prodáváte na Amazonu, tak byste měli dostávat ideálně stejná data - statistiky - jako má k dispozici Amazon (který mimochodem čelí obviněním, že tyto statistiky zneužívá pro vlastní business). To by se mělo týkat také datům o dosahu reklamy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3" name="Shape 40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research paper </a:t>
            </a:r>
            <a:r>
              <a:rPr u="sng">
                <a:noFill/>
                <a:hlinkClick r:id="rId3" invalidUrl="" action="" tgtFrame="" tooltip="" history="1" highlightClick="0" endSnd="0"/>
              </a:rPr>
              <a:t>https://arxiv.org/pdf/1703.06914.pdf</a:t>
            </a:r>
            <a:r>
              <a:t> shows, that the prediction power is rather low, but it has used data only of 110k users. Cambridge analytica had access to est. 230M of users.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hape 4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https://arxiv.org/pdf/2303.16779.pdf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/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Large rock formation under dark clouds with a dirt road in the foreground"/>
          <p:cNvSpPr/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Close-up of a wild plant growing between lava rocks"/>
          <p:cNvSpPr/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/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50"/>
          </a:xfrm>
          <a:prstGeom prst="rect">
            <a:avLst/>
          </a:prstGeom>
        </p:spPr>
        <p:txBody>
          <a:bodyPr/>
          <a:lstStyle>
            <a:lvl1pPr defTabSz="2438337">
              <a:defRPr spc="-170"/>
            </a:lvl1pPr>
          </a:lstStyle>
          <a:p>
            <a:pPr/>
            <a:r>
              <a:t>Slide Title</a:t>
            </a:r>
          </a:p>
        </p:txBody>
      </p:sp>
      <p:sp>
        <p:nvSpPr>
          <p:cNvPr id="150" name="Body Level One…"/>
          <p:cNvSpPr txBox="1"/>
          <p:nvPr>
            <p:ph type="body" sz="quarter" idx="1" hasCustomPrompt="1"/>
          </p:nvPr>
        </p:nvSpPr>
        <p:spPr>
          <a:xfrm>
            <a:off x="1206500" y="2245961"/>
            <a:ext cx="21971000" cy="93478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51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/>
          <p:nvPr>
            <p:ph type="title"/>
          </p:nvPr>
        </p:nvSpPr>
        <p:spPr>
          <a:xfrm>
            <a:off x="0" y="0"/>
            <a:ext cx="24384000" cy="1887795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txBody>
          <a:bodyPr lIns="91439" tIns="91439" rIns="91439" bIns="91439" anchor="ctr"/>
          <a:lstStyle>
            <a:lvl1pPr algn="ctr" defTabSz="1828800">
              <a:lnSpc>
                <a:spcPct val="90000"/>
              </a:lnSpc>
              <a:defRPr b="0" spc="0" sz="88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9" name="Body Level One…"/>
          <p:cNvSpPr txBox="1"/>
          <p:nvPr>
            <p:ph type="body" idx="1"/>
          </p:nvPr>
        </p:nvSpPr>
        <p:spPr>
          <a:xfrm>
            <a:off x="1676400" y="2948907"/>
            <a:ext cx="21031200" cy="8702677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 lIns="91439" tIns="91439" rIns="91439" bIns="91439"/>
          <a:lstStyle>
            <a:lvl1pPr marL="457200" indent="-457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1pPr>
            <a:lvl2pPr marL="990600" indent="-5334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2pPr>
            <a:lvl3pPr marL="1554479" indent="-640079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3pPr>
            <a:lvl4pPr marL="2082800" indent="-711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4pPr>
            <a:lvl5pPr marL="2540000" indent="-711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/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 Text"/>
          <p:cNvSpPr txBox="1"/>
          <p:nvPr>
            <p:ph type="title"/>
          </p:nvPr>
        </p:nvSpPr>
        <p:spPr>
          <a:xfrm>
            <a:off x="0" y="0"/>
            <a:ext cx="24384000" cy="1887795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txBody>
          <a:bodyPr lIns="91439" tIns="91439" rIns="91439" bIns="91439" anchor="ctr"/>
          <a:lstStyle>
            <a:lvl1pPr algn="ctr" defTabSz="1828800">
              <a:lnSpc>
                <a:spcPct val="90000"/>
              </a:lnSpc>
              <a:defRPr b="0" spc="0" sz="88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8" name="Slide Number"/>
          <p:cNvSpPr txBox="1"/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 Text"/>
          <p:cNvSpPr txBox="1"/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</p:spPr>
        <p:txBody>
          <a:bodyPr lIns="91439" tIns="91439" rIns="91439" bIns="91439" anchor="ctr"/>
          <a:lstStyle>
            <a:lvl1pPr defTabSz="1828800">
              <a:lnSpc>
                <a:spcPct val="90000"/>
              </a:lnSpc>
              <a:defRPr b="0" spc="0" sz="88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6" name="Slide Number"/>
          <p:cNvSpPr txBox="1"/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/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 Text"/>
          <p:cNvSpPr txBox="1"/>
          <p:nvPr>
            <p:ph type="title"/>
          </p:nvPr>
        </p:nvSpPr>
        <p:spPr>
          <a:xfrm>
            <a:off x="0" y="0"/>
            <a:ext cx="24384000" cy="1887795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txBody>
          <a:bodyPr lIns="91439" tIns="91439" rIns="91439" bIns="91439" anchor="ctr"/>
          <a:lstStyle>
            <a:lvl1pPr algn="ctr" defTabSz="914400">
              <a:lnSpc>
                <a:spcPct val="100000"/>
              </a:lnSpc>
              <a:defRPr b="0" spc="0" sz="88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84" name="Slide Number"/>
          <p:cNvSpPr txBox="1"/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 Text"/>
          <p:cNvSpPr txBox="1"/>
          <p:nvPr>
            <p:ph type="title"/>
          </p:nvPr>
        </p:nvSpPr>
        <p:spPr>
          <a:xfrm>
            <a:off x="0" y="0"/>
            <a:ext cx="24384000" cy="1887795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txBody>
          <a:bodyPr lIns="91439" tIns="91439" rIns="91439" bIns="91439" anchor="ctr"/>
          <a:lstStyle>
            <a:lvl1pPr algn="ctr" defTabSz="914400">
              <a:lnSpc>
                <a:spcPct val="100000"/>
              </a:lnSpc>
              <a:defRPr b="0" spc="0" sz="88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2" name="Body Level One…"/>
          <p:cNvSpPr txBox="1"/>
          <p:nvPr>
            <p:ph type="body" idx="1"/>
          </p:nvPr>
        </p:nvSpPr>
        <p:spPr>
          <a:xfrm>
            <a:off x="1676400" y="2948907"/>
            <a:ext cx="21031200" cy="8702677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txBody>
          <a:bodyPr lIns="91439" tIns="91439" rIns="91439" bIns="91439"/>
          <a:lstStyle>
            <a:lvl1pPr marL="457200" indent="-457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1pPr>
            <a:lvl2pPr marL="990600" indent="-5334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2pPr>
            <a:lvl3pPr marL="1554479" indent="-640079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3pPr>
            <a:lvl4pPr marL="2082800" indent="-711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4pPr>
            <a:lvl5pPr marL="2540000" indent="-711200" defTabSz="1828800">
              <a:spcBef>
                <a:spcPts val="2000"/>
              </a:spcBef>
              <a:buSzPct val="100000"/>
              <a:buFont typeface="Arial"/>
              <a:defRPr sz="56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3" name="Slide Number"/>
          <p:cNvSpPr txBox="1"/>
          <p:nvPr>
            <p:ph type="sldNum" sz="quarter" idx="2"/>
          </p:nvPr>
        </p:nvSpPr>
        <p:spPr>
          <a:xfrm>
            <a:off x="22203052" y="12835870"/>
            <a:ext cx="504548" cy="48391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 sz="2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lide Number"/>
          <p:cNvSpPr txBox="1"/>
          <p:nvPr>
            <p:ph type="sldNum" sz="quarter" idx="2"/>
          </p:nvPr>
        </p:nvSpPr>
        <p:spPr>
          <a:xfrm>
            <a:off x="17221200" y="12712700"/>
            <a:ext cx="659031" cy="640775"/>
          </a:xfrm>
          <a:prstGeom prst="rect">
            <a:avLst/>
          </a:prstGeom>
        </p:spPr>
        <p:txBody>
          <a:bodyPr lIns="91439" tIns="91439" rIns="91439" bIns="91439" anchor="t"/>
          <a:lstStyle>
            <a:lvl1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>
            <a:lvl1pPr>
              <a:defRPr spc="-168" sz="8400"/>
            </a:lvl1pPr>
          </a:lstStyle>
          <a:p>
            <a:pPr/>
            <a:r>
              <a:t>Slide Title</a:t>
            </a:r>
          </a:p>
        </p:txBody>
      </p:sp>
      <p:sp>
        <p:nvSpPr>
          <p:cNvPr id="208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200"/>
            </a:lvl1pPr>
          </a:lstStyle>
          <a:p>
            <a:pPr/>
            <a:r>
              <a:t>Slide Subtitle</a:t>
            </a:r>
          </a:p>
        </p:txBody>
      </p:sp>
      <p:sp>
        <p:nvSpPr>
          <p:cNvPr id="20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-168" sz="8400"/>
            </a:lvl1pPr>
          </a:lstStyle>
          <a:p>
            <a:pPr/>
            <a:r>
              <a:t>Slide Title</a:t>
            </a:r>
          </a:p>
        </p:txBody>
      </p:sp>
      <p:sp>
        <p:nvSpPr>
          <p:cNvPr id="217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200"/>
            </a:lvl1pPr>
          </a:lstStyle>
          <a:p>
            <a:pPr/>
            <a:r>
              <a:t>Slide Subtitle</a:t>
            </a:r>
          </a:p>
        </p:txBody>
      </p:sp>
      <p:sp>
        <p:nvSpPr>
          <p:cNvPr id="218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4"/>
          </a:xfrm>
          <a:prstGeom prst="rect">
            <a:avLst/>
          </a:prstGeom>
        </p:spPr>
        <p:txBody>
          <a:bodyPr/>
          <a:lstStyle>
            <a:lvl1pPr defTabSz="2438337">
              <a:defRPr spc="-170"/>
            </a:lvl1pPr>
          </a:lstStyle>
          <a:p>
            <a:pPr/>
            <a:r>
              <a:t>Slide Title</a:t>
            </a:r>
          </a:p>
        </p:txBody>
      </p:sp>
      <p:sp>
        <p:nvSpPr>
          <p:cNvPr id="227" name="Body Level One…"/>
          <p:cNvSpPr txBox="1"/>
          <p:nvPr>
            <p:ph type="body" sz="quarter" idx="1" hasCustomPrompt="1"/>
          </p:nvPr>
        </p:nvSpPr>
        <p:spPr>
          <a:xfrm>
            <a:off x="1206500" y="2245960"/>
            <a:ext cx="21971000" cy="93478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28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</p:spPr>
        <p:txBody>
          <a:bodyPr/>
          <a:lstStyle>
            <a:lvl1pPr defTabSz="2438337"/>
          </a:lstStyle>
          <a:p>
            <a:pPr/>
            <a:r>
              <a:t>Slide bullet text</a:t>
            </a:r>
          </a:p>
        </p:txBody>
      </p:sp>
      <p:sp>
        <p:nvSpPr>
          <p:cNvPr id="229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50"/>
          </a:xfrm>
          <a:prstGeom prst="rect">
            <a:avLst/>
          </a:prstGeom>
        </p:spPr>
        <p:txBody>
          <a:bodyPr/>
          <a:lstStyle>
            <a:lvl1pPr defTabSz="2438337">
              <a:defRPr spc="-168" sz="8400"/>
            </a:lvl1pPr>
          </a:lstStyle>
          <a:p>
            <a:pPr/>
            <a:r>
              <a:t>Slide Title</a:t>
            </a:r>
          </a:p>
        </p:txBody>
      </p:sp>
      <p:sp>
        <p:nvSpPr>
          <p:cNvPr id="237" name="Body Level One…"/>
          <p:cNvSpPr txBox="1"/>
          <p:nvPr>
            <p:ph type="body" sz="quarter" idx="1" hasCustomPrompt="1"/>
          </p:nvPr>
        </p:nvSpPr>
        <p:spPr>
          <a:xfrm>
            <a:off x="1206500" y="2245961"/>
            <a:ext cx="21971000" cy="93478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200"/>
            </a:lvl1pPr>
            <a:lvl2pPr marL="1270000" indent="-660400" defTabSz="825500">
              <a:lnSpc>
                <a:spcPct val="100000"/>
              </a:lnSpc>
              <a:spcBef>
                <a:spcPts val="0"/>
              </a:spcBef>
              <a:defRPr b="1" sz="5200"/>
            </a:lvl2pPr>
            <a:lvl3pPr marL="1879600" indent="-660400" defTabSz="825500">
              <a:lnSpc>
                <a:spcPct val="100000"/>
              </a:lnSpc>
              <a:spcBef>
                <a:spcPts val="0"/>
              </a:spcBef>
              <a:defRPr b="1" sz="5200"/>
            </a:lvl3pPr>
            <a:lvl4pPr marL="2489200" indent="-660400" defTabSz="825500">
              <a:lnSpc>
                <a:spcPct val="100000"/>
              </a:lnSpc>
              <a:spcBef>
                <a:spcPts val="0"/>
              </a:spcBef>
              <a:defRPr b="1" sz="5200"/>
            </a:lvl4pPr>
            <a:lvl5pPr marL="3098800" indent="-660400" defTabSz="825500">
              <a:lnSpc>
                <a:spcPct val="100000"/>
              </a:lnSpc>
              <a:spcBef>
                <a:spcPts val="0"/>
              </a:spcBef>
              <a:defRPr b="1" sz="52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38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4"/>
          </a:xfrm>
          <a:prstGeom prst="rect">
            <a:avLst/>
          </a:prstGeom>
        </p:spPr>
        <p:txBody>
          <a:bodyPr/>
          <a:lstStyle>
            <a:lvl1pPr defTabSz="2438337">
              <a:defRPr spc="-168" sz="8400"/>
            </a:lvl1pPr>
          </a:lstStyle>
          <a:p>
            <a:pPr/>
            <a:r>
              <a:t>Slide Title</a:t>
            </a:r>
          </a:p>
        </p:txBody>
      </p:sp>
      <p:sp>
        <p:nvSpPr>
          <p:cNvPr id="246" name="Body Level One…"/>
          <p:cNvSpPr txBox="1"/>
          <p:nvPr>
            <p:ph type="body" sz="quarter" idx="1" hasCustomPrompt="1"/>
          </p:nvPr>
        </p:nvSpPr>
        <p:spPr>
          <a:xfrm>
            <a:off x="1206500" y="2245961"/>
            <a:ext cx="21971000" cy="93478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200"/>
            </a:lvl1pPr>
            <a:lvl2pPr marL="1270000" indent="-660400" defTabSz="825500">
              <a:lnSpc>
                <a:spcPct val="100000"/>
              </a:lnSpc>
              <a:spcBef>
                <a:spcPts val="0"/>
              </a:spcBef>
              <a:defRPr b="1" sz="5200"/>
            </a:lvl2pPr>
            <a:lvl3pPr marL="1879600" indent="-660400" defTabSz="825500">
              <a:lnSpc>
                <a:spcPct val="100000"/>
              </a:lnSpc>
              <a:spcBef>
                <a:spcPts val="0"/>
              </a:spcBef>
              <a:defRPr b="1" sz="5200"/>
            </a:lvl3pPr>
            <a:lvl4pPr marL="2489200" indent="-660400" defTabSz="825500">
              <a:lnSpc>
                <a:spcPct val="100000"/>
              </a:lnSpc>
              <a:spcBef>
                <a:spcPts val="0"/>
              </a:spcBef>
              <a:defRPr b="1" sz="5200"/>
            </a:lvl4pPr>
            <a:lvl5pPr marL="3098800" indent="-660400" defTabSz="825500">
              <a:lnSpc>
                <a:spcPct val="100000"/>
              </a:lnSpc>
              <a:spcBef>
                <a:spcPts val="0"/>
              </a:spcBef>
              <a:defRPr b="1" sz="52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7" name="Body Level One…"/>
          <p:cNvSpPr txBox="1"/>
          <p:nvPr>
            <p:ph type="body" idx="2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</p:spPr>
        <p:txBody>
          <a:bodyPr/>
          <a:lstStyle>
            <a:lvl1pPr defTabSz="2438337"/>
          </a:lstStyle>
          <a:p>
            <a:pPr/>
            <a:r>
              <a:t>Slide bullet text</a:t>
            </a:r>
          </a:p>
        </p:txBody>
      </p:sp>
      <p:sp>
        <p:nvSpPr>
          <p:cNvPr id="248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256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Moss-covered rocks"/>
          <p:cNvSpPr/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Large rock formation under dark clouds with a dirt road in the foreground"/>
          <p:cNvSpPr/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kanarci.online" TargetMode="External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7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9.jpeg"/><Relationship Id="rId6" Type="http://schemas.openxmlformats.org/officeDocument/2006/relationships/image" Target="../media/image6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.t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hyperlink" Target="http://www.kanarci.online" TargetMode="External"/><Relationship Id="rId3" Type="http://schemas.openxmlformats.org/officeDocument/2006/relationships/image" Target="../media/image2.png"/><Relationship Id="rId4" Type="http://schemas.openxmlformats.org/officeDocument/2006/relationships/image" Target="../media/image1.jpeg"/><Relationship Id="rId5" Type="http://schemas.openxmlformats.org/officeDocument/2006/relationships/image" Target="../media/image2.jpeg"/><Relationship Id="rId6" Type="http://schemas.openxmlformats.org/officeDocument/2006/relationships/image" Target="../media/image3.jpeg"/><Relationship Id="rId7" Type="http://schemas.openxmlformats.org/officeDocument/2006/relationships/image" Target="../media/image4.jpeg"/><Relationship Id="rId8" Type="http://schemas.openxmlformats.org/officeDocument/2006/relationships/image" Target="../media/image5.jpeg"/><Relationship Id="rId9" Type="http://schemas.openxmlformats.org/officeDocument/2006/relationships/image" Target="../media/image6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kanarci.online" TargetMode="External"/><Relationship Id="rId3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2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tif"/><Relationship Id="rId3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4.tif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Josef Holý, www.kanarci.onlin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Josef Holý, </a:t>
            </a:r>
            <a:r>
              <a:rPr u="sng">
                <a:hlinkClick r:id="rId2" invalidUrl="" action="" tgtFrame="" tooltip="" history="1" highlightClick="0" endSnd="0"/>
              </a:rPr>
              <a:t>www.kanarci.online</a:t>
            </a:r>
            <a:r>
              <a:t> </a:t>
            </a:r>
          </a:p>
        </p:txBody>
      </p:sp>
      <p:sp>
        <p:nvSpPr>
          <p:cNvPr id="266" name="AI a Média"/>
          <p:cNvSpPr txBox="1"/>
          <p:nvPr>
            <p:ph type="ctrTitle"/>
          </p:nvPr>
        </p:nvSpPr>
        <p:spPr>
          <a:xfrm>
            <a:off x="1206496" y="2574991"/>
            <a:ext cx="7812266" cy="4648201"/>
          </a:xfrm>
          <a:prstGeom prst="rect">
            <a:avLst/>
          </a:prstGeom>
        </p:spPr>
        <p:txBody>
          <a:bodyPr/>
          <a:lstStyle/>
          <a:p>
            <a:pPr/>
            <a:r>
              <a:t>AI a Média</a:t>
            </a:r>
          </a:p>
        </p:txBody>
      </p:sp>
      <p:pic>
        <p:nvPicPr>
          <p:cNvPr id="267" name="IMG_0116 (2).png" descr="IMG_0116 (2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45005" y="-1"/>
            <a:ext cx="13716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IMG_5019.png" descr="IMG_50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0" y="-1"/>
            <a:ext cx="13716000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2757" y="5018471"/>
            <a:ext cx="13665934" cy="8382996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1.6MILIARDY…"/>
          <p:cNvSpPr txBox="1"/>
          <p:nvPr/>
        </p:nvSpPr>
        <p:spPr>
          <a:xfrm>
            <a:off x="14028926" y="5471854"/>
            <a:ext cx="10131553" cy="747623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12000"/>
            </a:pPr>
            <a:r>
              <a:t>1.6MILIARDY </a:t>
            </a:r>
          </a:p>
          <a:p>
            <a:pPr>
              <a:defRPr b="1" sz="12000"/>
            </a:pPr>
            <a:r>
              <a:t>SHLÉDNUTÍ</a:t>
            </a:r>
          </a:p>
          <a:p>
            <a:pPr>
              <a:defRPr b="1" sz="8000"/>
            </a:pPr>
            <a:r>
              <a:t>vs</a:t>
            </a:r>
          </a:p>
          <a:p>
            <a:pPr>
              <a:defRPr b="1" sz="8000"/>
            </a:pPr>
            <a:r>
              <a:t>112miliónů</a:t>
            </a:r>
          </a:p>
          <a:p>
            <a:pPr>
              <a:defRPr b="1" sz="8000"/>
            </a:pPr>
            <a:r>
              <a:t>u tradičních médií</a:t>
            </a:r>
          </a:p>
        </p:txBody>
      </p:sp>
      <p:sp>
        <p:nvSpPr>
          <p:cNvPr id="331" name="Nové informační zdroj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Nové informační zdroje</a:t>
            </a:r>
          </a:p>
        </p:txBody>
      </p:sp>
      <p:sp>
        <p:nvSpPr>
          <p:cNvPr id="332" name="Center for Informed Public"/>
          <p:cNvSpPr txBox="1"/>
          <p:nvPr/>
        </p:nvSpPr>
        <p:spPr>
          <a:xfrm>
            <a:off x="1206500" y="2245962"/>
            <a:ext cx="21971000" cy="1822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l" defTabSz="825500">
              <a:defRPr b="1" sz="5500"/>
            </a:lvl1pPr>
          </a:lstStyle>
          <a:p>
            <a:pPr/>
            <a:r>
              <a:t>Center for Informed Public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0" t="3451" r="0" b="12614"/>
          <a:stretch>
            <a:fillRect/>
          </a:stretch>
        </p:blipFill>
        <p:spPr>
          <a:xfrm>
            <a:off x="-1976" y="-23067"/>
            <a:ext cx="24387952" cy="13646331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EU: Digital Services Act"/>
          <p:cNvSpPr txBox="1"/>
          <p:nvPr>
            <p:ph type="title"/>
          </p:nvPr>
        </p:nvSpPr>
        <p:spPr>
          <a:prstGeom prst="rect">
            <a:avLst/>
          </a:prstGeom>
          <a:solidFill>
            <a:srgbClr val="000000">
              <a:alpha val="71516"/>
            </a:srgbClr>
          </a:solidFill>
        </p:spPr>
        <p:txBody>
          <a:bodyPr/>
          <a:lstStyle>
            <a:lvl1pPr>
              <a:defRPr spc="-200"/>
            </a:lvl1pPr>
          </a:lstStyle>
          <a:p>
            <a:pPr/>
            <a:r>
              <a:t>EU: Digital Services Act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F7A79FB2-CB86-4447-B6B6-5F60A006C320.jpg" descr="F7A79FB2-CB86-4447-B6B6-5F60A006C3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68175" y="178768"/>
            <a:ext cx="13358465" cy="13358464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A co TikTok?"/>
          <p:cNvSpPr txBox="1"/>
          <p:nvPr>
            <p:ph type="title"/>
          </p:nvPr>
        </p:nvSpPr>
        <p:spPr>
          <a:xfrm>
            <a:off x="393696" y="289321"/>
            <a:ext cx="10214970" cy="3759995"/>
          </a:xfrm>
          <a:prstGeom prst="rect">
            <a:avLst/>
          </a:prstGeom>
        </p:spPr>
        <p:txBody>
          <a:bodyPr/>
          <a:lstStyle/>
          <a:p>
            <a:pPr/>
            <a:r>
              <a:t>A co TikTok?</a:t>
            </a:r>
          </a:p>
        </p:txBody>
      </p:sp>
      <p:sp>
        <p:nvSpPr>
          <p:cNvPr id="341" name="Body Level One…"/>
          <p:cNvSpPr txBox="1"/>
          <p:nvPr/>
        </p:nvSpPr>
        <p:spPr>
          <a:xfrm>
            <a:off x="198548" y="4710763"/>
            <a:ext cx="10351012" cy="7923246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579119" indent="-579119" algn="l" defTabSz="2316421">
              <a:lnSpc>
                <a:spcPct val="90000"/>
              </a:lnSpc>
              <a:spcBef>
                <a:spcPts val="4200"/>
              </a:spcBef>
              <a:buSzPct val="123000"/>
              <a:buChar char="•"/>
              <a:defRPr sz="4560"/>
            </a:pPr>
            <a:r>
              <a:rPr b="1"/>
              <a:t>Soukromí</a:t>
            </a:r>
            <a:r>
              <a:t> - GPS, WiFi, chování v aplikaci, ale také na webu…</a:t>
            </a:r>
          </a:p>
          <a:p>
            <a:pPr marL="579119" indent="-579119" algn="l" defTabSz="2316421">
              <a:lnSpc>
                <a:spcPct val="90000"/>
              </a:lnSpc>
              <a:spcBef>
                <a:spcPts val="4200"/>
              </a:spcBef>
              <a:buSzPct val="123000"/>
              <a:buChar char="•"/>
              <a:defRPr b="1" sz="4560"/>
            </a:pPr>
            <a:r>
              <a:t>Behaviorální profily jednotlivců</a:t>
            </a:r>
            <a:r>
              <a:rPr b="0"/>
              <a:t> - consumer, religious, sexual and other preferences, psychological profiles</a:t>
            </a:r>
            <a:endParaRPr b="0"/>
          </a:p>
          <a:p>
            <a:pPr marL="579119" indent="-579119" algn="l" defTabSz="2316421">
              <a:lnSpc>
                <a:spcPct val="90000"/>
              </a:lnSpc>
              <a:spcBef>
                <a:spcPts val="4200"/>
              </a:spcBef>
              <a:buSzPct val="123000"/>
              <a:buChar char="•"/>
              <a:defRPr b="1" sz="4560"/>
            </a:pPr>
            <a:r>
              <a:t>Vlivové operace</a:t>
            </a:r>
            <a:r>
              <a:rPr b="0"/>
              <a:t> - schopnost ovlivňovat a posouvat vnímání reality ohledně důležitých témat - Demokracie, Ukrajina, Taiwan, Izrael…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632857"/>
            <a:ext cx="24384001" cy="1045028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8" name="DOPADY AI NA PRÁCI"/>
          <p:cNvGrpSpPr/>
          <p:nvPr/>
        </p:nvGrpSpPr>
        <p:grpSpPr>
          <a:xfrm>
            <a:off x="1665714" y="3190905"/>
            <a:ext cx="8839442" cy="1310264"/>
            <a:chOff x="0" y="0"/>
            <a:chExt cx="8839441" cy="1310262"/>
          </a:xfrm>
        </p:grpSpPr>
        <p:grpSp>
          <p:nvGrpSpPr>
            <p:cNvPr id="346" name="Group"/>
            <p:cNvGrpSpPr/>
            <p:nvPr/>
          </p:nvGrpSpPr>
          <p:grpSpPr>
            <a:xfrm>
              <a:off x="-1" y="-1"/>
              <a:ext cx="8839443" cy="1310264"/>
              <a:chOff x="0" y="0"/>
              <a:chExt cx="8839441" cy="1310262"/>
            </a:xfrm>
          </p:grpSpPr>
          <p:sp>
            <p:nvSpPr>
              <p:cNvPr id="344" name="Shape"/>
              <p:cNvSpPr/>
              <p:nvPr/>
            </p:nvSpPr>
            <p:spPr>
              <a:xfrm>
                <a:off x="-1" y="15359"/>
                <a:ext cx="8821433" cy="1294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0789" fill="norm" stroke="1" extrusionOk="0">
                    <a:moveTo>
                      <a:pt x="48" y="302"/>
                    </a:moveTo>
                    <a:cubicBezTo>
                      <a:pt x="918" y="419"/>
                      <a:pt x="1719" y="593"/>
                      <a:pt x="2225" y="302"/>
                    </a:cubicBezTo>
                    <a:cubicBezTo>
                      <a:pt x="2731" y="10"/>
                      <a:pt x="3109" y="-199"/>
                      <a:pt x="3972" y="302"/>
                    </a:cubicBezTo>
                    <a:cubicBezTo>
                      <a:pt x="4834" y="802"/>
                      <a:pt x="5942" y="94"/>
                      <a:pt x="6795" y="302"/>
                    </a:cubicBezTo>
                    <a:cubicBezTo>
                      <a:pt x="7648" y="510"/>
                      <a:pt x="8094" y="-354"/>
                      <a:pt x="8972" y="302"/>
                    </a:cubicBezTo>
                    <a:cubicBezTo>
                      <a:pt x="9850" y="958"/>
                      <a:pt x="10476" y="406"/>
                      <a:pt x="11149" y="302"/>
                    </a:cubicBezTo>
                    <a:cubicBezTo>
                      <a:pt x="11821" y="197"/>
                      <a:pt x="12653" y="-144"/>
                      <a:pt x="13972" y="302"/>
                    </a:cubicBezTo>
                    <a:cubicBezTo>
                      <a:pt x="15290" y="748"/>
                      <a:pt x="15163" y="525"/>
                      <a:pt x="15934" y="302"/>
                    </a:cubicBezTo>
                    <a:cubicBezTo>
                      <a:pt x="16704" y="79"/>
                      <a:pt x="18110" y="-146"/>
                      <a:pt x="18757" y="302"/>
                    </a:cubicBezTo>
                    <a:cubicBezTo>
                      <a:pt x="19403" y="750"/>
                      <a:pt x="20642" y="1045"/>
                      <a:pt x="21580" y="302"/>
                    </a:cubicBezTo>
                    <a:cubicBezTo>
                      <a:pt x="21581" y="3988"/>
                      <a:pt x="21579" y="6936"/>
                      <a:pt x="21580" y="10185"/>
                    </a:cubicBezTo>
                    <a:cubicBezTo>
                      <a:pt x="21581" y="13434"/>
                      <a:pt x="21575" y="17523"/>
                      <a:pt x="21580" y="20068"/>
                    </a:cubicBezTo>
                    <a:cubicBezTo>
                      <a:pt x="20662" y="20464"/>
                      <a:pt x="19812" y="20007"/>
                      <a:pt x="18972" y="20068"/>
                    </a:cubicBezTo>
                    <a:cubicBezTo>
                      <a:pt x="18132" y="20129"/>
                      <a:pt x="16745" y="19921"/>
                      <a:pt x="16149" y="20068"/>
                    </a:cubicBezTo>
                    <a:cubicBezTo>
                      <a:pt x="15552" y="20215"/>
                      <a:pt x="14420" y="20923"/>
                      <a:pt x="13326" y="20068"/>
                    </a:cubicBezTo>
                    <a:cubicBezTo>
                      <a:pt x="12232" y="19213"/>
                      <a:pt x="11946" y="19980"/>
                      <a:pt x="11364" y="20068"/>
                    </a:cubicBezTo>
                    <a:cubicBezTo>
                      <a:pt x="10782" y="20156"/>
                      <a:pt x="9791" y="20407"/>
                      <a:pt x="8972" y="20068"/>
                    </a:cubicBezTo>
                    <a:cubicBezTo>
                      <a:pt x="8152" y="19729"/>
                      <a:pt x="7469" y="20783"/>
                      <a:pt x="6149" y="20068"/>
                    </a:cubicBezTo>
                    <a:cubicBezTo>
                      <a:pt x="4828" y="19353"/>
                      <a:pt x="4654" y="19351"/>
                      <a:pt x="3756" y="20068"/>
                    </a:cubicBezTo>
                    <a:cubicBezTo>
                      <a:pt x="2858" y="20785"/>
                      <a:pt x="1869" y="21246"/>
                      <a:pt x="48" y="20068"/>
                    </a:cubicBezTo>
                    <a:cubicBezTo>
                      <a:pt x="80" y="17784"/>
                      <a:pt x="110" y="13889"/>
                      <a:pt x="48" y="10580"/>
                    </a:cubicBezTo>
                    <a:cubicBezTo>
                      <a:pt x="-14" y="7272"/>
                      <a:pt x="-19" y="3935"/>
                      <a:pt x="48" y="302"/>
                    </a:cubicBezTo>
                    <a:close/>
                  </a:path>
                </a:pathLst>
              </a:custGeom>
              <a:solidFill>
                <a:srgbClr val="FFC10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9667" tIns="69667" rIns="69667" bIns="69667" numCol="1" anchor="ctr">
                <a:noAutofit/>
              </a:bodyPr>
              <a:lstStyle/>
              <a:p>
                <a:pPr defTabSz="1243582">
                  <a:lnSpc>
                    <a:spcPct val="90000"/>
                  </a:lnSpc>
                  <a:defRPr b="1" sz="58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  <p:sp>
            <p:nvSpPr>
              <p:cNvPr id="345" name="Shape"/>
              <p:cNvSpPr/>
              <p:nvPr/>
            </p:nvSpPr>
            <p:spPr>
              <a:xfrm>
                <a:off x="13073" y="0"/>
                <a:ext cx="8826369" cy="1296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584" fill="norm" stroke="1" extrusionOk="0">
                    <a:moveTo>
                      <a:pt x="17" y="542"/>
                    </a:moveTo>
                    <a:cubicBezTo>
                      <a:pt x="800" y="370"/>
                      <a:pt x="1911" y="40"/>
                      <a:pt x="2833" y="542"/>
                    </a:cubicBezTo>
                    <a:cubicBezTo>
                      <a:pt x="3754" y="1045"/>
                      <a:pt x="4390" y="846"/>
                      <a:pt x="5433" y="542"/>
                    </a:cubicBezTo>
                    <a:cubicBezTo>
                      <a:pt x="6477" y="239"/>
                      <a:pt x="7251" y="1197"/>
                      <a:pt x="7820" y="542"/>
                    </a:cubicBezTo>
                    <a:cubicBezTo>
                      <a:pt x="8388" y="-112"/>
                      <a:pt x="9348" y="818"/>
                      <a:pt x="10206" y="542"/>
                    </a:cubicBezTo>
                    <a:cubicBezTo>
                      <a:pt x="11064" y="267"/>
                      <a:pt x="11688" y="963"/>
                      <a:pt x="13021" y="542"/>
                    </a:cubicBezTo>
                    <a:cubicBezTo>
                      <a:pt x="14354" y="121"/>
                      <a:pt x="14674" y="789"/>
                      <a:pt x="15622" y="542"/>
                    </a:cubicBezTo>
                    <a:cubicBezTo>
                      <a:pt x="16571" y="296"/>
                      <a:pt x="16541" y="540"/>
                      <a:pt x="17364" y="542"/>
                    </a:cubicBezTo>
                    <a:cubicBezTo>
                      <a:pt x="18188" y="545"/>
                      <a:pt x="19618" y="-679"/>
                      <a:pt x="21492" y="542"/>
                    </a:cubicBezTo>
                    <a:cubicBezTo>
                      <a:pt x="21535" y="5110"/>
                      <a:pt x="21421" y="7273"/>
                      <a:pt x="21492" y="10706"/>
                    </a:cubicBezTo>
                    <a:cubicBezTo>
                      <a:pt x="21563" y="14139"/>
                      <a:pt x="21539" y="16366"/>
                      <a:pt x="21492" y="20088"/>
                    </a:cubicBezTo>
                    <a:cubicBezTo>
                      <a:pt x="20893" y="19502"/>
                      <a:pt x="20281" y="20566"/>
                      <a:pt x="19536" y="20088"/>
                    </a:cubicBezTo>
                    <a:cubicBezTo>
                      <a:pt x="18790" y="19610"/>
                      <a:pt x="17974" y="20526"/>
                      <a:pt x="16720" y="20088"/>
                    </a:cubicBezTo>
                    <a:cubicBezTo>
                      <a:pt x="15466" y="19650"/>
                      <a:pt x="15356" y="20784"/>
                      <a:pt x="14549" y="20088"/>
                    </a:cubicBezTo>
                    <a:cubicBezTo>
                      <a:pt x="13741" y="19391"/>
                      <a:pt x="12405" y="19255"/>
                      <a:pt x="11733" y="20088"/>
                    </a:cubicBezTo>
                    <a:cubicBezTo>
                      <a:pt x="11061" y="20921"/>
                      <a:pt x="10745" y="20167"/>
                      <a:pt x="9776" y="20088"/>
                    </a:cubicBezTo>
                    <a:cubicBezTo>
                      <a:pt x="8807" y="20008"/>
                      <a:pt x="8771" y="19541"/>
                      <a:pt x="8034" y="20088"/>
                    </a:cubicBezTo>
                    <a:cubicBezTo>
                      <a:pt x="7298" y="20635"/>
                      <a:pt x="7054" y="19621"/>
                      <a:pt x="6292" y="20088"/>
                    </a:cubicBezTo>
                    <a:cubicBezTo>
                      <a:pt x="5531" y="20554"/>
                      <a:pt x="4321" y="20919"/>
                      <a:pt x="3692" y="20088"/>
                    </a:cubicBezTo>
                    <a:cubicBezTo>
                      <a:pt x="3062" y="19256"/>
                      <a:pt x="920" y="19888"/>
                      <a:pt x="17" y="20088"/>
                    </a:cubicBezTo>
                    <a:cubicBezTo>
                      <a:pt x="63" y="15978"/>
                      <a:pt x="71" y="12522"/>
                      <a:pt x="17" y="10315"/>
                    </a:cubicBezTo>
                    <a:cubicBezTo>
                      <a:pt x="-37" y="8108"/>
                      <a:pt x="63" y="4087"/>
                      <a:pt x="17" y="542"/>
                    </a:cubicBezTo>
                    <a:close/>
                  </a:path>
                </a:pathLst>
              </a:cu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69667" tIns="69667" rIns="69667" bIns="69667" numCol="1" anchor="ctr">
                <a:noAutofit/>
              </a:bodyPr>
              <a:lstStyle/>
              <a:p>
                <a:pPr defTabSz="1243582">
                  <a:lnSpc>
                    <a:spcPct val="90000"/>
                  </a:lnSpc>
                  <a:defRPr b="1" sz="58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</p:grpSp>
        <p:sp>
          <p:nvSpPr>
            <p:cNvPr id="347" name="GENERATIVNÍ AI"/>
            <p:cNvSpPr txBox="1"/>
            <p:nvPr/>
          </p:nvSpPr>
          <p:spPr>
            <a:xfrm>
              <a:off x="68185" y="95747"/>
              <a:ext cx="8704673" cy="1108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8704" tIns="38704" rIns="38704" bIns="38704" numCol="1" anchor="ctr">
              <a:spAutoFit/>
            </a:bodyPr>
            <a:lstStyle>
              <a:lvl1pPr defTabSz="1243582">
                <a:lnSpc>
                  <a:spcPct val="90000"/>
                </a:lnSpc>
                <a:defRPr b="1" sz="6400">
                  <a:solidFill>
                    <a:srgbClr val="000000"/>
                  </a:solidFill>
                  <a:latin typeface="Chalkboard"/>
                  <a:ea typeface="Chalkboard"/>
                  <a:cs typeface="Chalkboard"/>
                  <a:sym typeface="Chalkboard"/>
                </a:defRPr>
              </a:lvl1pPr>
            </a:lstStyle>
            <a:p>
              <a:pPr/>
              <a:r>
                <a:t>GENERATIVNÍ AI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632857"/>
            <a:ext cx="24384001" cy="1045028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53" name="Rectangle"/>
          <p:cNvGrpSpPr/>
          <p:nvPr/>
        </p:nvGrpSpPr>
        <p:grpSpPr>
          <a:xfrm>
            <a:off x="15965994" y="1717226"/>
            <a:ext cx="7066878" cy="10289680"/>
            <a:chOff x="-1" y="-1"/>
            <a:chExt cx="7066877" cy="10289678"/>
          </a:xfrm>
        </p:grpSpPr>
        <p:sp>
          <p:nvSpPr>
            <p:cNvPr id="351" name="Rectangle"/>
            <p:cNvSpPr/>
            <p:nvPr/>
          </p:nvSpPr>
          <p:spPr>
            <a:xfrm>
              <a:off x="109473" y="109474"/>
              <a:ext cx="6847930" cy="1007073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9667" tIns="69667" rIns="69667" bIns="69667" numCol="1" anchor="ctr">
              <a:noAutofit/>
            </a:bodyPr>
            <a:lstStyle/>
            <a:p>
              <a:pPr algn="l" defTabSz="9144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pic>
          <p:nvPicPr>
            <p:cNvPr id="352" name="Rectangle Rectangle" descr="Rectangle Rectangl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-2"/>
              <a:ext cx="7066878" cy="10289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56" name="Rectangle"/>
          <p:cNvGrpSpPr/>
          <p:nvPr/>
        </p:nvGrpSpPr>
        <p:grpSpPr>
          <a:xfrm>
            <a:off x="1351128" y="1714515"/>
            <a:ext cx="7066878" cy="10289680"/>
            <a:chOff x="-1" y="-1"/>
            <a:chExt cx="7066877" cy="10289678"/>
          </a:xfrm>
        </p:grpSpPr>
        <p:sp>
          <p:nvSpPr>
            <p:cNvPr id="354" name="Rectangle"/>
            <p:cNvSpPr/>
            <p:nvPr/>
          </p:nvSpPr>
          <p:spPr>
            <a:xfrm>
              <a:off x="109473" y="109474"/>
              <a:ext cx="6847930" cy="1007073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9667" tIns="69667" rIns="69667" bIns="69667" numCol="1" anchor="ctr">
              <a:noAutofit/>
            </a:bodyPr>
            <a:lstStyle/>
            <a:p>
              <a:pPr algn="l" defTabSz="9144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pic>
          <p:nvPicPr>
            <p:cNvPr id="355" name="Rectangle Rectangle" descr="Rectangle Rectangl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-2"/>
              <a:ext cx="7066878" cy="10289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7" name="Quote Bubble"/>
          <p:cNvSpPr/>
          <p:nvPr/>
        </p:nvSpPr>
        <p:spPr>
          <a:xfrm>
            <a:off x="2072108" y="3291456"/>
            <a:ext cx="4973877" cy="2195346"/>
          </a:xfrm>
          <a:prstGeom prst="wedgeEllipseCallout">
            <a:avLst>
              <a:gd name="adj1" fmla="val -49559"/>
              <a:gd name="adj2" fmla="val 66000"/>
            </a:avLst>
          </a:prstGeom>
          <a:solidFill>
            <a:srgbClr val="FFFFFF"/>
          </a:solidFill>
          <a:ln w="152400">
            <a:solidFill>
              <a:srgbClr val="000000"/>
            </a:solidFill>
            <a:miter/>
          </a:ln>
        </p:spPr>
        <p:txBody>
          <a:bodyPr lIns="69667" tIns="69667" rIns="69667" bIns="69667" anchor="ctr"/>
          <a:lstStyle/>
          <a:p>
            <a:pPr algn="l" defTabSz="9144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58" name="Quote Bubble"/>
          <p:cNvSpPr/>
          <p:nvPr/>
        </p:nvSpPr>
        <p:spPr>
          <a:xfrm flipH="1">
            <a:off x="3867259" y="5042236"/>
            <a:ext cx="3567352" cy="2195345"/>
          </a:xfrm>
          <a:prstGeom prst="wedgeEllipseCallout">
            <a:avLst>
              <a:gd name="adj1" fmla="val -24712"/>
              <a:gd name="adj2" fmla="val 92431"/>
            </a:avLst>
          </a:prstGeom>
          <a:solidFill>
            <a:srgbClr val="FFFFFF"/>
          </a:solidFill>
          <a:ln w="152400">
            <a:solidFill>
              <a:srgbClr val="000000"/>
            </a:solidFill>
            <a:miter/>
          </a:ln>
        </p:spPr>
        <p:txBody>
          <a:bodyPr lIns="69667" tIns="69667" rIns="69667" bIns="69667" anchor="ctr"/>
          <a:lstStyle/>
          <a:p>
            <a:pPr algn="l" defTabSz="9144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59" name="Quote Bubble"/>
          <p:cNvSpPr/>
          <p:nvPr/>
        </p:nvSpPr>
        <p:spPr>
          <a:xfrm>
            <a:off x="2011844" y="6802594"/>
            <a:ext cx="3567352" cy="2195345"/>
          </a:xfrm>
          <a:prstGeom prst="wedgeEllipseCallout">
            <a:avLst>
              <a:gd name="adj1" fmla="val -34821"/>
              <a:gd name="adj2" fmla="val 72846"/>
            </a:avLst>
          </a:prstGeom>
          <a:solidFill>
            <a:srgbClr val="FFFFFF"/>
          </a:solidFill>
          <a:ln w="152400">
            <a:solidFill>
              <a:srgbClr val="000000"/>
            </a:solidFill>
            <a:miter/>
          </a:ln>
        </p:spPr>
        <p:txBody>
          <a:bodyPr lIns="69667" tIns="69667" rIns="69667" bIns="69667" anchor="ctr"/>
          <a:lstStyle/>
          <a:p>
            <a:pPr algn="l" defTabSz="9144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60" name="Quote Bubble"/>
          <p:cNvSpPr/>
          <p:nvPr/>
        </p:nvSpPr>
        <p:spPr>
          <a:xfrm>
            <a:off x="3354884" y="9105318"/>
            <a:ext cx="4591939" cy="2195346"/>
          </a:xfrm>
          <a:prstGeom prst="wedgeEllipseCallout">
            <a:avLst>
              <a:gd name="adj1" fmla="val -45023"/>
              <a:gd name="adj2" fmla="val 54215"/>
            </a:avLst>
          </a:prstGeom>
          <a:solidFill>
            <a:srgbClr val="FFFFFF"/>
          </a:solidFill>
          <a:ln w="152400">
            <a:solidFill>
              <a:srgbClr val="000000"/>
            </a:solidFill>
            <a:miter/>
          </a:ln>
        </p:spPr>
        <p:txBody>
          <a:bodyPr lIns="69667" tIns="69667" rIns="69667" bIns="69667" anchor="ctr"/>
          <a:lstStyle/>
          <a:p>
            <a:pPr algn="l" defTabSz="9144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grpSp>
        <p:nvGrpSpPr>
          <p:cNvPr id="365" name="Title 1"/>
          <p:cNvGrpSpPr/>
          <p:nvPr/>
        </p:nvGrpSpPr>
        <p:grpSpPr>
          <a:xfrm>
            <a:off x="1345348" y="1709097"/>
            <a:ext cx="7078437" cy="1442657"/>
            <a:chOff x="-1" y="0"/>
            <a:chExt cx="7078436" cy="1442656"/>
          </a:xfrm>
        </p:grpSpPr>
        <p:grpSp>
          <p:nvGrpSpPr>
            <p:cNvPr id="363" name="Title 1"/>
            <p:cNvGrpSpPr/>
            <p:nvPr/>
          </p:nvGrpSpPr>
          <p:grpSpPr>
            <a:xfrm>
              <a:off x="109473" y="109473"/>
              <a:ext cx="6859489" cy="1223709"/>
              <a:chOff x="0" y="0"/>
              <a:chExt cx="6859487" cy="1223707"/>
            </a:xfrm>
          </p:grpSpPr>
          <p:sp>
            <p:nvSpPr>
              <p:cNvPr id="361" name="Rectangle"/>
              <p:cNvSpPr/>
              <p:nvPr/>
            </p:nvSpPr>
            <p:spPr>
              <a:xfrm>
                <a:off x="0" y="-1"/>
                <a:ext cx="6859488" cy="1223709"/>
              </a:xfrm>
              <a:prstGeom prst="rect">
                <a:avLst/>
              </a:pr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9667" tIns="69667" rIns="69667" bIns="69667" numCol="1" anchor="ctr">
                <a:noAutofit/>
              </a:bodyPr>
              <a:lstStyle/>
              <a:p>
                <a: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  <p:sp>
            <p:nvSpPr>
              <p:cNvPr id="362" name="TEXT"/>
              <p:cNvSpPr txBox="1"/>
              <p:nvPr/>
            </p:nvSpPr>
            <p:spPr>
              <a:xfrm>
                <a:off x="0" y="-1"/>
                <a:ext cx="6859488" cy="12237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38704" tIns="38704" rIns="38704" bIns="38704" numCol="1" anchor="ctr">
                <a:normAutofit fontScale="100000" lnSpcReduction="0"/>
              </a:bodyPr>
              <a:lstStyle>
                <a:lvl1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lvl1pPr>
              </a:lstStyle>
              <a:p>
                <a:pPr/>
                <a:r>
                  <a:t>TEXT</a:t>
                </a:r>
              </a:p>
            </p:txBody>
          </p:sp>
        </p:grpSp>
        <p:pic>
          <p:nvPicPr>
            <p:cNvPr id="364" name="Title 1" descr="Title 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0"/>
              <a:ext cx="7078437" cy="14426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68" name="Rectangle"/>
          <p:cNvGrpSpPr/>
          <p:nvPr/>
        </p:nvGrpSpPr>
        <p:grpSpPr>
          <a:xfrm>
            <a:off x="8655671" y="1717226"/>
            <a:ext cx="7066877" cy="10289680"/>
            <a:chOff x="-1" y="-1"/>
            <a:chExt cx="7066876" cy="10289678"/>
          </a:xfrm>
        </p:grpSpPr>
        <p:sp>
          <p:nvSpPr>
            <p:cNvPr id="366" name="Rectangle"/>
            <p:cNvSpPr/>
            <p:nvPr/>
          </p:nvSpPr>
          <p:spPr>
            <a:xfrm>
              <a:off x="109473" y="109474"/>
              <a:ext cx="6847928" cy="1007073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9667" tIns="69667" rIns="69667" bIns="69667" numCol="1" anchor="ctr">
              <a:noAutofit/>
            </a:bodyPr>
            <a:lstStyle/>
            <a:p>
              <a:pPr algn="l" defTabSz="9144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pic>
          <p:nvPicPr>
            <p:cNvPr id="367" name="Rectangle Rectangle" descr="Rectangle Rectangl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-2"/>
              <a:ext cx="7066877" cy="102896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3" name="Title 1"/>
          <p:cNvGrpSpPr/>
          <p:nvPr/>
        </p:nvGrpSpPr>
        <p:grpSpPr>
          <a:xfrm>
            <a:off x="8649892" y="1711807"/>
            <a:ext cx="7078436" cy="1442658"/>
            <a:chOff x="-1" y="0"/>
            <a:chExt cx="7078435" cy="1442657"/>
          </a:xfrm>
        </p:grpSpPr>
        <p:grpSp>
          <p:nvGrpSpPr>
            <p:cNvPr id="371" name="Title 1"/>
            <p:cNvGrpSpPr/>
            <p:nvPr/>
          </p:nvGrpSpPr>
          <p:grpSpPr>
            <a:xfrm>
              <a:off x="109473" y="109473"/>
              <a:ext cx="6859488" cy="1223710"/>
              <a:chOff x="0" y="0"/>
              <a:chExt cx="6859486" cy="1223709"/>
            </a:xfrm>
          </p:grpSpPr>
          <p:sp>
            <p:nvSpPr>
              <p:cNvPr id="369" name="Rectangle"/>
              <p:cNvSpPr/>
              <p:nvPr/>
            </p:nvSpPr>
            <p:spPr>
              <a:xfrm>
                <a:off x="-1" y="-1"/>
                <a:ext cx="6859488" cy="1223711"/>
              </a:xfrm>
              <a:prstGeom prst="rect">
                <a:avLst/>
              </a:pr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9667" tIns="69667" rIns="69667" bIns="69667" numCol="1" anchor="ctr">
                <a:noAutofit/>
              </a:bodyPr>
              <a:lstStyle/>
              <a:p>
                <a: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  <p:sp>
            <p:nvSpPr>
              <p:cNvPr id="370" name="OBRÁZKY"/>
              <p:cNvSpPr txBox="1"/>
              <p:nvPr/>
            </p:nvSpPr>
            <p:spPr>
              <a:xfrm>
                <a:off x="-1" y="-1"/>
                <a:ext cx="6859488" cy="12237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38704" tIns="38704" rIns="38704" bIns="38704" numCol="1" anchor="ctr">
                <a:normAutofit fontScale="100000" lnSpcReduction="0"/>
              </a:bodyPr>
              <a:lstStyle>
                <a:lvl1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lvl1pPr>
              </a:lstStyle>
              <a:p>
                <a:pPr/>
                <a:r>
                  <a:t>OBRÁZKY</a:t>
                </a:r>
              </a:p>
            </p:txBody>
          </p:sp>
        </p:grpSp>
        <p:pic>
          <p:nvPicPr>
            <p:cNvPr id="372" name="Title 1" descr="Title 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7078436" cy="14426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8" name="Title 1"/>
          <p:cNvGrpSpPr/>
          <p:nvPr/>
        </p:nvGrpSpPr>
        <p:grpSpPr>
          <a:xfrm>
            <a:off x="15960215" y="1711807"/>
            <a:ext cx="7078437" cy="1442658"/>
            <a:chOff x="-1" y="0"/>
            <a:chExt cx="7078436" cy="1442657"/>
          </a:xfrm>
        </p:grpSpPr>
        <p:grpSp>
          <p:nvGrpSpPr>
            <p:cNvPr id="376" name="Title 1"/>
            <p:cNvGrpSpPr/>
            <p:nvPr/>
          </p:nvGrpSpPr>
          <p:grpSpPr>
            <a:xfrm>
              <a:off x="109473" y="109473"/>
              <a:ext cx="6859489" cy="1223710"/>
              <a:chOff x="0" y="0"/>
              <a:chExt cx="6859487" cy="1223709"/>
            </a:xfrm>
          </p:grpSpPr>
          <p:sp>
            <p:nvSpPr>
              <p:cNvPr id="374" name="Rectangle"/>
              <p:cNvSpPr/>
              <p:nvPr/>
            </p:nvSpPr>
            <p:spPr>
              <a:xfrm>
                <a:off x="0" y="-1"/>
                <a:ext cx="6859488" cy="1223711"/>
              </a:xfrm>
              <a:prstGeom prst="rect">
                <a:avLst/>
              </a:pr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9667" tIns="69667" rIns="69667" bIns="69667" numCol="1" anchor="ctr">
                <a:noAutofit/>
              </a:bodyPr>
              <a:lstStyle/>
              <a:p>
                <a: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  <p:sp>
            <p:nvSpPr>
              <p:cNvPr id="375" name="VIDEO"/>
              <p:cNvSpPr txBox="1"/>
              <p:nvPr/>
            </p:nvSpPr>
            <p:spPr>
              <a:xfrm>
                <a:off x="0" y="-1"/>
                <a:ext cx="6859488" cy="12237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38704" tIns="38704" rIns="38704" bIns="38704" numCol="1" anchor="ctr">
                <a:normAutofit fontScale="100000" lnSpcReduction="0"/>
              </a:bodyPr>
              <a:lstStyle>
                <a:lvl1pPr defTabSz="1389888">
                  <a:lnSpc>
                    <a:spcPct val="90000"/>
                  </a:lnSpc>
                  <a:defRPr b="1" sz="66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lvl1pPr>
              </a:lstStyle>
              <a:p>
                <a:pPr/>
                <a:r>
                  <a:t>VIDEO</a:t>
                </a:r>
              </a:p>
            </p:txBody>
          </p:sp>
        </p:grpSp>
        <p:pic>
          <p:nvPicPr>
            <p:cNvPr id="377" name="Title 1" descr="Title 1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7078437" cy="14426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79" name="DALL·E 2024-03-25 16.32.15 - A close-up shot of a cute basset dog's head, illustrated in a classical comic style. The artwork should be characterized by clean ink lines and decent.jpeg" descr="DALL·E 2024-03-25 16.32.15 - A close-up shot of a cute basset dog's head, illustrated in a classical comic style. The artwork should be characterized by clean ink lines and decent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25538" y="4151417"/>
            <a:ext cx="6532924" cy="653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359747" y="4278191"/>
            <a:ext cx="6279373" cy="62793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rénování z celého Internet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Trénování z celého Internetu</a:t>
            </a:r>
          </a:p>
        </p:txBody>
      </p:sp>
      <p:sp>
        <p:nvSpPr>
          <p:cNvPr id="383" name="Fair use policy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Fair use policy?</a:t>
            </a:r>
          </a:p>
        </p:txBody>
      </p:sp>
      <p:pic>
        <p:nvPicPr>
          <p:cNvPr id="38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36396" y="4439823"/>
            <a:ext cx="12311208" cy="68942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497" y="-8719"/>
            <a:ext cx="24414996" cy="13733438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Flood the zone with sh*t"/>
          <p:cNvSpPr txBox="1"/>
          <p:nvPr>
            <p:ph type="title"/>
          </p:nvPr>
        </p:nvSpPr>
        <p:spPr>
          <a:xfrm>
            <a:off x="1206500" y="1098903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Flood the zone with sh*t</a:t>
            </a:r>
          </a:p>
        </p:txBody>
      </p:sp>
      <p:sp>
        <p:nvSpPr>
          <p:cNvPr id="388" name="Steve Bannon, hlavní stratég D.J.Trumpa"/>
          <p:cNvSpPr txBox="1"/>
          <p:nvPr>
            <p:ph type="body" idx="21"/>
          </p:nvPr>
        </p:nvSpPr>
        <p:spPr>
          <a:xfrm>
            <a:off x="1206500" y="12282492"/>
            <a:ext cx="21971000" cy="9347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Steve Bannon, hlavní stratég D.J.Trumpa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135" y="80598"/>
            <a:ext cx="24103730" cy="13554804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Deepfak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Deepfakes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Možná řešení Deepfakes Obrázk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Možná řešení Deepfakes Obrázků</a:t>
            </a:r>
          </a:p>
        </p:txBody>
      </p:sp>
      <p:sp>
        <p:nvSpPr>
          <p:cNvPr id="394" name="(V podstatě neexistují)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(V podstatě neexistují)</a:t>
            </a:r>
          </a:p>
        </p:txBody>
      </p:sp>
      <p:sp>
        <p:nvSpPr>
          <p:cNvPr id="395" name="Vodoznaky označující vygenerovaný obsah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03504" indent="-603504" defTabSz="2413955">
              <a:spcBef>
                <a:spcPts val="4400"/>
              </a:spcBef>
              <a:defRPr sz="4752"/>
            </a:pPr>
            <a:r>
              <a:rPr b="1"/>
              <a:t>Vodoznaky</a:t>
            </a:r>
            <a:r>
              <a:t> označující vygenerovaný obsah</a:t>
            </a:r>
          </a:p>
          <a:p>
            <a:pPr lvl="1" marL="1207008" indent="-603504" defTabSz="2413955">
              <a:spcBef>
                <a:spcPts val="4400"/>
              </a:spcBef>
              <a:defRPr sz="4752"/>
            </a:pPr>
            <a:r>
              <a:rPr b="1"/>
              <a:t>Problém</a:t>
            </a:r>
            <a:r>
              <a:t>: obejití pomocí open source modelů</a:t>
            </a:r>
          </a:p>
          <a:p>
            <a:pPr marL="603504" indent="-603504" defTabSz="2413955">
              <a:spcBef>
                <a:spcPts val="4400"/>
              </a:spcBef>
              <a:defRPr sz="4752"/>
            </a:pPr>
            <a:r>
              <a:rPr b="1"/>
              <a:t>Invertované vodoznaky</a:t>
            </a:r>
            <a:r>
              <a:t> označující původní a důvěryhodný obsah</a:t>
            </a:r>
          </a:p>
          <a:p>
            <a:pPr lvl="1" marL="1207008" indent="-603504" defTabSz="2413955">
              <a:spcBef>
                <a:spcPts val="4400"/>
              </a:spcBef>
              <a:defRPr sz="4752"/>
            </a:pPr>
            <a:r>
              <a:rPr b="1"/>
              <a:t>Problém:</a:t>
            </a:r>
            <a:r>
              <a:t> nerealistické nasadit všude</a:t>
            </a:r>
          </a:p>
          <a:p>
            <a:pPr marL="603504" indent="-603504" defTabSz="2413955">
              <a:spcBef>
                <a:spcPts val="4400"/>
              </a:spcBef>
              <a:defRPr sz="4752"/>
            </a:pPr>
            <a:r>
              <a:rPr b="1"/>
              <a:t>Zanášení šumu do fotek</a:t>
            </a:r>
            <a:r>
              <a:t> které zkomplikují další úpravy pomocí AI. </a:t>
            </a:r>
          </a:p>
          <a:p>
            <a:pPr lvl="1" marL="1207008" indent="-603504" defTabSz="2413955">
              <a:spcBef>
                <a:spcPts val="4400"/>
              </a:spcBef>
              <a:defRPr sz="4752"/>
            </a:pPr>
            <a:r>
              <a:rPr b="1"/>
              <a:t>Problém:</a:t>
            </a:r>
            <a:r>
              <a:t> už je v podstatě pozdě, protože internet už je dávno plný fotek nás všech, navíc šum nemusí “dobře fungovat” i s budoucími verzemi generátorů obrázků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08858"/>
            <a:ext cx="24384001" cy="13933716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AI jako Simulátor"/>
          <p:cNvSpPr txBox="1"/>
          <p:nvPr>
            <p:ph type="title"/>
          </p:nvPr>
        </p:nvSpPr>
        <p:spPr>
          <a:xfrm>
            <a:off x="13871130" y="12338735"/>
            <a:ext cx="10556181" cy="1434949"/>
          </a:xfrm>
          <a:prstGeom prst="rect">
            <a:avLst/>
          </a:prstGeom>
          <a:solidFill>
            <a:srgbClr val="000000"/>
          </a:solidFill>
        </p:spPr>
        <p:txBody>
          <a:bodyPr/>
          <a:lstStyle>
            <a:lvl1pPr algn="ctr"/>
          </a:lstStyle>
          <a:p>
            <a:pPr/>
            <a:r>
              <a:t>AI jako Simulátor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AE4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Kanárci v Sít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>
              <a:defRPr spc="-200">
                <a:solidFill>
                  <a:srgbClr val="434343"/>
                </a:solidFill>
              </a:defRPr>
            </a:lvl1pPr>
          </a:lstStyle>
          <a:p>
            <a:pPr/>
            <a:r>
              <a:t>Podcast Kanárci v Síti</a:t>
            </a:r>
          </a:p>
        </p:txBody>
      </p:sp>
      <p:sp>
        <p:nvSpPr>
          <p:cNvPr id="270" name="www.kanarci.online"/>
          <p:cNvSpPr txBox="1"/>
          <p:nvPr>
            <p:ph type="body" sz="quarter" idx="1"/>
          </p:nvPr>
        </p:nvSpPr>
        <p:spPr>
          <a:xfrm>
            <a:off x="1206500" y="9983533"/>
            <a:ext cx="21971000" cy="934780"/>
          </a:xfrm>
          <a:prstGeom prst="rect">
            <a:avLst/>
          </a:prstGeom>
        </p:spPr>
        <p:txBody>
          <a:bodyPr/>
          <a:lstStyle>
            <a:lvl1pPr algn="ctr" defTabSz="751205">
              <a:defRPr sz="5642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defRPr>
            </a:lvl1pPr>
          </a:lstStyle>
          <a:p>
            <a:pPr>
              <a:defRPr u="none">
                <a:solidFill>
                  <a:srgbClr val="434343"/>
                </a:solidFill>
                <a:uFillTx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www.kanarci.online</a:t>
            </a:r>
          </a:p>
        </p:txBody>
      </p:sp>
      <p:pic>
        <p:nvPicPr>
          <p:cNvPr id="27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783" y="3881728"/>
            <a:ext cx="24334436" cy="6070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254" y="3876834"/>
            <a:ext cx="3042347" cy="30423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27" y="6927357"/>
            <a:ext cx="3048001" cy="304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303795" y="3874007"/>
            <a:ext cx="3048001" cy="304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067616" y="3874007"/>
            <a:ext cx="3048001" cy="304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067616" y="6927357"/>
            <a:ext cx="3048001" cy="304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" descr="Image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5224098" y="3874007"/>
            <a:ext cx="3048001" cy="304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1F1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rofily Jednotlivc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343"/>
                </a:solidFill>
              </a:defRPr>
            </a:lvl1pPr>
          </a:lstStyle>
          <a:p>
            <a:pPr/>
            <a:r>
              <a:t>Profily Jednotlivců</a:t>
            </a:r>
          </a:p>
        </p:txBody>
      </p:sp>
      <p:pic>
        <p:nvPicPr>
          <p:cNvPr id="40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066" y="3448353"/>
            <a:ext cx="24301868" cy="103129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rofily skupin"/>
          <p:cNvSpPr txBox="1"/>
          <p:nvPr>
            <p:ph type="title"/>
          </p:nvPr>
        </p:nvSpPr>
        <p:spPr>
          <a:xfrm>
            <a:off x="1206500" y="952500"/>
            <a:ext cx="13616315" cy="1434949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pPr/>
            <a:r>
              <a:t>Profily skupin</a:t>
            </a:r>
          </a:p>
        </p:txBody>
      </p:sp>
      <p:pic>
        <p:nvPicPr>
          <p:cNvPr id="406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20834" y="2688261"/>
            <a:ext cx="19142332" cy="106954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Josef Holý, www.kanarci.onlin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Josef Holý, </a:t>
            </a:r>
            <a:r>
              <a:rPr u="sng">
                <a:hlinkClick r:id="rId2" invalidUrl="" action="" tgtFrame="" tooltip="" history="1" highlightClick="0" endSnd="0"/>
              </a:rPr>
              <a:t>www.kanarci.online</a:t>
            </a:r>
            <a:r>
              <a:t> </a:t>
            </a:r>
          </a:p>
        </p:txBody>
      </p:sp>
      <p:sp>
        <p:nvSpPr>
          <p:cNvPr id="411" name="Díky za pozornost!"/>
          <p:cNvSpPr txBox="1"/>
          <p:nvPr>
            <p:ph type="ctrTitle"/>
          </p:nvPr>
        </p:nvSpPr>
        <p:spPr>
          <a:xfrm>
            <a:off x="1206496" y="2574991"/>
            <a:ext cx="7812266" cy="4648201"/>
          </a:xfrm>
          <a:prstGeom prst="rect">
            <a:avLst/>
          </a:prstGeom>
        </p:spPr>
        <p:txBody>
          <a:bodyPr/>
          <a:lstStyle/>
          <a:p>
            <a:pPr/>
            <a:r>
              <a:t>Díky za pozornost!</a:t>
            </a:r>
          </a:p>
        </p:txBody>
      </p:sp>
      <p:pic>
        <p:nvPicPr>
          <p:cNvPr id="412" name="IMG_0116 (2).png" descr="IMG_0116 (2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45005" y="-1"/>
            <a:ext cx="13716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EEE2B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Náš první kontakt s AI:…"/>
          <p:cNvSpPr txBox="1"/>
          <p:nvPr>
            <p:ph type="title"/>
          </p:nvPr>
        </p:nvSpPr>
        <p:spPr>
          <a:xfrm>
            <a:off x="1206500" y="952500"/>
            <a:ext cx="12140808" cy="2536554"/>
          </a:xfrm>
          <a:prstGeom prst="rect">
            <a:avLst/>
          </a:prstGeom>
        </p:spPr>
        <p:txBody>
          <a:bodyPr/>
          <a:lstStyle/>
          <a:p>
            <a:pPr defTabSz="2438337">
              <a:defRPr spc="-170">
                <a:solidFill>
                  <a:srgbClr val="000000"/>
                </a:solidFill>
              </a:defRPr>
            </a:pPr>
            <a:r>
              <a:t>Náš první kontakt s AI:</a:t>
            </a:r>
          </a:p>
          <a:p>
            <a:pPr defTabSz="2438337">
              <a:defRPr spc="-170">
                <a:solidFill>
                  <a:srgbClr val="000000"/>
                </a:solidFill>
              </a:defRPr>
            </a:pPr>
            <a:r>
              <a:t>Sociální sítě</a:t>
            </a:r>
          </a:p>
        </p:txBody>
      </p:sp>
      <p:pic>
        <p:nvPicPr>
          <p:cNvPr id="28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26591" y="0"/>
            <a:ext cx="914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C0C0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Attention Economy (1971)"/>
          <p:cNvSpPr txBox="1"/>
          <p:nvPr>
            <p:ph type="title"/>
          </p:nvPr>
        </p:nvSpPr>
        <p:spPr>
          <a:xfrm>
            <a:off x="1206500" y="698500"/>
            <a:ext cx="21971000" cy="1434950"/>
          </a:xfrm>
          <a:prstGeom prst="rect">
            <a:avLst/>
          </a:prstGeom>
        </p:spPr>
        <p:txBody>
          <a:bodyPr/>
          <a:lstStyle>
            <a:lvl1pPr>
              <a:defRPr spc="-197"/>
            </a:lvl1pPr>
          </a:lstStyle>
          <a:p>
            <a:pPr/>
            <a:r>
              <a:t>Hlavní cíl: Naše Pozornost</a:t>
            </a:r>
          </a:p>
        </p:txBody>
      </p:sp>
      <p:sp>
        <p:nvSpPr>
          <p:cNvPr id="283" name="Slide Subtitle"/>
          <p:cNvSpPr txBox="1"/>
          <p:nvPr>
            <p:ph type="body" sz="quarter" idx="1"/>
          </p:nvPr>
        </p:nvSpPr>
        <p:spPr>
          <a:xfrm>
            <a:off x="1206500" y="2245961"/>
            <a:ext cx="21971000" cy="93478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492" y="2279645"/>
            <a:ext cx="24325017" cy="114470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Doporučovací…"/>
          <p:cNvSpPr txBox="1"/>
          <p:nvPr>
            <p:ph type="title"/>
          </p:nvPr>
        </p:nvSpPr>
        <p:spPr>
          <a:xfrm>
            <a:off x="1206500" y="952500"/>
            <a:ext cx="7422801" cy="264989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0000"/>
                </a:solidFill>
              </a:defRPr>
            </a:pPr>
            <a:r>
              <a:t>Doporučovací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Algoritmy</a:t>
            </a:r>
          </a:p>
        </p:txBody>
      </p:sp>
      <p:sp>
        <p:nvSpPr>
          <p:cNvPr id="287" name="Vaše Data za Dopamin"/>
          <p:cNvSpPr txBox="1"/>
          <p:nvPr>
            <p:ph type="body" idx="21"/>
          </p:nvPr>
        </p:nvSpPr>
        <p:spPr>
          <a:xfrm>
            <a:off x="1206500" y="3780354"/>
            <a:ext cx="9211038" cy="9347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Vaše Data za Dopamin</a:t>
            </a:r>
          </a:p>
        </p:txBody>
      </p:sp>
      <p:grpSp>
        <p:nvGrpSpPr>
          <p:cNvPr id="290" name="Image"/>
          <p:cNvGrpSpPr/>
          <p:nvPr/>
        </p:nvGrpSpPr>
        <p:grpSpPr>
          <a:xfrm>
            <a:off x="10742602" y="247836"/>
            <a:ext cx="13220327" cy="13220328"/>
            <a:chOff x="0" y="0"/>
            <a:chExt cx="13220326" cy="13220326"/>
          </a:xfrm>
        </p:grpSpPr>
        <p:pic>
          <p:nvPicPr>
            <p:cNvPr id="289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7763" y="107763"/>
              <a:ext cx="13004801" cy="1300480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88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13220328" cy="13220328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E2E5E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1097" b="0"/>
          <a:stretch>
            <a:fillRect/>
          </a:stretch>
        </p:blipFill>
        <p:spPr>
          <a:xfrm>
            <a:off x="11317997" y="198"/>
            <a:ext cx="8832456" cy="13715598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Problém Transparentnosti"/>
          <p:cNvSpPr txBox="1"/>
          <p:nvPr>
            <p:ph type="title"/>
          </p:nvPr>
        </p:nvSpPr>
        <p:spPr>
          <a:xfrm>
            <a:off x="308692" y="388568"/>
            <a:ext cx="9337766" cy="2481696"/>
          </a:xfrm>
          <a:prstGeom prst="rect">
            <a:avLst/>
          </a:prstGeom>
          <a:solidFill>
            <a:srgbClr val="000000"/>
          </a:solidFill>
        </p:spPr>
        <p:txBody>
          <a:bodyPr/>
          <a:lstStyle>
            <a:lvl1pPr algn="ctr" defTabSz="1779987">
              <a:defRPr spc="-169" sz="8468"/>
            </a:lvl1pPr>
          </a:lstStyle>
          <a:p>
            <a:pPr/>
            <a:r>
              <a:t>Problém Transparentnosti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9DA7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Untitled_Artwork 22.png" descr="Untitled_Artwork 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58856" y="-1"/>
            <a:ext cx="13716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Open-Source Twitter Algoritmus"/>
          <p:cNvSpPr txBox="1"/>
          <p:nvPr>
            <p:ph type="title"/>
          </p:nvPr>
        </p:nvSpPr>
        <p:spPr>
          <a:xfrm>
            <a:off x="1070469" y="245138"/>
            <a:ext cx="10764281" cy="2338195"/>
          </a:xfrm>
          <a:prstGeom prst="rect">
            <a:avLst/>
          </a:prstGeom>
        </p:spPr>
        <p:txBody>
          <a:bodyPr/>
          <a:lstStyle>
            <a:lvl1pPr defTabSz="2340805">
              <a:defRPr spc="-161" sz="8064">
                <a:solidFill>
                  <a:srgbClr val="000000"/>
                </a:solidFill>
              </a:defRPr>
            </a:lvl1pPr>
          </a:lstStyle>
          <a:p>
            <a:pPr/>
            <a:r>
              <a:t>Open-Source Twitter Algoritmus</a:t>
            </a:r>
          </a:p>
        </p:txBody>
      </p:sp>
      <p:sp>
        <p:nvSpPr>
          <p:cNvPr id="297" name="Duben 2023"/>
          <p:cNvSpPr txBox="1"/>
          <p:nvPr>
            <p:ph type="body" idx="21"/>
          </p:nvPr>
        </p:nvSpPr>
        <p:spPr>
          <a:xfrm>
            <a:off x="1070469" y="2572436"/>
            <a:ext cx="10764281" cy="9347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Duben 2023</a:t>
            </a:r>
          </a:p>
        </p:txBody>
      </p:sp>
      <p:grpSp>
        <p:nvGrpSpPr>
          <p:cNvPr id="300" name="Image"/>
          <p:cNvGrpSpPr/>
          <p:nvPr/>
        </p:nvGrpSpPr>
        <p:grpSpPr>
          <a:xfrm>
            <a:off x="698808" y="3928810"/>
            <a:ext cx="9513798" cy="9513797"/>
            <a:chOff x="0" y="0"/>
            <a:chExt cx="9513796" cy="9513796"/>
          </a:xfrm>
        </p:grpSpPr>
        <p:pic>
          <p:nvPicPr>
            <p:cNvPr id="299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07763" y="107763"/>
              <a:ext cx="9298271" cy="929827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98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" y="-1"/>
              <a:ext cx="9513798" cy="9513798"/>
            </a:xfrm>
            <a:prstGeom prst="rect">
              <a:avLst/>
            </a:prstGeom>
            <a:effectLst/>
          </p:spPr>
        </p:pic>
      </p:grpSp>
      <p:grpSp>
        <p:nvGrpSpPr>
          <p:cNvPr id="307" name="Group"/>
          <p:cNvGrpSpPr/>
          <p:nvPr/>
        </p:nvGrpSpPr>
        <p:grpSpPr>
          <a:xfrm>
            <a:off x="329818" y="2946778"/>
            <a:ext cx="6128477" cy="2370724"/>
            <a:chOff x="-94457" y="0"/>
            <a:chExt cx="6128475" cy="2370723"/>
          </a:xfrm>
        </p:grpSpPr>
        <p:grpSp>
          <p:nvGrpSpPr>
            <p:cNvPr id="305" name="Group"/>
            <p:cNvGrpSpPr/>
            <p:nvPr/>
          </p:nvGrpSpPr>
          <p:grpSpPr>
            <a:xfrm>
              <a:off x="-94458" y="660423"/>
              <a:ext cx="6128476" cy="1042666"/>
              <a:chOff x="-94457" y="-84810"/>
              <a:chExt cx="6128475" cy="1042664"/>
            </a:xfrm>
          </p:grpSpPr>
          <p:grpSp>
            <p:nvGrpSpPr>
              <p:cNvPr id="303" name="Shape"/>
              <p:cNvGrpSpPr/>
              <p:nvPr/>
            </p:nvGrpSpPr>
            <p:grpSpPr>
              <a:xfrm>
                <a:off x="-94458" y="-84811"/>
                <a:ext cx="6128476" cy="1042666"/>
                <a:chOff x="0" y="0"/>
                <a:chExt cx="6128475" cy="1042664"/>
              </a:xfrm>
            </p:grpSpPr>
            <p:sp>
              <p:nvSpPr>
                <p:cNvPr id="302" name="Shape"/>
                <p:cNvSpPr/>
                <p:nvPr/>
              </p:nvSpPr>
              <p:spPr>
                <a:xfrm>
                  <a:off x="94457" y="95128"/>
                  <a:ext cx="5926386" cy="869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0" h="20789" fill="norm" stroke="1" extrusionOk="0">
                      <a:moveTo>
                        <a:pt x="48" y="302"/>
                      </a:moveTo>
                      <a:cubicBezTo>
                        <a:pt x="918" y="419"/>
                        <a:pt x="1719" y="593"/>
                        <a:pt x="2225" y="302"/>
                      </a:cubicBezTo>
                      <a:cubicBezTo>
                        <a:pt x="2731" y="10"/>
                        <a:pt x="3109" y="-199"/>
                        <a:pt x="3972" y="302"/>
                      </a:cubicBezTo>
                      <a:cubicBezTo>
                        <a:pt x="4834" y="802"/>
                        <a:pt x="5942" y="94"/>
                        <a:pt x="6795" y="302"/>
                      </a:cubicBezTo>
                      <a:cubicBezTo>
                        <a:pt x="7648" y="510"/>
                        <a:pt x="8094" y="-354"/>
                        <a:pt x="8972" y="302"/>
                      </a:cubicBezTo>
                      <a:cubicBezTo>
                        <a:pt x="9850" y="958"/>
                        <a:pt x="10476" y="406"/>
                        <a:pt x="11149" y="302"/>
                      </a:cubicBezTo>
                      <a:cubicBezTo>
                        <a:pt x="11821" y="197"/>
                        <a:pt x="12653" y="-144"/>
                        <a:pt x="13972" y="302"/>
                      </a:cubicBezTo>
                      <a:cubicBezTo>
                        <a:pt x="15290" y="748"/>
                        <a:pt x="15163" y="525"/>
                        <a:pt x="15934" y="302"/>
                      </a:cubicBezTo>
                      <a:cubicBezTo>
                        <a:pt x="16704" y="79"/>
                        <a:pt x="18110" y="-146"/>
                        <a:pt x="18757" y="302"/>
                      </a:cubicBezTo>
                      <a:cubicBezTo>
                        <a:pt x="19403" y="750"/>
                        <a:pt x="20642" y="1045"/>
                        <a:pt x="21580" y="302"/>
                      </a:cubicBezTo>
                      <a:cubicBezTo>
                        <a:pt x="21581" y="3988"/>
                        <a:pt x="21579" y="6936"/>
                        <a:pt x="21580" y="10185"/>
                      </a:cubicBezTo>
                      <a:cubicBezTo>
                        <a:pt x="21581" y="13434"/>
                        <a:pt x="21575" y="17523"/>
                        <a:pt x="21580" y="20068"/>
                      </a:cubicBezTo>
                      <a:cubicBezTo>
                        <a:pt x="20662" y="20464"/>
                        <a:pt x="19812" y="20007"/>
                        <a:pt x="18972" y="20068"/>
                      </a:cubicBezTo>
                      <a:cubicBezTo>
                        <a:pt x="18132" y="20129"/>
                        <a:pt x="16745" y="19921"/>
                        <a:pt x="16149" y="20068"/>
                      </a:cubicBezTo>
                      <a:cubicBezTo>
                        <a:pt x="15552" y="20215"/>
                        <a:pt x="14420" y="20923"/>
                        <a:pt x="13326" y="20068"/>
                      </a:cubicBezTo>
                      <a:cubicBezTo>
                        <a:pt x="12232" y="19213"/>
                        <a:pt x="11946" y="19980"/>
                        <a:pt x="11364" y="20068"/>
                      </a:cubicBezTo>
                      <a:cubicBezTo>
                        <a:pt x="10782" y="20156"/>
                        <a:pt x="9791" y="20407"/>
                        <a:pt x="8972" y="20068"/>
                      </a:cubicBezTo>
                      <a:cubicBezTo>
                        <a:pt x="8152" y="19729"/>
                        <a:pt x="7469" y="20783"/>
                        <a:pt x="6149" y="20068"/>
                      </a:cubicBezTo>
                      <a:cubicBezTo>
                        <a:pt x="4828" y="19353"/>
                        <a:pt x="4654" y="19351"/>
                        <a:pt x="3756" y="20068"/>
                      </a:cubicBezTo>
                      <a:cubicBezTo>
                        <a:pt x="2858" y="20785"/>
                        <a:pt x="1869" y="21246"/>
                        <a:pt x="48" y="20068"/>
                      </a:cubicBezTo>
                      <a:cubicBezTo>
                        <a:pt x="80" y="17784"/>
                        <a:pt x="110" y="13889"/>
                        <a:pt x="48" y="10580"/>
                      </a:cubicBezTo>
                      <a:cubicBezTo>
                        <a:pt x="-14" y="7272"/>
                        <a:pt x="-19" y="3935"/>
                        <a:pt x="48" y="302"/>
                      </a:cubicBezTo>
                      <a:close/>
                    </a:path>
                  </a:pathLst>
                </a:custGeom>
                <a:solidFill>
                  <a:schemeClr val="accent5">
                    <a:hueOff val="128995"/>
                    <a:satOff val="10158"/>
                    <a:lumOff val="-13824"/>
                  </a:schemeClr>
                </a:solidFill>
                <a:ln>
                  <a:noFill/>
                </a:ln>
                <a:effectLst/>
              </p:spPr>
              <p:txBody>
                <a:bodyPr wrap="square" lIns="34833" tIns="34833" rIns="34833" bIns="34833" numCol="1" anchor="ctr">
                  <a:noAutofit/>
                </a:bodyPr>
                <a:lstStyle/>
                <a:p>
                  <a:pPr defTabSz="621791">
                    <a:lnSpc>
                      <a:spcPct val="90000"/>
                    </a:lnSpc>
                    <a:defRPr b="1" sz="2800">
                      <a:solidFill>
                        <a:srgbClr val="000000"/>
                      </a:solidFill>
                      <a:latin typeface="Chalkboard"/>
                      <a:ea typeface="Chalkboard"/>
                      <a:cs typeface="Chalkboard"/>
                      <a:sym typeface="Chalkboard"/>
                    </a:defRPr>
                  </a:pPr>
                </a:p>
              </p:txBody>
            </p:sp>
            <p:pic>
              <p:nvPicPr>
                <p:cNvPr id="301" name="Shape Shape" descr="Shape Shape"/>
                <p:cNvPicPr>
                  <a:picLocks noChangeAspect="0"/>
                </p:cNvPicPr>
                <p:nvPr/>
              </p:nvPicPr>
              <p:blipFill>
                <a:blip r:embed="rId6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6128476" cy="1042665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304" name="Shape"/>
              <p:cNvSpPr/>
              <p:nvPr/>
            </p:nvSpPr>
            <p:spPr>
              <a:xfrm>
                <a:off x="8783" y="0"/>
                <a:ext cx="5929701" cy="8710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584" fill="norm" stroke="1" extrusionOk="0">
                    <a:moveTo>
                      <a:pt x="17" y="542"/>
                    </a:moveTo>
                    <a:cubicBezTo>
                      <a:pt x="800" y="370"/>
                      <a:pt x="1911" y="40"/>
                      <a:pt x="2833" y="542"/>
                    </a:cubicBezTo>
                    <a:cubicBezTo>
                      <a:pt x="3754" y="1045"/>
                      <a:pt x="4390" y="846"/>
                      <a:pt x="5433" y="542"/>
                    </a:cubicBezTo>
                    <a:cubicBezTo>
                      <a:pt x="6477" y="239"/>
                      <a:pt x="7251" y="1197"/>
                      <a:pt x="7820" y="542"/>
                    </a:cubicBezTo>
                    <a:cubicBezTo>
                      <a:pt x="8388" y="-112"/>
                      <a:pt x="9348" y="818"/>
                      <a:pt x="10206" y="542"/>
                    </a:cubicBezTo>
                    <a:cubicBezTo>
                      <a:pt x="11064" y="267"/>
                      <a:pt x="11688" y="963"/>
                      <a:pt x="13021" y="542"/>
                    </a:cubicBezTo>
                    <a:cubicBezTo>
                      <a:pt x="14354" y="121"/>
                      <a:pt x="14674" y="789"/>
                      <a:pt x="15622" y="542"/>
                    </a:cubicBezTo>
                    <a:cubicBezTo>
                      <a:pt x="16571" y="296"/>
                      <a:pt x="16541" y="540"/>
                      <a:pt x="17364" y="542"/>
                    </a:cubicBezTo>
                    <a:cubicBezTo>
                      <a:pt x="18188" y="545"/>
                      <a:pt x="19618" y="-679"/>
                      <a:pt x="21492" y="542"/>
                    </a:cubicBezTo>
                    <a:cubicBezTo>
                      <a:pt x="21535" y="5110"/>
                      <a:pt x="21421" y="7273"/>
                      <a:pt x="21492" y="10706"/>
                    </a:cubicBezTo>
                    <a:cubicBezTo>
                      <a:pt x="21563" y="14139"/>
                      <a:pt x="21539" y="16366"/>
                      <a:pt x="21492" y="20088"/>
                    </a:cubicBezTo>
                    <a:cubicBezTo>
                      <a:pt x="20893" y="19502"/>
                      <a:pt x="20281" y="20566"/>
                      <a:pt x="19536" y="20088"/>
                    </a:cubicBezTo>
                    <a:cubicBezTo>
                      <a:pt x="18790" y="19610"/>
                      <a:pt x="17974" y="20526"/>
                      <a:pt x="16720" y="20088"/>
                    </a:cubicBezTo>
                    <a:cubicBezTo>
                      <a:pt x="15466" y="19650"/>
                      <a:pt x="15356" y="20784"/>
                      <a:pt x="14549" y="20088"/>
                    </a:cubicBezTo>
                    <a:cubicBezTo>
                      <a:pt x="13741" y="19391"/>
                      <a:pt x="12405" y="19255"/>
                      <a:pt x="11733" y="20088"/>
                    </a:cubicBezTo>
                    <a:cubicBezTo>
                      <a:pt x="11061" y="20921"/>
                      <a:pt x="10745" y="20167"/>
                      <a:pt x="9776" y="20088"/>
                    </a:cubicBezTo>
                    <a:cubicBezTo>
                      <a:pt x="8807" y="20008"/>
                      <a:pt x="8771" y="19541"/>
                      <a:pt x="8034" y="20088"/>
                    </a:cubicBezTo>
                    <a:cubicBezTo>
                      <a:pt x="7298" y="20635"/>
                      <a:pt x="7054" y="19621"/>
                      <a:pt x="6292" y="20088"/>
                    </a:cubicBezTo>
                    <a:cubicBezTo>
                      <a:pt x="5531" y="20554"/>
                      <a:pt x="4321" y="20919"/>
                      <a:pt x="3692" y="20088"/>
                    </a:cubicBezTo>
                    <a:cubicBezTo>
                      <a:pt x="3062" y="19256"/>
                      <a:pt x="920" y="19888"/>
                      <a:pt x="17" y="20088"/>
                    </a:cubicBezTo>
                    <a:cubicBezTo>
                      <a:pt x="63" y="15978"/>
                      <a:pt x="71" y="12522"/>
                      <a:pt x="17" y="10315"/>
                    </a:cubicBezTo>
                    <a:cubicBezTo>
                      <a:pt x="-37" y="8108"/>
                      <a:pt x="63" y="4087"/>
                      <a:pt x="17" y="542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34833" tIns="34833" rIns="34833" bIns="34833" numCol="1" anchor="ctr">
                <a:noAutofit/>
              </a:bodyPr>
              <a:lstStyle/>
              <a:p>
                <a:pPr defTabSz="621791">
                  <a:lnSpc>
                    <a:spcPct val="90000"/>
                  </a:lnSpc>
                  <a:defRPr b="1" sz="2800">
                    <a:solidFill>
                      <a:srgbClr val="000000"/>
                    </a:solidFill>
                    <a:latin typeface="Chalkboard"/>
                    <a:ea typeface="Chalkboard"/>
                    <a:cs typeface="Chalkboard"/>
                    <a:sym typeface="Chalkboard"/>
                  </a:defRPr>
                </a:pPr>
              </a:p>
            </p:txBody>
          </p:sp>
        </p:grpSp>
        <p:sp>
          <p:nvSpPr>
            <p:cNvPr id="306" name="48B NEURAL NET"/>
            <p:cNvSpPr txBox="1"/>
            <p:nvPr/>
          </p:nvSpPr>
          <p:spPr>
            <a:xfrm>
              <a:off x="96977" y="0"/>
              <a:ext cx="5744529" cy="2370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9352" tIns="19352" rIns="19352" bIns="19352" numCol="1" anchor="ctr">
              <a:noAutofit/>
            </a:bodyPr>
            <a:lstStyle>
              <a:lvl1pPr defTabSz="621791">
                <a:lnSpc>
                  <a:spcPct val="90000"/>
                </a:lnSpc>
                <a:defRPr b="1" sz="4500"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48B NEURAL NET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roup"/>
          <p:cNvGrpSpPr/>
          <p:nvPr/>
        </p:nvGrpSpPr>
        <p:grpSpPr>
          <a:xfrm>
            <a:off x="7639001" y="341564"/>
            <a:ext cx="16266322" cy="13032872"/>
            <a:chOff x="0" y="0"/>
            <a:chExt cx="16266320" cy="13032870"/>
          </a:xfrm>
        </p:grpSpPr>
        <p:pic>
          <p:nvPicPr>
            <p:cNvPr id="311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38990"/>
              <a:ext cx="16230887" cy="128938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2" name="Rectangle"/>
            <p:cNvSpPr/>
            <p:nvPr/>
          </p:nvSpPr>
          <p:spPr>
            <a:xfrm>
              <a:off x="6165029" y="0"/>
              <a:ext cx="10101292" cy="101342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</p:grpSp>
      <p:pic>
        <p:nvPicPr>
          <p:cNvPr id="314" name="Line Line" descr="Line Lin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716558" y="11455017"/>
            <a:ext cx="5429295" cy="520856"/>
          </a:xfrm>
          <a:prstGeom prst="rect">
            <a:avLst/>
          </a:prstGeom>
        </p:spPr>
      </p:pic>
      <p:pic>
        <p:nvPicPr>
          <p:cNvPr id="316" name="Line Line" descr="Line Line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67829" y="12001792"/>
            <a:ext cx="5671399" cy="520856"/>
          </a:xfrm>
          <a:prstGeom prst="rect">
            <a:avLst/>
          </a:prstGeom>
        </p:spPr>
      </p:pic>
      <p:sp>
        <p:nvSpPr>
          <p:cNvPr id="318" name="… a je to o emocích"/>
          <p:cNvSpPr txBox="1"/>
          <p:nvPr/>
        </p:nvSpPr>
        <p:spPr>
          <a:xfrm>
            <a:off x="582709" y="5753109"/>
            <a:ext cx="6478097" cy="2209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sz="6900">
                <a:solidFill>
                  <a:srgbClr val="000000"/>
                </a:solidFill>
              </a:defRPr>
            </a:lvl1pPr>
          </a:lstStyle>
          <a:p>
            <a:pPr/>
            <a:r>
              <a:t>… a je to o emocích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IMG_5019.png" descr="IMG_50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0" y="-1"/>
            <a:ext cx="13716000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2757" y="5018471"/>
            <a:ext cx="13665934" cy="8382996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1.6MILIARDY…"/>
          <p:cNvSpPr txBox="1"/>
          <p:nvPr/>
        </p:nvSpPr>
        <p:spPr>
          <a:xfrm>
            <a:off x="14028926" y="5472872"/>
            <a:ext cx="10131553" cy="3765794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12000"/>
            </a:pPr>
            <a:r>
              <a:t>1.6MILIARDY </a:t>
            </a:r>
          </a:p>
          <a:p>
            <a:pPr>
              <a:defRPr b="1" sz="12000"/>
            </a:pPr>
            <a:r>
              <a:t>SHLÉDNUTÍ</a:t>
            </a:r>
          </a:p>
        </p:txBody>
      </p:sp>
      <p:sp>
        <p:nvSpPr>
          <p:cNvPr id="325" name="Nové informační zdroj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Nové informační zdroje</a:t>
            </a:r>
          </a:p>
        </p:txBody>
      </p:sp>
      <p:sp>
        <p:nvSpPr>
          <p:cNvPr id="326" name="Center for Informed Public"/>
          <p:cNvSpPr txBox="1"/>
          <p:nvPr/>
        </p:nvSpPr>
        <p:spPr>
          <a:xfrm>
            <a:off x="1206500" y="2245962"/>
            <a:ext cx="21971000" cy="1822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l" defTabSz="825500">
              <a:defRPr b="1" sz="5500"/>
            </a:lvl1pPr>
          </a:lstStyle>
          <a:p>
            <a:pPr/>
            <a:r>
              <a:t>Center for Informed Public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