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7"/>
  </p:notesMasterIdLst>
  <p:sldIdLst>
    <p:sldId id="256" r:id="rId2"/>
    <p:sldId id="272" r:id="rId3"/>
    <p:sldId id="5170" r:id="rId4"/>
    <p:sldId id="5097" r:id="rId5"/>
    <p:sldId id="5101" r:id="rId6"/>
    <p:sldId id="279" r:id="rId7"/>
    <p:sldId id="277" r:id="rId8"/>
    <p:sldId id="262" r:id="rId9"/>
    <p:sldId id="5171" r:id="rId10"/>
    <p:sldId id="263" r:id="rId11"/>
    <p:sldId id="278" r:id="rId12"/>
    <p:sldId id="264" r:id="rId13"/>
    <p:sldId id="274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1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176151761517614"/>
          <c:y val="6.4308681672025719E-2"/>
          <c:w val="0.82926829268292679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339966"/>
              </a:solidFill>
              <a:prstDash val="solid"/>
            </a:ln>
          </c:spPr>
          <c:marker>
            <c:symbol val="none"/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Sheet1!$B$2:$AG$2</c:f>
              <c:numCache>
                <c:formatCode>General</c:formatCode>
                <c:ptCount val="32"/>
                <c:pt idx="0">
                  <c:v>1077.292299</c:v>
                </c:pt>
                <c:pt idx="1">
                  <c:v>1150.3119999999999</c:v>
                </c:pt>
                <c:pt idx="2">
                  <c:v>1222.566</c:v>
                </c:pt>
                <c:pt idx="3">
                  <c:v>1300.8820000000001</c:v>
                </c:pt>
                <c:pt idx="4">
                  <c:v>1388.039</c:v>
                </c:pt>
                <c:pt idx="5">
                  <c:v>1472.7280000000001</c:v>
                </c:pt>
                <c:pt idx="6">
                  <c:v>1571.9380000000001</c:v>
                </c:pt>
                <c:pt idx="7">
                  <c:v>1666.3720000000001</c:v>
                </c:pt>
                <c:pt idx="8">
                  <c:v>1762.127</c:v>
                </c:pt>
                <c:pt idx="9">
                  <c:v>1860.9939999999999</c:v>
                </c:pt>
                <c:pt idx="10">
                  <c:v>1957.624</c:v>
                </c:pt>
                <c:pt idx="11">
                  <c:v>2067.4789999999998</c:v>
                </c:pt>
                <c:pt idx="12">
                  <c:v>2175.6979999999999</c:v>
                </c:pt>
                <c:pt idx="13">
                  <c:v>2287.5219999999999</c:v>
                </c:pt>
                <c:pt idx="14">
                  <c:v>2404.7310000000002</c:v>
                </c:pt>
                <c:pt idx="15">
                  <c:v>2520.3989999999999</c:v>
                </c:pt>
                <c:pt idx="16">
                  <c:v>2631.4340000000002</c:v>
                </c:pt>
                <c:pt idx="17">
                  <c:v>2748.5279999999998</c:v>
                </c:pt>
                <c:pt idx="18">
                  <c:v>2848.9430000000002</c:v>
                </c:pt>
                <c:pt idx="19">
                  <c:v>2960.0459999999998</c:v>
                </c:pt>
                <c:pt idx="20">
                  <c:v>3091.9690000000001</c:v>
                </c:pt>
                <c:pt idx="21">
                  <c:v>3230.59537</c:v>
                </c:pt>
                <c:pt idx="22">
                  <c:v>3358.6296900000002</c:v>
                </c:pt>
                <c:pt idx="23">
                  <c:v>3493.5478699999999</c:v>
                </c:pt>
                <c:pt idx="24">
                  <c:v>3626.34555</c:v>
                </c:pt>
                <c:pt idx="25">
                  <c:v>3756.4751900000001</c:v>
                </c:pt>
                <c:pt idx="26">
                  <c:v>3883.8899200000001</c:v>
                </c:pt>
                <c:pt idx="27">
                  <c:v>3999.9807000000001</c:v>
                </c:pt>
                <c:pt idx="28">
                  <c:v>4095.9193300000002</c:v>
                </c:pt>
                <c:pt idx="29">
                  <c:v>4224.9724500000002</c:v>
                </c:pt>
                <c:pt idx="30" formatCode="#,##0">
                  <c:v>4301</c:v>
                </c:pt>
                <c:pt idx="31" formatCode="#,##0">
                  <c:v>4469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6E-4ECE-8004-67E499FBCE9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Sheet1!$B$3:$AG$3</c:f>
              <c:numCache>
                <c:formatCode>General</c:formatCode>
                <c:ptCount val="3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6E-4ECE-8004-67E499FBC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04271776"/>
        <c:axId val="1"/>
      </c:lineChart>
      <c:catAx>
        <c:axId val="120427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ax val="5000"/>
          <c:min val="0"/>
        </c:scaling>
        <c:delete val="0"/>
        <c:axPos val="l"/>
        <c:numFmt formatCode="#,##0" sourceLinked="0"/>
        <c:majorTickMark val="in"/>
        <c:minorTickMark val="in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204271776"/>
        <c:crosses val="autoZero"/>
        <c:crossBetween val="midCat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10501193317422"/>
          <c:y val="6.4308681672025719E-2"/>
          <c:w val="0.85680190930787592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38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Sheet1!$C$2:$AU$2</c:f>
              <c:numCache>
                <c:formatCode>General</c:formatCode>
                <c:ptCount val="45"/>
                <c:pt idx="0">
                  <c:v>291.3604191</c:v>
                </c:pt>
                <c:pt idx="1">
                  <c:v>292.49160000000001</c:v>
                </c:pt>
                <c:pt idx="2">
                  <c:v>295.18200000000002</c:v>
                </c:pt>
                <c:pt idx="3">
                  <c:v>302.70549999999997</c:v>
                </c:pt>
                <c:pt idx="4">
                  <c:v>311.82139999999998</c:v>
                </c:pt>
                <c:pt idx="5">
                  <c:v>318.23860000000002</c:v>
                </c:pt>
                <c:pt idx="6">
                  <c:v>318.6841</c:v>
                </c:pt>
                <c:pt idx="7">
                  <c:v>322.61779999999999</c:v>
                </c:pt>
                <c:pt idx="8">
                  <c:v>323.35509999999999</c:v>
                </c:pt>
                <c:pt idx="9">
                  <c:v>330.20699999999999</c:v>
                </c:pt>
                <c:pt idx="10">
                  <c:v>348.40640000000002</c:v>
                </c:pt>
                <c:pt idx="11">
                  <c:v>349.18639999999999</c:v>
                </c:pt>
                <c:pt idx="12">
                  <c:v>361.2244</c:v>
                </c:pt>
                <c:pt idx="13">
                  <c:v>356.61419999999998</c:v>
                </c:pt>
                <c:pt idx="14">
                  <c:v>380.3202</c:v>
                </c:pt>
                <c:pt idx="15">
                  <c:v>387.79559999999998</c:v>
                </c:pt>
                <c:pt idx="16">
                  <c:v>398.0308</c:v>
                </c:pt>
                <c:pt idx="17">
                  <c:v>411.85500000000002</c:v>
                </c:pt>
                <c:pt idx="18">
                  <c:v>416.19400000000002</c:v>
                </c:pt>
                <c:pt idx="19">
                  <c:v>435.71949999999998</c:v>
                </c:pt>
                <c:pt idx="20">
                  <c:v>435.1859</c:v>
                </c:pt>
                <c:pt idx="21">
                  <c:v>444.150104</c:v>
                </c:pt>
                <c:pt idx="22">
                  <c:v>450.26716499999998</c:v>
                </c:pt>
                <c:pt idx="23">
                  <c:v>450.78594800000002</c:v>
                </c:pt>
                <c:pt idx="24">
                  <c:v>458.16823499999998</c:v>
                </c:pt>
                <c:pt idx="25">
                  <c:v>478.14018800000002</c:v>
                </c:pt>
                <c:pt idx="26">
                  <c:v>491.31263200000001</c:v>
                </c:pt>
                <c:pt idx="27">
                  <c:v>502.62943999999999</c:v>
                </c:pt>
                <c:pt idx="28">
                  <c:v>509.97196400000001</c:v>
                </c:pt>
                <c:pt idx="29">
                  <c:v>509.28024599999998</c:v>
                </c:pt>
                <c:pt idx="30">
                  <c:v>527.20759099999998</c:v>
                </c:pt>
                <c:pt idx="31">
                  <c:v>526.27629999999999</c:v>
                </c:pt>
                <c:pt idx="32">
                  <c:v>532.59349999999995</c:v>
                </c:pt>
                <c:pt idx="33">
                  <c:v>547.96659999999997</c:v>
                </c:pt>
                <c:pt idx="34">
                  <c:v>549.55510000000004</c:v>
                </c:pt>
                <c:pt idx="35">
                  <c:v>549.36180000000002</c:v>
                </c:pt>
                <c:pt idx="36">
                  <c:v>558.87710000000004</c:v>
                </c:pt>
                <c:pt idx="37">
                  <c:v>559.58399999999995</c:v>
                </c:pt>
                <c:pt idx="38">
                  <c:v>564.72850000000005</c:v>
                </c:pt>
                <c:pt idx="39">
                  <c:v>569.80960000000005</c:v>
                </c:pt>
                <c:pt idx="40">
                  <c:v>567.22090000000003</c:v>
                </c:pt>
                <c:pt idx="41">
                  <c:v>558.46600000000001</c:v>
                </c:pt>
                <c:pt idx="42">
                  <c:v>599.47569999999996</c:v>
                </c:pt>
                <c:pt idx="43">
                  <c:v>553.5</c:v>
                </c:pt>
                <c:pt idx="44">
                  <c:v>556.70000000000005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A0-4C2E-9FE7-35D180AA729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38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Sheet1!$C$3:$AU$3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4A0-4C2E-9FE7-35D180AA729E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Sheet1!$C$4:$AU$4</c:f>
              <c:numCache>
                <c:formatCode>General</c:formatCode>
                <c:ptCount val="45"/>
                <c:pt idx="3">
                  <c:v>201.41669999999999</c:v>
                </c:pt>
                <c:pt idx="4">
                  <c:v>212.10720000000001</c:v>
                </c:pt>
                <c:pt idx="5">
                  <c:v>221.1277</c:v>
                </c:pt>
                <c:pt idx="6">
                  <c:v>229.42859999999999</c:v>
                </c:pt>
                <c:pt idx="7">
                  <c:v>227.96809999999999</c:v>
                </c:pt>
                <c:pt idx="8">
                  <c:v>223.5421</c:v>
                </c:pt>
                <c:pt idx="9">
                  <c:v>231.8322</c:v>
                </c:pt>
                <c:pt idx="10">
                  <c:v>238.6163</c:v>
                </c:pt>
                <c:pt idx="11">
                  <c:v>238.85810000000001</c:v>
                </c:pt>
                <c:pt idx="12">
                  <c:v>251.68260000000001</c:v>
                </c:pt>
                <c:pt idx="13">
                  <c:v>250.8313</c:v>
                </c:pt>
                <c:pt idx="14">
                  <c:v>257.6275</c:v>
                </c:pt>
                <c:pt idx="15">
                  <c:v>257.70010000000002</c:v>
                </c:pt>
                <c:pt idx="16">
                  <c:v>257.40989999999999</c:v>
                </c:pt>
                <c:pt idx="17">
                  <c:v>266.39479999999998</c:v>
                </c:pt>
                <c:pt idx="18">
                  <c:v>269.36070000000001</c:v>
                </c:pt>
                <c:pt idx="19">
                  <c:v>264.70249999999999</c:v>
                </c:pt>
                <c:pt idx="20">
                  <c:v>265.34309999999999</c:v>
                </c:pt>
                <c:pt idx="21">
                  <c:v>265.897538</c:v>
                </c:pt>
                <c:pt idx="22">
                  <c:v>267.69015100000001</c:v>
                </c:pt>
                <c:pt idx="23">
                  <c:v>272.38736299999999</c:v>
                </c:pt>
                <c:pt idx="24">
                  <c:v>269.92842100000001</c:v>
                </c:pt>
                <c:pt idx="25">
                  <c:v>275.17519700000003</c:v>
                </c:pt>
                <c:pt idx="26">
                  <c:v>277.99421899999999</c:v>
                </c:pt>
                <c:pt idx="27">
                  <c:v>278.26211999999998</c:v>
                </c:pt>
                <c:pt idx="28">
                  <c:v>268.172301</c:v>
                </c:pt>
                <c:pt idx="29">
                  <c:v>265.60767800000002</c:v>
                </c:pt>
                <c:pt idx="30">
                  <c:v>256.25106</c:v>
                </c:pt>
                <c:pt idx="31">
                  <c:v>255.60679999999999</c:v>
                </c:pt>
                <c:pt idx="32">
                  <c:v>256.69369999999998</c:v>
                </c:pt>
                <c:pt idx="33">
                  <c:v>258.0523</c:v>
                </c:pt>
                <c:pt idx="34">
                  <c:v>257.62450000000001</c:v>
                </c:pt>
                <c:pt idx="35">
                  <c:v>258.89479999999998</c:v>
                </c:pt>
                <c:pt idx="36">
                  <c:v>256.48099999999999</c:v>
                </c:pt>
                <c:pt idx="37">
                  <c:v>255.68219999999999</c:v>
                </c:pt>
                <c:pt idx="38">
                  <c:v>253.06979999999999</c:v>
                </c:pt>
                <c:pt idx="39">
                  <c:v>256.5856</c:v>
                </c:pt>
                <c:pt idx="40">
                  <c:v>256.697</c:v>
                </c:pt>
                <c:pt idx="41">
                  <c:v>258.98630000000003</c:v>
                </c:pt>
                <c:pt idx="42">
                  <c:v>262.66890000000001</c:v>
                </c:pt>
                <c:pt idx="43">
                  <c:v>260.19249000000002</c:v>
                </c:pt>
                <c:pt idx="44">
                  <c:v>255.83643000000001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4A0-4C2E-9FE7-35D180AA729E}"/>
            </c:ext>
          </c:extLst>
        </c:ser>
        <c:ser>
          <c:idx val="1"/>
          <c:order val="3"/>
          <c:tx>
            <c:strRef>
              <c:f>Sheet1!$A$5</c:f>
              <c:strCache>
                <c:ptCount val="1"/>
              </c:strCache>
            </c:strRef>
          </c:tx>
          <c:spPr>
            <a:ln w="12690">
              <a:solidFill>
                <a:srgbClr val="00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Sheet1!$C$5:$AU$5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4A0-4C2E-9FE7-35D180AA7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4248272"/>
        <c:axId val="1"/>
      </c:lineChart>
      <c:catAx>
        <c:axId val="394248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in val="0"/>
        </c:scaling>
        <c:delete val="0"/>
        <c:axPos val="l"/>
        <c:numFmt formatCode="General" sourceLinked="1"/>
        <c:majorTickMark val="in"/>
        <c:minorTickMark val="in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394248272"/>
        <c:crosses val="autoZero"/>
        <c:crossBetween val="midCat"/>
      </c:valAx>
      <c:spPr>
        <a:noFill/>
        <a:ln w="2538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313495188101487"/>
          <c:y val="3.3508457768965348E-2"/>
          <c:w val="0.82500601522631045"/>
          <c:h val="0.944828931781757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List1!$B$2:$B$11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00-E804-4287-B098-6A4F5DED08D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List1!$C$2:$C$11</c:f>
              <c:numCache>
                <c:formatCode>General</c:formatCode>
                <c:ptCount val="10"/>
                <c:pt idx="0">
                  <c:v>72.429829999999995</c:v>
                </c:pt>
                <c:pt idx="1">
                  <c:v>68.284019999999998</c:v>
                </c:pt>
                <c:pt idx="2">
                  <c:v>47.678379999999997</c:v>
                </c:pt>
                <c:pt idx="3">
                  <c:v>54.267539999999997</c:v>
                </c:pt>
                <c:pt idx="4">
                  <c:v>51.170110000000001</c:v>
                </c:pt>
                <c:pt idx="5">
                  <c:v>41.062179999999998</c:v>
                </c:pt>
                <c:pt idx="6">
                  <c:v>21.104869999999998</c:v>
                </c:pt>
                <c:pt idx="7">
                  <c:v>26.97559</c:v>
                </c:pt>
                <c:pt idx="8">
                  <c:v>17.284790000000001</c:v>
                </c:pt>
                <c:pt idx="9">
                  <c:v>17.76126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04-4287-B098-6A4F5DED08D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List1!$D$2:$D$11</c:f>
              <c:numCache>
                <c:formatCode>General</c:formatCode>
                <c:ptCount val="10"/>
                <c:pt idx="0">
                  <c:v>10.29729</c:v>
                </c:pt>
                <c:pt idx="1">
                  <c:v>12.031560000000001</c:v>
                </c:pt>
                <c:pt idx="2">
                  <c:v>30.6</c:v>
                </c:pt>
                <c:pt idx="3">
                  <c:v>15.820919999999999</c:v>
                </c:pt>
                <c:pt idx="4">
                  <c:v>6.3286360000000004</c:v>
                </c:pt>
                <c:pt idx="5">
                  <c:v>12.590669999999999</c:v>
                </c:pt>
                <c:pt idx="6">
                  <c:v>22.019570000000002</c:v>
                </c:pt>
                <c:pt idx="7">
                  <c:v>13.9429</c:v>
                </c:pt>
                <c:pt idx="8">
                  <c:v>10.37768</c:v>
                </c:pt>
                <c:pt idx="9">
                  <c:v>5.9479550000000003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04-4287-B098-6A4F5DED08D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List1!$E$2:$E$11</c:f>
              <c:numCache>
                <c:formatCode>General</c:formatCode>
                <c:ptCount val="10"/>
                <c:pt idx="0">
                  <c:v>4.7666500000000003</c:v>
                </c:pt>
                <c:pt idx="1">
                  <c:v>10.65089</c:v>
                </c:pt>
                <c:pt idx="2">
                  <c:v>9.3918920000000004</c:v>
                </c:pt>
                <c:pt idx="3">
                  <c:v>7.5263809999999998</c:v>
                </c:pt>
                <c:pt idx="4">
                  <c:v>13.519119999999999</c:v>
                </c:pt>
                <c:pt idx="5">
                  <c:v>18.29016</c:v>
                </c:pt>
                <c:pt idx="6">
                  <c:v>25.628340000000001</c:v>
                </c:pt>
                <c:pt idx="7">
                  <c:v>16.342569999999998</c:v>
                </c:pt>
                <c:pt idx="8">
                  <c:v>10.07145</c:v>
                </c:pt>
                <c:pt idx="9">
                  <c:v>33.581159999999997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804-4287-B098-6A4F5DED08D8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List1!$F$2:$F$11</c:f>
              <c:numCache>
                <c:formatCode>General</c:formatCode>
                <c:ptCount val="10"/>
                <c:pt idx="0">
                  <c:v>5.5804679999999998</c:v>
                </c:pt>
                <c:pt idx="2">
                  <c:v>6.6216220000000003</c:v>
                </c:pt>
                <c:pt idx="3">
                  <c:v>4.6865300000000003</c:v>
                </c:pt>
                <c:pt idx="4">
                  <c:v>15.49446</c:v>
                </c:pt>
                <c:pt idx="5">
                  <c:v>16.968910000000001</c:v>
                </c:pt>
                <c:pt idx="6">
                  <c:v>20.926939999999998</c:v>
                </c:pt>
                <c:pt idx="7">
                  <c:v>31.27844</c:v>
                </c:pt>
                <c:pt idx="8">
                  <c:v>16.23001</c:v>
                </c:pt>
                <c:pt idx="9">
                  <c:v>30.111519999999999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04-4287-B098-6A4F5DED08D8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List1!$G$2:$G$11</c:f>
              <c:numCache>
                <c:formatCode>General</c:formatCode>
                <c:ptCount val="10"/>
                <c:pt idx="0">
                  <c:v>1.5445939200000001</c:v>
                </c:pt>
                <c:pt idx="1">
                  <c:v>1.6173569999999999</c:v>
                </c:pt>
                <c:pt idx="2">
                  <c:v>1.7378378400000001</c:v>
                </c:pt>
                <c:pt idx="3">
                  <c:v>3.0648665400000001</c:v>
                </c:pt>
                <c:pt idx="4">
                  <c:v>4.2148968299999998</c:v>
                </c:pt>
                <c:pt idx="5">
                  <c:v>4.5595854899999999</c:v>
                </c:pt>
                <c:pt idx="6">
                  <c:v>4.6819395000000004</c:v>
                </c:pt>
                <c:pt idx="7">
                  <c:v>4.1373603599999997</c:v>
                </c:pt>
                <c:pt idx="8">
                  <c:v>15.5154815</c:v>
                </c:pt>
                <c:pt idx="9">
                  <c:v>5.2457662100000002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804-4287-B098-6A4F5DED08D8}"/>
            </c:ext>
          </c:extLst>
        </c:ser>
        <c:ser>
          <c:idx val="6"/>
          <c:order val="6"/>
          <c:tx>
            <c:strRef>
              <c:f>List1!$H$1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List1!$A$2:$A$11</c:f>
              <c:strCache>
                <c:ptCount val="10"/>
                <c:pt idx="0">
                  <c:v>ZN štítné žlázy (C73)</c:v>
                </c:pt>
                <c:pt idx="1">
                  <c:v>ZN varlete (C62)</c:v>
                </c:pt>
                <c:pt idx="2">
                  <c:v>ZN prsu (C50) u žen</c:v>
                </c:pt>
                <c:pt idx="3">
                  <c:v>zhoubný melanom kůže (C43)</c:v>
                </c:pt>
                <c:pt idx="4">
                  <c:v>ZN ledviny (C64)</c:v>
                </c:pt>
                <c:pt idx="5">
                  <c:v>ZN hrdla děložního (C53)</c:v>
                </c:pt>
                <c:pt idx="6">
                  <c:v>ZN tlustého střeva a konečníku (C18–C20)</c:v>
                </c:pt>
                <c:pt idx="7">
                  <c:v>ZN hrtanu (C32)</c:v>
                </c:pt>
                <c:pt idx="8">
                  <c:v>sarkomy</c:v>
                </c:pt>
                <c:pt idx="9">
                  <c:v>ZN vaječníku (C56)</c:v>
                </c:pt>
              </c:strCache>
            </c:strRef>
          </c:cat>
          <c:val>
            <c:numRef>
              <c:f>List1!$H$2:$H$11</c:f>
              <c:numCache>
                <c:formatCode>General</c:formatCode>
                <c:ptCount val="10"/>
                <c:pt idx="0">
                  <c:v>5.3811660000000003</c:v>
                </c:pt>
                <c:pt idx="1">
                  <c:v>7.4161739999999998</c:v>
                </c:pt>
                <c:pt idx="2">
                  <c:v>3.9702700000000002</c:v>
                </c:pt>
                <c:pt idx="3">
                  <c:v>14.63377</c:v>
                </c:pt>
                <c:pt idx="4">
                  <c:v>9.2727730000000008</c:v>
                </c:pt>
                <c:pt idx="5">
                  <c:v>6.5284969999999998</c:v>
                </c:pt>
                <c:pt idx="6">
                  <c:v>5.6383450000000002</c:v>
                </c:pt>
                <c:pt idx="7">
                  <c:v>7.3231279999999996</c:v>
                </c:pt>
                <c:pt idx="8">
                  <c:v>30.520589999999999</c:v>
                </c:pt>
                <c:pt idx="9">
                  <c:v>7.3523339999999999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804-4287-B098-6A4F5DED08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438119568"/>
        <c:axId val="438119176"/>
      </c:barChart>
      <c:catAx>
        <c:axId val="4381195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12700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8119176"/>
        <c:crosses val="autoZero"/>
        <c:auto val="1"/>
        <c:lblAlgn val="ctr"/>
        <c:lblOffset val="100"/>
        <c:tickLblSkip val="1"/>
        <c:noMultiLvlLbl val="0"/>
      </c:catAx>
      <c:valAx>
        <c:axId val="438119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43811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26018E-C1A6-41F3-B204-6C4FA4FA9DD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B337AF-EF1D-4954-82D4-E752F575B90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b="1"/>
            <a:t>ZN jsou  2. nejčastější příčinou smrti, přitom jsou preventabilním onemocněním. </a:t>
          </a:r>
          <a:endParaRPr lang="en-US"/>
        </a:p>
      </dgm:t>
    </dgm:pt>
    <dgm:pt modelId="{FA6A26E5-0C98-4D89-9BD1-B5273455102E}" type="parTrans" cxnId="{AEABE103-0054-4F18-AB53-A57678BF81FA}">
      <dgm:prSet/>
      <dgm:spPr/>
      <dgm:t>
        <a:bodyPr/>
        <a:lstStyle/>
        <a:p>
          <a:endParaRPr lang="en-US"/>
        </a:p>
      </dgm:t>
    </dgm:pt>
    <dgm:pt modelId="{7A02FFFC-E8CC-4BBC-92AE-222C5864BA80}" type="sibTrans" cxnId="{AEABE103-0054-4F18-AB53-A57678BF81FA}">
      <dgm:prSet/>
      <dgm:spPr/>
      <dgm:t>
        <a:bodyPr/>
        <a:lstStyle/>
        <a:p>
          <a:endParaRPr lang="en-US"/>
        </a:p>
      </dgm:t>
    </dgm:pt>
    <dgm:pt modelId="{EFDAE53D-4B4B-45E4-8750-2DEF20C3422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b="1"/>
            <a:t>Až 50% ZN je možné předejít a až 60% úmrtí  na ně je odvratitelných prevencí….</a:t>
          </a:r>
          <a:endParaRPr lang="en-US"/>
        </a:p>
      </dgm:t>
    </dgm:pt>
    <dgm:pt modelId="{059CABC8-95D2-49B6-B273-564DA2294EBD}" type="parTrans" cxnId="{FEFADBA0-B883-4029-BA9C-EE552E89E996}">
      <dgm:prSet/>
      <dgm:spPr/>
      <dgm:t>
        <a:bodyPr/>
        <a:lstStyle/>
        <a:p>
          <a:endParaRPr lang="en-US"/>
        </a:p>
      </dgm:t>
    </dgm:pt>
    <dgm:pt modelId="{87D792E6-6CBA-4360-926A-11F87B230097}" type="sibTrans" cxnId="{FEFADBA0-B883-4029-BA9C-EE552E89E996}">
      <dgm:prSet/>
      <dgm:spPr/>
      <dgm:t>
        <a:bodyPr/>
        <a:lstStyle/>
        <a:p>
          <a:endParaRPr lang="en-US"/>
        </a:p>
      </dgm:t>
    </dgm:pt>
    <dgm:pt modelId="{9D275B8B-397B-461B-9818-897ECD1CC0EF}" type="pres">
      <dgm:prSet presAssocID="{A326018E-C1A6-41F3-B204-6C4FA4FA9DDD}" presName="root" presStyleCnt="0">
        <dgm:presLayoutVars>
          <dgm:dir/>
          <dgm:resizeHandles val="exact"/>
        </dgm:presLayoutVars>
      </dgm:prSet>
      <dgm:spPr/>
    </dgm:pt>
    <dgm:pt modelId="{CC933D00-E723-414B-996D-D9D30DB68CB8}" type="pres">
      <dgm:prSet presAssocID="{62B337AF-EF1D-4954-82D4-E752F575B90A}" presName="compNode" presStyleCnt="0"/>
      <dgm:spPr/>
    </dgm:pt>
    <dgm:pt modelId="{D2DC2520-9F0B-49A1-9308-5F8E8E1BBE5A}" type="pres">
      <dgm:prSet presAssocID="{62B337AF-EF1D-4954-82D4-E752F575B90A}" presName="bgRect" presStyleLbl="bgShp" presStyleIdx="0" presStyleCnt="2"/>
      <dgm:spPr/>
    </dgm:pt>
    <dgm:pt modelId="{D3F126B7-40DE-4700-B960-2772BCB1438C}" type="pres">
      <dgm:prSet presAssocID="{62B337AF-EF1D-4954-82D4-E752F575B90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ýbuch"/>
        </a:ext>
      </dgm:extLst>
    </dgm:pt>
    <dgm:pt modelId="{020CD18E-7592-4EFE-9353-B9EDD7725FDA}" type="pres">
      <dgm:prSet presAssocID="{62B337AF-EF1D-4954-82D4-E752F575B90A}" presName="spaceRect" presStyleCnt="0"/>
      <dgm:spPr/>
    </dgm:pt>
    <dgm:pt modelId="{9019767C-3825-494F-8C3B-AC4141B272C9}" type="pres">
      <dgm:prSet presAssocID="{62B337AF-EF1D-4954-82D4-E752F575B90A}" presName="parTx" presStyleLbl="revTx" presStyleIdx="0" presStyleCnt="2">
        <dgm:presLayoutVars>
          <dgm:chMax val="0"/>
          <dgm:chPref val="0"/>
        </dgm:presLayoutVars>
      </dgm:prSet>
      <dgm:spPr/>
    </dgm:pt>
    <dgm:pt modelId="{56484E0C-7972-4F08-A5F0-0CB73E9E013A}" type="pres">
      <dgm:prSet presAssocID="{7A02FFFC-E8CC-4BBC-92AE-222C5864BA80}" presName="sibTrans" presStyleCnt="0"/>
      <dgm:spPr/>
    </dgm:pt>
    <dgm:pt modelId="{40302941-2C0E-4213-8310-1C3D710ABCDE}" type="pres">
      <dgm:prSet presAssocID="{EFDAE53D-4B4B-45E4-8750-2DEF20C34222}" presName="compNode" presStyleCnt="0"/>
      <dgm:spPr/>
    </dgm:pt>
    <dgm:pt modelId="{2CAF1154-732B-480D-95E0-E11629CB7DA0}" type="pres">
      <dgm:prSet presAssocID="{EFDAE53D-4B4B-45E4-8750-2DEF20C34222}" presName="bgRect" presStyleLbl="bgShp" presStyleIdx="1" presStyleCnt="2"/>
      <dgm:spPr/>
    </dgm:pt>
    <dgm:pt modelId="{FE3F2F87-A78E-406F-A507-3CC3ED56ADE5}" type="pres">
      <dgm:prSet presAssocID="{EFDAE53D-4B4B-45E4-8750-2DEF20C3422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ebka"/>
        </a:ext>
      </dgm:extLst>
    </dgm:pt>
    <dgm:pt modelId="{F28B1CFA-E313-44BD-865F-A9B4467DE5BD}" type="pres">
      <dgm:prSet presAssocID="{EFDAE53D-4B4B-45E4-8750-2DEF20C34222}" presName="spaceRect" presStyleCnt="0"/>
      <dgm:spPr/>
    </dgm:pt>
    <dgm:pt modelId="{7DE20B24-B317-46F5-B56C-2EB3ED8B508D}" type="pres">
      <dgm:prSet presAssocID="{EFDAE53D-4B4B-45E4-8750-2DEF20C3422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AEABE103-0054-4F18-AB53-A57678BF81FA}" srcId="{A326018E-C1A6-41F3-B204-6C4FA4FA9DDD}" destId="{62B337AF-EF1D-4954-82D4-E752F575B90A}" srcOrd="0" destOrd="0" parTransId="{FA6A26E5-0C98-4D89-9BD1-B5273455102E}" sibTransId="{7A02FFFC-E8CC-4BBC-92AE-222C5864BA80}"/>
    <dgm:cxn modelId="{2F058782-38B3-4BB8-BDD2-A482B18AD39E}" type="presOf" srcId="{EFDAE53D-4B4B-45E4-8750-2DEF20C34222}" destId="{7DE20B24-B317-46F5-B56C-2EB3ED8B508D}" srcOrd="0" destOrd="0" presId="urn:microsoft.com/office/officeart/2018/2/layout/IconVerticalSolidList"/>
    <dgm:cxn modelId="{FEFADBA0-B883-4029-BA9C-EE552E89E996}" srcId="{A326018E-C1A6-41F3-B204-6C4FA4FA9DDD}" destId="{EFDAE53D-4B4B-45E4-8750-2DEF20C34222}" srcOrd="1" destOrd="0" parTransId="{059CABC8-95D2-49B6-B273-564DA2294EBD}" sibTransId="{87D792E6-6CBA-4360-926A-11F87B230097}"/>
    <dgm:cxn modelId="{9A0833A9-6042-4536-B1E6-891F798E7B70}" type="presOf" srcId="{A326018E-C1A6-41F3-B204-6C4FA4FA9DDD}" destId="{9D275B8B-397B-461B-9818-897ECD1CC0EF}" srcOrd="0" destOrd="0" presId="urn:microsoft.com/office/officeart/2018/2/layout/IconVerticalSolidList"/>
    <dgm:cxn modelId="{3E0114E0-83D7-414A-8028-717652C183B2}" type="presOf" srcId="{62B337AF-EF1D-4954-82D4-E752F575B90A}" destId="{9019767C-3825-494F-8C3B-AC4141B272C9}" srcOrd="0" destOrd="0" presId="urn:microsoft.com/office/officeart/2018/2/layout/IconVerticalSolidList"/>
    <dgm:cxn modelId="{7846ACC9-A8DE-4744-AA48-C08381B90ACD}" type="presParOf" srcId="{9D275B8B-397B-461B-9818-897ECD1CC0EF}" destId="{CC933D00-E723-414B-996D-D9D30DB68CB8}" srcOrd="0" destOrd="0" presId="urn:microsoft.com/office/officeart/2018/2/layout/IconVerticalSolidList"/>
    <dgm:cxn modelId="{28EAFCF9-7C70-470E-9506-D81D59FCE55A}" type="presParOf" srcId="{CC933D00-E723-414B-996D-D9D30DB68CB8}" destId="{D2DC2520-9F0B-49A1-9308-5F8E8E1BBE5A}" srcOrd="0" destOrd="0" presId="urn:microsoft.com/office/officeart/2018/2/layout/IconVerticalSolidList"/>
    <dgm:cxn modelId="{FFFEE7E1-602C-4B56-A34B-8AFF72B73517}" type="presParOf" srcId="{CC933D00-E723-414B-996D-D9D30DB68CB8}" destId="{D3F126B7-40DE-4700-B960-2772BCB1438C}" srcOrd="1" destOrd="0" presId="urn:microsoft.com/office/officeart/2018/2/layout/IconVerticalSolidList"/>
    <dgm:cxn modelId="{96519BA1-5B8B-492D-9EEF-37F4720C07B9}" type="presParOf" srcId="{CC933D00-E723-414B-996D-D9D30DB68CB8}" destId="{020CD18E-7592-4EFE-9353-B9EDD7725FDA}" srcOrd="2" destOrd="0" presId="urn:microsoft.com/office/officeart/2018/2/layout/IconVerticalSolidList"/>
    <dgm:cxn modelId="{627245B6-B6D4-4469-A833-565E0BBF8D8B}" type="presParOf" srcId="{CC933D00-E723-414B-996D-D9D30DB68CB8}" destId="{9019767C-3825-494F-8C3B-AC4141B272C9}" srcOrd="3" destOrd="0" presId="urn:microsoft.com/office/officeart/2018/2/layout/IconVerticalSolidList"/>
    <dgm:cxn modelId="{0BDD0704-5EF6-4B33-A18B-89F1445EBC9B}" type="presParOf" srcId="{9D275B8B-397B-461B-9818-897ECD1CC0EF}" destId="{56484E0C-7972-4F08-A5F0-0CB73E9E013A}" srcOrd="1" destOrd="0" presId="urn:microsoft.com/office/officeart/2018/2/layout/IconVerticalSolidList"/>
    <dgm:cxn modelId="{092FABB7-3EE5-4001-9B75-7EBF7DEE6427}" type="presParOf" srcId="{9D275B8B-397B-461B-9818-897ECD1CC0EF}" destId="{40302941-2C0E-4213-8310-1C3D710ABCDE}" srcOrd="2" destOrd="0" presId="urn:microsoft.com/office/officeart/2018/2/layout/IconVerticalSolidList"/>
    <dgm:cxn modelId="{EBBD1704-FB74-4EBA-8C79-54C51248CE19}" type="presParOf" srcId="{40302941-2C0E-4213-8310-1C3D710ABCDE}" destId="{2CAF1154-732B-480D-95E0-E11629CB7DA0}" srcOrd="0" destOrd="0" presId="urn:microsoft.com/office/officeart/2018/2/layout/IconVerticalSolidList"/>
    <dgm:cxn modelId="{003B9C0A-A1CB-4909-AACC-99E30E8418EA}" type="presParOf" srcId="{40302941-2C0E-4213-8310-1C3D710ABCDE}" destId="{FE3F2F87-A78E-406F-A507-3CC3ED56ADE5}" srcOrd="1" destOrd="0" presId="urn:microsoft.com/office/officeart/2018/2/layout/IconVerticalSolidList"/>
    <dgm:cxn modelId="{4F699A59-3D5C-4CDC-8C66-0721442BD51C}" type="presParOf" srcId="{40302941-2C0E-4213-8310-1C3D710ABCDE}" destId="{F28B1CFA-E313-44BD-865F-A9B4467DE5BD}" srcOrd="2" destOrd="0" presId="urn:microsoft.com/office/officeart/2018/2/layout/IconVerticalSolidList"/>
    <dgm:cxn modelId="{97549078-6B44-4485-B8EB-6EEF681925E7}" type="presParOf" srcId="{40302941-2C0E-4213-8310-1C3D710ABCDE}" destId="{7DE20B24-B317-46F5-B56C-2EB3ED8B508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21E953-3471-4A4E-8002-DEB170A4A3D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8B63EA-9D5F-4286-944B-7B8C57382B9A}">
      <dgm:prSet/>
      <dgm:spPr/>
      <dgm:t>
        <a:bodyPr/>
        <a:lstStyle/>
        <a:p>
          <a:r>
            <a:rPr lang="cs-CZ" b="1" dirty="0"/>
            <a:t>Jeho </a:t>
          </a:r>
          <a:r>
            <a:rPr lang="cs-CZ" b="1" dirty="0">
              <a:solidFill>
                <a:srgbClr val="FFC000"/>
              </a:solidFill>
            </a:rPr>
            <a:t>životního  stylu </a:t>
          </a:r>
          <a:r>
            <a:rPr lang="cs-CZ" b="1" dirty="0"/>
            <a:t>– prevence rakoviny začíná v dětství</a:t>
          </a:r>
          <a:endParaRPr lang="en-US" dirty="0"/>
        </a:p>
      </dgm:t>
    </dgm:pt>
    <dgm:pt modelId="{8BB623A0-1B3B-4905-8528-526B827FD360}" type="parTrans" cxnId="{E91E4EF3-F6A5-4FBF-A5B8-2F9AEFE85F57}">
      <dgm:prSet/>
      <dgm:spPr/>
      <dgm:t>
        <a:bodyPr/>
        <a:lstStyle/>
        <a:p>
          <a:endParaRPr lang="en-US"/>
        </a:p>
      </dgm:t>
    </dgm:pt>
    <dgm:pt modelId="{36F297F3-5213-404D-8665-D5C6543051DE}" type="sibTrans" cxnId="{E91E4EF3-F6A5-4FBF-A5B8-2F9AEFE85F57}">
      <dgm:prSet/>
      <dgm:spPr/>
      <dgm:t>
        <a:bodyPr/>
        <a:lstStyle/>
        <a:p>
          <a:endParaRPr lang="en-US"/>
        </a:p>
      </dgm:t>
    </dgm:pt>
    <dgm:pt modelId="{9C29E49E-28E8-41EA-96C3-67A1172AB9B4}">
      <dgm:prSet/>
      <dgm:spPr/>
      <dgm:t>
        <a:bodyPr/>
        <a:lstStyle/>
        <a:p>
          <a:r>
            <a:rPr lang="cs-CZ" b="1" dirty="0">
              <a:solidFill>
                <a:srgbClr val="FFC000"/>
              </a:solidFill>
            </a:rPr>
            <a:t>věku, pohlaví</a:t>
          </a:r>
          <a:endParaRPr lang="en-US" dirty="0">
            <a:solidFill>
              <a:srgbClr val="FFC000"/>
            </a:solidFill>
          </a:endParaRPr>
        </a:p>
      </dgm:t>
    </dgm:pt>
    <dgm:pt modelId="{B803DBA7-4D39-4656-A188-546F9D3B70FF}" type="parTrans" cxnId="{016D42F6-3EB9-4CB0-A5BC-5F7AEB5F3EB5}">
      <dgm:prSet/>
      <dgm:spPr/>
      <dgm:t>
        <a:bodyPr/>
        <a:lstStyle/>
        <a:p>
          <a:endParaRPr lang="en-US"/>
        </a:p>
      </dgm:t>
    </dgm:pt>
    <dgm:pt modelId="{0A5812FF-1CB4-49E6-ACB1-EF5D9E7035AE}" type="sibTrans" cxnId="{016D42F6-3EB9-4CB0-A5BC-5F7AEB5F3EB5}">
      <dgm:prSet/>
      <dgm:spPr/>
      <dgm:t>
        <a:bodyPr/>
        <a:lstStyle/>
        <a:p>
          <a:endParaRPr lang="en-US"/>
        </a:p>
      </dgm:t>
    </dgm:pt>
    <dgm:pt modelId="{D09484A1-49A2-4EBF-A51E-88CAC831832D}">
      <dgm:prSet/>
      <dgm:spPr/>
      <dgm:t>
        <a:bodyPr/>
        <a:lstStyle/>
        <a:p>
          <a:r>
            <a:rPr lang="cs-CZ" b="1" dirty="0">
              <a:solidFill>
                <a:srgbClr val="FFC000"/>
              </a:solidFill>
            </a:rPr>
            <a:t>rodinné</a:t>
          </a:r>
          <a:r>
            <a:rPr lang="cs-CZ" dirty="0">
              <a:solidFill>
                <a:srgbClr val="FFC000"/>
              </a:solidFill>
            </a:rPr>
            <a:t> </a:t>
          </a:r>
          <a:r>
            <a:rPr lang="cs-CZ" b="1" dirty="0">
              <a:solidFill>
                <a:srgbClr val="FFC000"/>
              </a:solidFill>
            </a:rPr>
            <a:t>historie</a:t>
          </a:r>
          <a:r>
            <a:rPr lang="cs-CZ" dirty="0">
              <a:solidFill>
                <a:srgbClr val="FFC000"/>
              </a:solidFill>
            </a:rPr>
            <a:t>-  </a:t>
          </a:r>
          <a:r>
            <a:rPr lang="cs-CZ" b="1" dirty="0"/>
            <a:t>nádor v rodině může být  i </a:t>
          </a:r>
          <a:r>
            <a:rPr lang="cs-CZ" b="1" dirty="0" err="1"/>
            <a:t>pravděpododbný</a:t>
          </a:r>
          <a:r>
            <a:rPr lang="cs-CZ" b="1" dirty="0"/>
            <a:t> osud potomka</a:t>
          </a:r>
          <a:endParaRPr lang="en-US" dirty="0"/>
        </a:p>
      </dgm:t>
    </dgm:pt>
    <dgm:pt modelId="{07EF9C29-0085-425A-A99C-752D298C7ADF}" type="parTrans" cxnId="{246F6665-A887-4663-826C-5C9EB7495817}">
      <dgm:prSet/>
      <dgm:spPr/>
      <dgm:t>
        <a:bodyPr/>
        <a:lstStyle/>
        <a:p>
          <a:endParaRPr lang="en-US"/>
        </a:p>
      </dgm:t>
    </dgm:pt>
    <dgm:pt modelId="{DF77684B-3FCB-4BA5-AE7B-85102BBA6E6F}" type="sibTrans" cxnId="{246F6665-A887-4663-826C-5C9EB7495817}">
      <dgm:prSet/>
      <dgm:spPr/>
      <dgm:t>
        <a:bodyPr/>
        <a:lstStyle/>
        <a:p>
          <a:endParaRPr lang="en-US"/>
        </a:p>
      </dgm:t>
    </dgm:pt>
    <dgm:pt modelId="{1119AF42-46F4-4949-A953-C27204E16647}">
      <dgm:prSet/>
      <dgm:spPr/>
      <dgm:t>
        <a:bodyPr/>
        <a:lstStyle/>
        <a:p>
          <a:r>
            <a:rPr lang="cs-CZ" b="1" dirty="0">
              <a:solidFill>
                <a:srgbClr val="FFC000"/>
              </a:solidFill>
            </a:rPr>
            <a:t>komorbidit –</a:t>
          </a:r>
          <a:r>
            <a:rPr lang="cs-CZ" b="1" dirty="0"/>
            <a:t> vyšší riziko diabetici, </a:t>
          </a:r>
          <a:r>
            <a:rPr lang="cs-CZ" b="1" dirty="0" err="1"/>
            <a:t>cirhotici</a:t>
          </a:r>
          <a:r>
            <a:rPr lang="cs-CZ" b="1" dirty="0"/>
            <a:t>, vředová nemoc žaludku, revmatoidní artritida</a:t>
          </a:r>
          <a:endParaRPr lang="en-US" dirty="0"/>
        </a:p>
      </dgm:t>
    </dgm:pt>
    <dgm:pt modelId="{24FE94F0-EE15-4DCD-ABD8-F503E6F303B3}" type="parTrans" cxnId="{7BDD2A4C-2D78-4C30-81A2-A22A5FE9281D}">
      <dgm:prSet/>
      <dgm:spPr/>
      <dgm:t>
        <a:bodyPr/>
        <a:lstStyle/>
        <a:p>
          <a:endParaRPr lang="en-US"/>
        </a:p>
      </dgm:t>
    </dgm:pt>
    <dgm:pt modelId="{CA745788-5810-4D8D-850D-5D89DF50D1D3}" type="sibTrans" cxnId="{7BDD2A4C-2D78-4C30-81A2-A22A5FE9281D}">
      <dgm:prSet/>
      <dgm:spPr/>
      <dgm:t>
        <a:bodyPr/>
        <a:lstStyle/>
        <a:p>
          <a:endParaRPr lang="en-US"/>
        </a:p>
      </dgm:t>
    </dgm:pt>
    <dgm:pt modelId="{0FA49BF2-68A4-4D98-9D14-876D9A180C2C}">
      <dgm:prSet/>
      <dgm:spPr/>
      <dgm:t>
        <a:bodyPr/>
        <a:lstStyle/>
        <a:p>
          <a:r>
            <a:rPr lang="cs-CZ" b="1" dirty="0">
              <a:solidFill>
                <a:srgbClr val="FFC000"/>
              </a:solidFill>
            </a:rPr>
            <a:t>individuálního rizika- </a:t>
          </a:r>
          <a:r>
            <a:rPr lang="cs-CZ" b="1" dirty="0"/>
            <a:t>obezita, kouření, pracovní rizika , infekce atd.</a:t>
          </a:r>
          <a:endParaRPr lang="en-US" dirty="0"/>
        </a:p>
      </dgm:t>
    </dgm:pt>
    <dgm:pt modelId="{ADE5BEE4-7A3D-4052-821A-A99371568D45}" type="parTrans" cxnId="{BD3979D5-6FB7-4C39-8C43-9712148E6F6C}">
      <dgm:prSet/>
      <dgm:spPr/>
      <dgm:t>
        <a:bodyPr/>
        <a:lstStyle/>
        <a:p>
          <a:endParaRPr lang="en-US"/>
        </a:p>
      </dgm:t>
    </dgm:pt>
    <dgm:pt modelId="{1A340DD7-6B08-4949-ADAE-2B7FDAC0D0B3}" type="sibTrans" cxnId="{BD3979D5-6FB7-4C39-8C43-9712148E6F6C}">
      <dgm:prSet/>
      <dgm:spPr/>
      <dgm:t>
        <a:bodyPr/>
        <a:lstStyle/>
        <a:p>
          <a:endParaRPr lang="en-US"/>
        </a:p>
      </dgm:t>
    </dgm:pt>
    <dgm:pt modelId="{E3BEF7CA-B44B-4402-B3FC-784225D449AC}">
      <dgm:prSet/>
      <dgm:spPr/>
      <dgm:t>
        <a:bodyPr/>
        <a:lstStyle/>
        <a:p>
          <a:r>
            <a:rPr lang="cs-CZ" b="1" dirty="0">
              <a:solidFill>
                <a:srgbClr val="FFC000"/>
              </a:solidFill>
            </a:rPr>
            <a:t>nejčastějších nádorů- </a:t>
          </a:r>
          <a:r>
            <a:rPr lang="cs-CZ" b="1" dirty="0"/>
            <a:t>vysoké riziko mají všichni    -  kontrolovat a vysvětlovat účast ve screeningu</a:t>
          </a:r>
          <a:endParaRPr lang="en-US" dirty="0"/>
        </a:p>
      </dgm:t>
    </dgm:pt>
    <dgm:pt modelId="{0372ED19-F6C2-499C-8538-7ED9304CB949}" type="parTrans" cxnId="{8D49A90A-8B99-4B81-800E-466DA8AEC0CA}">
      <dgm:prSet/>
      <dgm:spPr/>
      <dgm:t>
        <a:bodyPr/>
        <a:lstStyle/>
        <a:p>
          <a:endParaRPr lang="en-US"/>
        </a:p>
      </dgm:t>
    </dgm:pt>
    <dgm:pt modelId="{3B0E25A2-761A-42B5-A2C3-F18BAB79DC42}" type="sibTrans" cxnId="{8D49A90A-8B99-4B81-800E-466DA8AEC0CA}">
      <dgm:prSet/>
      <dgm:spPr/>
      <dgm:t>
        <a:bodyPr/>
        <a:lstStyle/>
        <a:p>
          <a:endParaRPr lang="en-US"/>
        </a:p>
      </dgm:t>
    </dgm:pt>
    <dgm:pt modelId="{38C0BF29-E4C9-4DBE-AE8B-1D7EC3CF0612}" type="pres">
      <dgm:prSet presAssocID="{9C21E953-3471-4A4E-8002-DEB170A4A3DE}" presName="diagram" presStyleCnt="0">
        <dgm:presLayoutVars>
          <dgm:dir/>
          <dgm:resizeHandles val="exact"/>
        </dgm:presLayoutVars>
      </dgm:prSet>
      <dgm:spPr/>
    </dgm:pt>
    <dgm:pt modelId="{DB110B1B-4644-4C6B-9E41-6F5CFCD9A165}" type="pres">
      <dgm:prSet presAssocID="{8D8B63EA-9D5F-4286-944B-7B8C57382B9A}" presName="node" presStyleLbl="node1" presStyleIdx="0" presStyleCnt="6">
        <dgm:presLayoutVars>
          <dgm:bulletEnabled val="1"/>
        </dgm:presLayoutVars>
      </dgm:prSet>
      <dgm:spPr/>
    </dgm:pt>
    <dgm:pt modelId="{B3554FF8-0C14-4701-AF7A-5454B326E77A}" type="pres">
      <dgm:prSet presAssocID="{36F297F3-5213-404D-8665-D5C6543051DE}" presName="sibTrans" presStyleCnt="0"/>
      <dgm:spPr/>
    </dgm:pt>
    <dgm:pt modelId="{8F2DF62A-F4A6-4B90-9837-4FEFEA0FF965}" type="pres">
      <dgm:prSet presAssocID="{9C29E49E-28E8-41EA-96C3-67A1172AB9B4}" presName="node" presStyleLbl="node1" presStyleIdx="1" presStyleCnt="6">
        <dgm:presLayoutVars>
          <dgm:bulletEnabled val="1"/>
        </dgm:presLayoutVars>
      </dgm:prSet>
      <dgm:spPr/>
    </dgm:pt>
    <dgm:pt modelId="{7D26044E-8546-47CE-B8A5-7F73B90A6FCB}" type="pres">
      <dgm:prSet presAssocID="{0A5812FF-1CB4-49E6-ACB1-EF5D9E7035AE}" presName="sibTrans" presStyleCnt="0"/>
      <dgm:spPr/>
    </dgm:pt>
    <dgm:pt modelId="{E8043D67-97FC-4EED-A30A-18C0CF51C3AD}" type="pres">
      <dgm:prSet presAssocID="{D09484A1-49A2-4EBF-A51E-88CAC831832D}" presName="node" presStyleLbl="node1" presStyleIdx="2" presStyleCnt="6">
        <dgm:presLayoutVars>
          <dgm:bulletEnabled val="1"/>
        </dgm:presLayoutVars>
      </dgm:prSet>
      <dgm:spPr/>
    </dgm:pt>
    <dgm:pt modelId="{53115E34-7B95-4061-9563-B3DA73AE0915}" type="pres">
      <dgm:prSet presAssocID="{DF77684B-3FCB-4BA5-AE7B-85102BBA6E6F}" presName="sibTrans" presStyleCnt="0"/>
      <dgm:spPr/>
    </dgm:pt>
    <dgm:pt modelId="{256AD129-F096-465D-B67F-DD1F0918A8B7}" type="pres">
      <dgm:prSet presAssocID="{1119AF42-46F4-4949-A953-C27204E16647}" presName="node" presStyleLbl="node1" presStyleIdx="3" presStyleCnt="6">
        <dgm:presLayoutVars>
          <dgm:bulletEnabled val="1"/>
        </dgm:presLayoutVars>
      </dgm:prSet>
      <dgm:spPr/>
    </dgm:pt>
    <dgm:pt modelId="{D762C8BE-2E52-4040-8A1E-A376CAC392C6}" type="pres">
      <dgm:prSet presAssocID="{CA745788-5810-4D8D-850D-5D89DF50D1D3}" presName="sibTrans" presStyleCnt="0"/>
      <dgm:spPr/>
    </dgm:pt>
    <dgm:pt modelId="{71AD96EF-D897-434D-907B-69DF903E5438}" type="pres">
      <dgm:prSet presAssocID="{0FA49BF2-68A4-4D98-9D14-876D9A180C2C}" presName="node" presStyleLbl="node1" presStyleIdx="4" presStyleCnt="6">
        <dgm:presLayoutVars>
          <dgm:bulletEnabled val="1"/>
        </dgm:presLayoutVars>
      </dgm:prSet>
      <dgm:spPr/>
    </dgm:pt>
    <dgm:pt modelId="{F52B3ED9-7BAE-4A8C-B230-2B86DDD784AA}" type="pres">
      <dgm:prSet presAssocID="{1A340DD7-6B08-4949-ADAE-2B7FDAC0D0B3}" presName="sibTrans" presStyleCnt="0"/>
      <dgm:spPr/>
    </dgm:pt>
    <dgm:pt modelId="{4702D797-FE48-44AA-9BA9-030269F08110}" type="pres">
      <dgm:prSet presAssocID="{E3BEF7CA-B44B-4402-B3FC-784225D449AC}" presName="node" presStyleLbl="node1" presStyleIdx="5" presStyleCnt="6">
        <dgm:presLayoutVars>
          <dgm:bulletEnabled val="1"/>
        </dgm:presLayoutVars>
      </dgm:prSet>
      <dgm:spPr/>
    </dgm:pt>
  </dgm:ptLst>
  <dgm:cxnLst>
    <dgm:cxn modelId="{8D49A90A-8B99-4B81-800E-466DA8AEC0CA}" srcId="{9C21E953-3471-4A4E-8002-DEB170A4A3DE}" destId="{E3BEF7CA-B44B-4402-B3FC-784225D449AC}" srcOrd="5" destOrd="0" parTransId="{0372ED19-F6C2-499C-8538-7ED9304CB949}" sibTransId="{3B0E25A2-761A-42B5-A2C3-F18BAB79DC42}"/>
    <dgm:cxn modelId="{C19D881E-302A-472D-96FB-9C99086F041D}" type="presOf" srcId="{9C21E953-3471-4A4E-8002-DEB170A4A3DE}" destId="{38C0BF29-E4C9-4DBE-AE8B-1D7EC3CF0612}" srcOrd="0" destOrd="0" presId="urn:microsoft.com/office/officeart/2005/8/layout/default"/>
    <dgm:cxn modelId="{CD27B72E-3E03-447F-B6D8-BD7AD9FF049F}" type="presOf" srcId="{E3BEF7CA-B44B-4402-B3FC-784225D449AC}" destId="{4702D797-FE48-44AA-9BA9-030269F08110}" srcOrd="0" destOrd="0" presId="urn:microsoft.com/office/officeart/2005/8/layout/default"/>
    <dgm:cxn modelId="{246F6665-A887-4663-826C-5C9EB7495817}" srcId="{9C21E953-3471-4A4E-8002-DEB170A4A3DE}" destId="{D09484A1-49A2-4EBF-A51E-88CAC831832D}" srcOrd="2" destOrd="0" parTransId="{07EF9C29-0085-425A-A99C-752D298C7ADF}" sibTransId="{DF77684B-3FCB-4BA5-AE7B-85102BBA6E6F}"/>
    <dgm:cxn modelId="{7BDD2A4C-2D78-4C30-81A2-A22A5FE9281D}" srcId="{9C21E953-3471-4A4E-8002-DEB170A4A3DE}" destId="{1119AF42-46F4-4949-A953-C27204E16647}" srcOrd="3" destOrd="0" parTransId="{24FE94F0-EE15-4DCD-ABD8-F503E6F303B3}" sibTransId="{CA745788-5810-4D8D-850D-5D89DF50D1D3}"/>
    <dgm:cxn modelId="{681DCCB1-F8F9-4A8C-AF80-37BC3373355B}" type="presOf" srcId="{0FA49BF2-68A4-4D98-9D14-876D9A180C2C}" destId="{71AD96EF-D897-434D-907B-69DF903E5438}" srcOrd="0" destOrd="0" presId="urn:microsoft.com/office/officeart/2005/8/layout/default"/>
    <dgm:cxn modelId="{C30333CA-1A2C-485B-A10E-ACDD6672B2FC}" type="presOf" srcId="{9C29E49E-28E8-41EA-96C3-67A1172AB9B4}" destId="{8F2DF62A-F4A6-4B90-9837-4FEFEA0FF965}" srcOrd="0" destOrd="0" presId="urn:microsoft.com/office/officeart/2005/8/layout/default"/>
    <dgm:cxn modelId="{5B7BA0CA-0F85-4C89-997D-E428E853C353}" type="presOf" srcId="{1119AF42-46F4-4949-A953-C27204E16647}" destId="{256AD129-F096-465D-B67F-DD1F0918A8B7}" srcOrd="0" destOrd="0" presId="urn:microsoft.com/office/officeart/2005/8/layout/default"/>
    <dgm:cxn modelId="{BD3979D5-6FB7-4C39-8C43-9712148E6F6C}" srcId="{9C21E953-3471-4A4E-8002-DEB170A4A3DE}" destId="{0FA49BF2-68A4-4D98-9D14-876D9A180C2C}" srcOrd="4" destOrd="0" parTransId="{ADE5BEE4-7A3D-4052-821A-A99371568D45}" sibTransId="{1A340DD7-6B08-4949-ADAE-2B7FDAC0D0B3}"/>
    <dgm:cxn modelId="{CF64C5EF-BC2A-49DA-8F1C-C1CCBE57406F}" type="presOf" srcId="{8D8B63EA-9D5F-4286-944B-7B8C57382B9A}" destId="{DB110B1B-4644-4C6B-9E41-6F5CFCD9A165}" srcOrd="0" destOrd="0" presId="urn:microsoft.com/office/officeart/2005/8/layout/default"/>
    <dgm:cxn modelId="{1EA61BF0-7C51-4C1D-BFAD-359DC69F87B1}" type="presOf" srcId="{D09484A1-49A2-4EBF-A51E-88CAC831832D}" destId="{E8043D67-97FC-4EED-A30A-18C0CF51C3AD}" srcOrd="0" destOrd="0" presId="urn:microsoft.com/office/officeart/2005/8/layout/default"/>
    <dgm:cxn modelId="{E91E4EF3-F6A5-4FBF-A5B8-2F9AEFE85F57}" srcId="{9C21E953-3471-4A4E-8002-DEB170A4A3DE}" destId="{8D8B63EA-9D5F-4286-944B-7B8C57382B9A}" srcOrd="0" destOrd="0" parTransId="{8BB623A0-1B3B-4905-8528-526B827FD360}" sibTransId="{36F297F3-5213-404D-8665-D5C6543051DE}"/>
    <dgm:cxn modelId="{016D42F6-3EB9-4CB0-A5BC-5F7AEB5F3EB5}" srcId="{9C21E953-3471-4A4E-8002-DEB170A4A3DE}" destId="{9C29E49E-28E8-41EA-96C3-67A1172AB9B4}" srcOrd="1" destOrd="0" parTransId="{B803DBA7-4D39-4656-A188-546F9D3B70FF}" sibTransId="{0A5812FF-1CB4-49E6-ACB1-EF5D9E7035AE}"/>
    <dgm:cxn modelId="{C8D73184-A11B-46A5-A328-C32556906A5F}" type="presParOf" srcId="{38C0BF29-E4C9-4DBE-AE8B-1D7EC3CF0612}" destId="{DB110B1B-4644-4C6B-9E41-6F5CFCD9A165}" srcOrd="0" destOrd="0" presId="urn:microsoft.com/office/officeart/2005/8/layout/default"/>
    <dgm:cxn modelId="{0332F3E3-6F5C-4770-BB64-3521CB574263}" type="presParOf" srcId="{38C0BF29-E4C9-4DBE-AE8B-1D7EC3CF0612}" destId="{B3554FF8-0C14-4701-AF7A-5454B326E77A}" srcOrd="1" destOrd="0" presId="urn:microsoft.com/office/officeart/2005/8/layout/default"/>
    <dgm:cxn modelId="{03593369-0A53-4FE8-A100-038871BD2155}" type="presParOf" srcId="{38C0BF29-E4C9-4DBE-AE8B-1D7EC3CF0612}" destId="{8F2DF62A-F4A6-4B90-9837-4FEFEA0FF965}" srcOrd="2" destOrd="0" presId="urn:microsoft.com/office/officeart/2005/8/layout/default"/>
    <dgm:cxn modelId="{791B2D77-F9DE-4D12-9C6A-71355561F0C6}" type="presParOf" srcId="{38C0BF29-E4C9-4DBE-AE8B-1D7EC3CF0612}" destId="{7D26044E-8546-47CE-B8A5-7F73B90A6FCB}" srcOrd="3" destOrd="0" presId="urn:microsoft.com/office/officeart/2005/8/layout/default"/>
    <dgm:cxn modelId="{48D93170-8A23-4C2C-B52D-FB2F9BD1CB7A}" type="presParOf" srcId="{38C0BF29-E4C9-4DBE-AE8B-1D7EC3CF0612}" destId="{E8043D67-97FC-4EED-A30A-18C0CF51C3AD}" srcOrd="4" destOrd="0" presId="urn:microsoft.com/office/officeart/2005/8/layout/default"/>
    <dgm:cxn modelId="{91266B77-C871-45BB-94D3-4611071BC7F7}" type="presParOf" srcId="{38C0BF29-E4C9-4DBE-AE8B-1D7EC3CF0612}" destId="{53115E34-7B95-4061-9563-B3DA73AE0915}" srcOrd="5" destOrd="0" presId="urn:microsoft.com/office/officeart/2005/8/layout/default"/>
    <dgm:cxn modelId="{CA395CF8-97A0-4908-BB5E-956E6905960D}" type="presParOf" srcId="{38C0BF29-E4C9-4DBE-AE8B-1D7EC3CF0612}" destId="{256AD129-F096-465D-B67F-DD1F0918A8B7}" srcOrd="6" destOrd="0" presId="urn:microsoft.com/office/officeart/2005/8/layout/default"/>
    <dgm:cxn modelId="{94403149-9024-4F9C-8AE8-632ECD1AEBF2}" type="presParOf" srcId="{38C0BF29-E4C9-4DBE-AE8B-1D7EC3CF0612}" destId="{D762C8BE-2E52-4040-8A1E-A376CAC392C6}" srcOrd="7" destOrd="0" presId="urn:microsoft.com/office/officeart/2005/8/layout/default"/>
    <dgm:cxn modelId="{0D62C36E-59D9-4938-8B5E-F3971B08636E}" type="presParOf" srcId="{38C0BF29-E4C9-4DBE-AE8B-1D7EC3CF0612}" destId="{71AD96EF-D897-434D-907B-69DF903E5438}" srcOrd="8" destOrd="0" presId="urn:microsoft.com/office/officeart/2005/8/layout/default"/>
    <dgm:cxn modelId="{B5605205-667A-4387-ADF2-6F6E54936DDA}" type="presParOf" srcId="{38C0BF29-E4C9-4DBE-AE8B-1D7EC3CF0612}" destId="{F52B3ED9-7BAE-4A8C-B230-2B86DDD784AA}" srcOrd="9" destOrd="0" presId="urn:microsoft.com/office/officeart/2005/8/layout/default"/>
    <dgm:cxn modelId="{AA2CBD22-A5A7-4CDC-BB1D-FE03FBD2E182}" type="presParOf" srcId="{38C0BF29-E4C9-4DBE-AE8B-1D7EC3CF0612}" destId="{4702D797-FE48-44AA-9BA9-030269F0811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C2520-9F0B-49A1-9308-5F8E8E1BBE5A}">
      <dsp:nvSpPr>
        <dsp:cNvPr id="0" name=""/>
        <dsp:cNvSpPr/>
      </dsp:nvSpPr>
      <dsp:spPr>
        <a:xfrm>
          <a:off x="0" y="295080"/>
          <a:ext cx="11369964" cy="54476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F126B7-40DE-4700-B960-2772BCB1438C}">
      <dsp:nvSpPr>
        <dsp:cNvPr id="0" name=""/>
        <dsp:cNvSpPr/>
      </dsp:nvSpPr>
      <dsp:spPr>
        <a:xfrm>
          <a:off x="164791" y="417652"/>
          <a:ext cx="299620" cy="2996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19767C-3825-494F-8C3B-AC4141B272C9}">
      <dsp:nvSpPr>
        <dsp:cNvPr id="0" name=""/>
        <dsp:cNvSpPr/>
      </dsp:nvSpPr>
      <dsp:spPr>
        <a:xfrm>
          <a:off x="629203" y="295080"/>
          <a:ext cx="10740760" cy="5447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654" tIns="57654" rIns="57654" bIns="57654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/>
            <a:t>ZN jsou  2. nejčastější příčinou smrti, přitom jsou preventabilním onemocněním. </a:t>
          </a:r>
          <a:endParaRPr lang="en-US" sz="2400" kern="1200"/>
        </a:p>
      </dsp:txBody>
      <dsp:txXfrm>
        <a:off x="629203" y="295080"/>
        <a:ext cx="10740760" cy="544764"/>
      </dsp:txXfrm>
    </dsp:sp>
    <dsp:sp modelId="{2CAF1154-732B-480D-95E0-E11629CB7DA0}">
      <dsp:nvSpPr>
        <dsp:cNvPr id="0" name=""/>
        <dsp:cNvSpPr/>
      </dsp:nvSpPr>
      <dsp:spPr>
        <a:xfrm>
          <a:off x="0" y="976036"/>
          <a:ext cx="11369964" cy="54476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F2F87-A78E-406F-A507-3CC3ED56ADE5}">
      <dsp:nvSpPr>
        <dsp:cNvPr id="0" name=""/>
        <dsp:cNvSpPr/>
      </dsp:nvSpPr>
      <dsp:spPr>
        <a:xfrm>
          <a:off x="164791" y="1098608"/>
          <a:ext cx="299620" cy="2996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E20B24-B317-46F5-B56C-2EB3ED8B508D}">
      <dsp:nvSpPr>
        <dsp:cNvPr id="0" name=""/>
        <dsp:cNvSpPr/>
      </dsp:nvSpPr>
      <dsp:spPr>
        <a:xfrm>
          <a:off x="629203" y="976036"/>
          <a:ext cx="10740760" cy="5447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654" tIns="57654" rIns="57654" bIns="57654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/>
            <a:t>Až 50% ZN je možné předejít a až 60% úmrtí  na ně je odvratitelných prevencí….</a:t>
          </a:r>
          <a:endParaRPr lang="en-US" sz="2400" kern="1200"/>
        </a:p>
      </dsp:txBody>
      <dsp:txXfrm>
        <a:off x="629203" y="976036"/>
        <a:ext cx="10740760" cy="5447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10B1B-4644-4C6B-9E41-6F5CFCD9A165}">
      <dsp:nvSpPr>
        <dsp:cNvPr id="0" name=""/>
        <dsp:cNvSpPr/>
      </dsp:nvSpPr>
      <dsp:spPr>
        <a:xfrm>
          <a:off x="772440" y="2992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/>
            <a:t>Jeho </a:t>
          </a:r>
          <a:r>
            <a:rPr lang="cs-CZ" sz="1800" b="1" kern="1200" dirty="0">
              <a:solidFill>
                <a:srgbClr val="FFC000"/>
              </a:solidFill>
            </a:rPr>
            <a:t>životního  stylu </a:t>
          </a:r>
          <a:r>
            <a:rPr lang="cs-CZ" sz="1800" b="1" kern="1200" dirty="0"/>
            <a:t>– prevence rakoviny začíná v dětství</a:t>
          </a:r>
          <a:endParaRPr lang="en-US" sz="1800" kern="1200" dirty="0"/>
        </a:p>
      </dsp:txBody>
      <dsp:txXfrm>
        <a:off x="772440" y="2992"/>
        <a:ext cx="2407732" cy="1444639"/>
      </dsp:txXfrm>
    </dsp:sp>
    <dsp:sp modelId="{8F2DF62A-F4A6-4B90-9837-4FEFEA0FF965}">
      <dsp:nvSpPr>
        <dsp:cNvPr id="0" name=""/>
        <dsp:cNvSpPr/>
      </dsp:nvSpPr>
      <dsp:spPr>
        <a:xfrm>
          <a:off x="3420946" y="2992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rgbClr val="FFC000"/>
              </a:solidFill>
            </a:rPr>
            <a:t>věku, pohlaví</a:t>
          </a:r>
          <a:endParaRPr lang="en-US" sz="1800" kern="1200" dirty="0">
            <a:solidFill>
              <a:srgbClr val="FFC000"/>
            </a:solidFill>
          </a:endParaRPr>
        </a:p>
      </dsp:txBody>
      <dsp:txXfrm>
        <a:off x="3420946" y="2992"/>
        <a:ext cx="2407732" cy="1444639"/>
      </dsp:txXfrm>
    </dsp:sp>
    <dsp:sp modelId="{E8043D67-97FC-4EED-A30A-18C0CF51C3AD}">
      <dsp:nvSpPr>
        <dsp:cNvPr id="0" name=""/>
        <dsp:cNvSpPr/>
      </dsp:nvSpPr>
      <dsp:spPr>
        <a:xfrm>
          <a:off x="772440" y="1688405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rgbClr val="FFC000"/>
              </a:solidFill>
            </a:rPr>
            <a:t>rodinné</a:t>
          </a:r>
          <a:r>
            <a:rPr lang="cs-CZ" sz="1800" kern="1200" dirty="0">
              <a:solidFill>
                <a:srgbClr val="FFC000"/>
              </a:solidFill>
            </a:rPr>
            <a:t> </a:t>
          </a:r>
          <a:r>
            <a:rPr lang="cs-CZ" sz="1800" b="1" kern="1200" dirty="0">
              <a:solidFill>
                <a:srgbClr val="FFC000"/>
              </a:solidFill>
            </a:rPr>
            <a:t>historie</a:t>
          </a:r>
          <a:r>
            <a:rPr lang="cs-CZ" sz="1800" kern="1200" dirty="0">
              <a:solidFill>
                <a:srgbClr val="FFC000"/>
              </a:solidFill>
            </a:rPr>
            <a:t>-  </a:t>
          </a:r>
          <a:r>
            <a:rPr lang="cs-CZ" sz="1800" b="1" kern="1200" dirty="0"/>
            <a:t>nádor v rodině může být  i </a:t>
          </a:r>
          <a:r>
            <a:rPr lang="cs-CZ" sz="1800" b="1" kern="1200" dirty="0" err="1"/>
            <a:t>pravděpododbný</a:t>
          </a:r>
          <a:r>
            <a:rPr lang="cs-CZ" sz="1800" b="1" kern="1200" dirty="0"/>
            <a:t> osud potomka</a:t>
          </a:r>
          <a:endParaRPr lang="en-US" sz="1800" kern="1200" dirty="0"/>
        </a:p>
      </dsp:txBody>
      <dsp:txXfrm>
        <a:off x="772440" y="1688405"/>
        <a:ext cx="2407732" cy="1444639"/>
      </dsp:txXfrm>
    </dsp:sp>
    <dsp:sp modelId="{256AD129-F096-465D-B67F-DD1F0918A8B7}">
      <dsp:nvSpPr>
        <dsp:cNvPr id="0" name=""/>
        <dsp:cNvSpPr/>
      </dsp:nvSpPr>
      <dsp:spPr>
        <a:xfrm>
          <a:off x="3420946" y="1688405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rgbClr val="FFC000"/>
              </a:solidFill>
            </a:rPr>
            <a:t>komorbidit –</a:t>
          </a:r>
          <a:r>
            <a:rPr lang="cs-CZ" sz="1800" b="1" kern="1200" dirty="0"/>
            <a:t> vyšší riziko diabetici, </a:t>
          </a:r>
          <a:r>
            <a:rPr lang="cs-CZ" sz="1800" b="1" kern="1200" dirty="0" err="1"/>
            <a:t>cirhotici</a:t>
          </a:r>
          <a:r>
            <a:rPr lang="cs-CZ" sz="1800" b="1" kern="1200" dirty="0"/>
            <a:t>, vředová nemoc žaludku, revmatoidní artritida</a:t>
          </a:r>
          <a:endParaRPr lang="en-US" sz="1800" kern="1200" dirty="0"/>
        </a:p>
      </dsp:txBody>
      <dsp:txXfrm>
        <a:off x="3420946" y="1688405"/>
        <a:ext cx="2407732" cy="1444639"/>
      </dsp:txXfrm>
    </dsp:sp>
    <dsp:sp modelId="{71AD96EF-D897-434D-907B-69DF903E5438}">
      <dsp:nvSpPr>
        <dsp:cNvPr id="0" name=""/>
        <dsp:cNvSpPr/>
      </dsp:nvSpPr>
      <dsp:spPr>
        <a:xfrm>
          <a:off x="772440" y="3373817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rgbClr val="FFC000"/>
              </a:solidFill>
            </a:rPr>
            <a:t>individuálního rizika- </a:t>
          </a:r>
          <a:r>
            <a:rPr lang="cs-CZ" sz="1800" b="1" kern="1200" dirty="0"/>
            <a:t>obezita, kouření, pracovní rizika , infekce atd.</a:t>
          </a:r>
          <a:endParaRPr lang="en-US" sz="1800" kern="1200" dirty="0"/>
        </a:p>
      </dsp:txBody>
      <dsp:txXfrm>
        <a:off x="772440" y="3373817"/>
        <a:ext cx="2407732" cy="1444639"/>
      </dsp:txXfrm>
    </dsp:sp>
    <dsp:sp modelId="{4702D797-FE48-44AA-9BA9-030269F08110}">
      <dsp:nvSpPr>
        <dsp:cNvPr id="0" name=""/>
        <dsp:cNvSpPr/>
      </dsp:nvSpPr>
      <dsp:spPr>
        <a:xfrm>
          <a:off x="3420946" y="3373817"/>
          <a:ext cx="2407732" cy="14446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rgbClr val="FFC000"/>
              </a:solidFill>
            </a:rPr>
            <a:t>nejčastějších nádorů- </a:t>
          </a:r>
          <a:r>
            <a:rPr lang="cs-CZ" sz="1800" b="1" kern="1200" dirty="0"/>
            <a:t>vysoké riziko mají všichni    -  kontrolovat a vysvětlovat účast ve screeningu</a:t>
          </a:r>
          <a:endParaRPr lang="en-US" sz="1800" kern="1200" dirty="0"/>
        </a:p>
      </dsp:txBody>
      <dsp:txXfrm>
        <a:off x="3420946" y="3373817"/>
        <a:ext cx="2407732" cy="1444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BFBB6-8D84-4F65-B685-C15AB61CF578}" type="datetimeFigureOut">
              <a:rPr lang="cs-CZ" smtClean="0"/>
              <a:t>8.1.2024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79489-07A4-4370-BD34-6B419C20945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414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DK120230905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8AB3F-CDF6-4C5B-B091-656E787CF77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918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E0E8E6-B6EB-498A-BC29-48D81AAAA5B6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505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64FF-53E9-4519-AFEB-B5EAE0A6C098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71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605F-0999-49B8-97E8-A9F5FE66FD89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20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1493-8214-4CD3-9E66-4A7CE0239274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68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AF71F-1A43-41B7-B605-0710A83174B7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09739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092E-80DC-4992-A0D4-E74F7FC3042B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15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A4C6-EA06-4AF0-A839-1839C57399A0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1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0C016-2580-485A-AC4B-4452BC379743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56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0C8E6-7044-439E-9AE7-82A0C81AB0F0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9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F70E-5DFF-42EC-93B3-07D70D7ED1BD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01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520B5-A0C9-4D15-A71B-70A075D52D64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97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1EAF71F-1A43-41B7-B605-0710A83174B7}" type="datetimeFigureOut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78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chart" Target="../charts/chart2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chart" Target="../charts/chart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Prevence zhoubných nádorů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/>
              <a:t>Petra Tesařová   ÚRO FNB a OK VFN, 1.LF UK, Praha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349673" y="6179127"/>
            <a:ext cx="294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solidFill>
                  <a:schemeClr val="bg1"/>
                </a:solidFill>
              </a:rPr>
              <a:t>https://www.who.int/news-room/fact-sheets/detail/cancer</a:t>
            </a:r>
          </a:p>
        </p:txBody>
      </p:sp>
      <p:sp>
        <p:nvSpPr>
          <p:cNvPr id="6" name="AutoShape 2" descr="Znak 1. lékařské fakulty - 1. lékařská fakulta Univerzity Karlov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8748" y="501794"/>
            <a:ext cx="1457325" cy="147637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88" y="407379"/>
            <a:ext cx="1512000" cy="1497427"/>
          </a:xfrm>
          <a:prstGeom prst="rect">
            <a:avLst/>
          </a:prstGeom>
        </p:spPr>
      </p:pic>
      <p:graphicFrame>
        <p:nvGraphicFramePr>
          <p:cNvPr id="11" name="TextovéPole 3">
            <a:extLst>
              <a:ext uri="{FF2B5EF4-FFF2-40B4-BE49-F238E27FC236}">
                <a16:creationId xmlns:a16="http://schemas.microsoft.com/office/drawing/2014/main" id="{F9B04A18-2A0A-0C6A-474F-179412D721A7}"/>
              </a:ext>
            </a:extLst>
          </p:cNvPr>
          <p:cNvGraphicFramePr/>
          <p:nvPr/>
        </p:nvGraphicFramePr>
        <p:xfrm>
          <a:off x="655782" y="4626479"/>
          <a:ext cx="11369964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0770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Sekundární prevence- </a:t>
            </a:r>
            <a:r>
              <a:rPr lang="cs-CZ" sz="4000" b="1" dirty="0">
                <a:solidFill>
                  <a:srgbClr val="FF0000"/>
                </a:solidFill>
              </a:rPr>
              <a:t>aby se nádor zachytil včas !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>
                <a:solidFill>
                  <a:srgbClr val="FF0000"/>
                </a:solidFill>
              </a:rPr>
              <a:t> </a:t>
            </a:r>
            <a:r>
              <a:rPr lang="cs-CZ" sz="2400" b="1" dirty="0">
                <a:solidFill>
                  <a:schemeClr val="tx1"/>
                </a:solidFill>
              </a:rPr>
              <a:t>JAK: </a:t>
            </a:r>
            <a:r>
              <a:rPr lang="cs-CZ" b="1" dirty="0">
                <a:solidFill>
                  <a:srgbClr val="FF0000"/>
                </a:solidFill>
              </a:rPr>
              <a:t>Vymezit rizikové skupiny , u kterých má smysl časná stádia hledat</a:t>
            </a:r>
          </a:p>
          <a:p>
            <a:r>
              <a:rPr lang="cs-CZ" b="1" dirty="0" err="1">
                <a:solidFill>
                  <a:srgbClr val="FF0000"/>
                </a:solidFill>
              </a:rPr>
              <a:t>Screening</a:t>
            </a:r>
            <a:r>
              <a:rPr lang="cs-CZ" b="1" dirty="0">
                <a:solidFill>
                  <a:srgbClr val="FF0000"/>
                </a:solidFill>
              </a:rPr>
              <a:t> </a:t>
            </a:r>
            <a:r>
              <a:rPr lang="cs-CZ" dirty="0">
                <a:solidFill>
                  <a:srgbClr val="FF0000"/>
                </a:solidFill>
              </a:rPr>
              <a:t>- </a:t>
            </a:r>
            <a:r>
              <a:rPr lang="cs-CZ" dirty="0">
                <a:solidFill>
                  <a:srgbClr val="0070C0"/>
                </a:solidFill>
              </a:rPr>
              <a:t>karcinom prsu, tlustého střeva, čípku děložního (prostaty a plic)</a:t>
            </a:r>
          </a:p>
          <a:p>
            <a:r>
              <a:rPr lang="cs-CZ" b="1" dirty="0">
                <a:solidFill>
                  <a:srgbClr val="FF0000"/>
                </a:solidFill>
              </a:rPr>
              <a:t>Genetické predispozice </a:t>
            </a:r>
            <a:r>
              <a:rPr lang="cs-CZ" dirty="0">
                <a:solidFill>
                  <a:srgbClr val="FF0000"/>
                </a:solidFill>
              </a:rPr>
              <a:t>– </a:t>
            </a:r>
            <a:r>
              <a:rPr lang="cs-CZ" dirty="0">
                <a:solidFill>
                  <a:srgbClr val="0070C0"/>
                </a:solidFill>
              </a:rPr>
              <a:t>nosičství genů s různou penetrancí</a:t>
            </a:r>
          </a:p>
          <a:p>
            <a:r>
              <a:rPr lang="cs-CZ" b="1" dirty="0" err="1">
                <a:solidFill>
                  <a:srgbClr val="FF0000"/>
                </a:solidFill>
              </a:rPr>
              <a:t>Prekancerosy</a:t>
            </a:r>
            <a:r>
              <a:rPr lang="cs-CZ" dirty="0">
                <a:solidFill>
                  <a:srgbClr val="FF0000"/>
                </a:solidFill>
              </a:rPr>
              <a:t>- </a:t>
            </a:r>
            <a:r>
              <a:rPr lang="cs-CZ" dirty="0">
                <a:solidFill>
                  <a:srgbClr val="0070C0"/>
                </a:solidFill>
              </a:rPr>
              <a:t>cystická </a:t>
            </a:r>
            <a:r>
              <a:rPr lang="cs-CZ" dirty="0" err="1">
                <a:solidFill>
                  <a:srgbClr val="0070C0"/>
                </a:solidFill>
              </a:rPr>
              <a:t>mastopatie</a:t>
            </a:r>
            <a:r>
              <a:rPr lang="cs-CZ" dirty="0">
                <a:solidFill>
                  <a:srgbClr val="0070C0"/>
                </a:solidFill>
              </a:rPr>
              <a:t>, </a:t>
            </a:r>
            <a:r>
              <a:rPr lang="cs-CZ" dirty="0" err="1">
                <a:solidFill>
                  <a:srgbClr val="0070C0"/>
                </a:solidFill>
              </a:rPr>
              <a:t>Barettův</a:t>
            </a:r>
            <a:r>
              <a:rPr lang="cs-CZ" dirty="0">
                <a:solidFill>
                  <a:srgbClr val="0070C0"/>
                </a:solidFill>
              </a:rPr>
              <a:t> jícen, atrofická gastritida, střevní </a:t>
            </a:r>
            <a:r>
              <a:rPr lang="cs-CZ" dirty="0" err="1">
                <a:solidFill>
                  <a:srgbClr val="0070C0"/>
                </a:solidFill>
              </a:rPr>
              <a:t>polypóza</a:t>
            </a:r>
            <a:r>
              <a:rPr lang="cs-CZ" dirty="0">
                <a:solidFill>
                  <a:srgbClr val="0070C0"/>
                </a:solidFill>
              </a:rPr>
              <a:t> atd.</a:t>
            </a:r>
          </a:p>
          <a:p>
            <a:r>
              <a:rPr lang="cs-CZ" b="1" dirty="0">
                <a:solidFill>
                  <a:srgbClr val="FF0000"/>
                </a:solidFill>
              </a:rPr>
              <a:t>Komorbidity</a:t>
            </a:r>
            <a:r>
              <a:rPr lang="cs-CZ" dirty="0">
                <a:solidFill>
                  <a:srgbClr val="FF0000"/>
                </a:solidFill>
              </a:rPr>
              <a:t> –diabetes, Crohnova nemoc, vředová choroba žaludku, </a:t>
            </a:r>
            <a:r>
              <a:rPr lang="cs-CZ" dirty="0" err="1">
                <a:solidFill>
                  <a:srgbClr val="FF0000"/>
                </a:solidFill>
              </a:rPr>
              <a:t>Barrettův</a:t>
            </a:r>
            <a:r>
              <a:rPr lang="cs-CZ" dirty="0">
                <a:solidFill>
                  <a:srgbClr val="FF0000"/>
                </a:solidFill>
              </a:rPr>
              <a:t> jícen, CINV čípku děložního </a:t>
            </a:r>
          </a:p>
          <a:p>
            <a:r>
              <a:rPr lang="cs-CZ" dirty="0"/>
              <a:t>Organizace není  jednotná, screeningové programy podceňovány, nejasnost ohledně  genetických mutací nejasného významu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52487" y="5693791"/>
            <a:ext cx="113215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rgbClr val="FF0000"/>
                </a:solidFill>
              </a:rPr>
              <a:t> </a:t>
            </a:r>
            <a:r>
              <a:rPr lang="cs-CZ" sz="2400" b="1" dirty="0"/>
              <a:t>KDO:</a:t>
            </a:r>
            <a:r>
              <a:rPr lang="cs-CZ" sz="2800" b="1" dirty="0">
                <a:solidFill>
                  <a:srgbClr val="FF0000"/>
                </a:solidFill>
              </a:rPr>
              <a:t>V každém oboru stanovit pravidla  sekundární prevence nádorů, </a:t>
            </a:r>
            <a:r>
              <a:rPr lang="cs-CZ" sz="2800" b="1" dirty="0" err="1">
                <a:solidFill>
                  <a:srgbClr val="FF0000"/>
                </a:solidFill>
              </a:rPr>
              <a:t>networking</a:t>
            </a:r>
            <a:r>
              <a:rPr lang="cs-CZ" sz="2800" b="1" dirty="0">
                <a:solidFill>
                  <a:srgbClr val="FF0000"/>
                </a:solidFill>
              </a:rPr>
              <a:t>, </a:t>
            </a:r>
            <a:r>
              <a:rPr lang="cs-CZ" sz="2800" b="1" dirty="0">
                <a:solidFill>
                  <a:srgbClr val="00B050"/>
                </a:solidFill>
              </a:rPr>
              <a:t>multidisciplinární pracovní skupina pro prevenci při MZ?.</a:t>
            </a:r>
          </a:p>
        </p:txBody>
      </p:sp>
      <p:pic>
        <p:nvPicPr>
          <p:cNvPr id="3074" name="Picture 2" descr="How Often Do You Need a Mammogram?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932" y="321342"/>
            <a:ext cx="2441736" cy="14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296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3DCA40-B9DA-1120-8D9B-68EF8A0A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931" y="171132"/>
            <a:ext cx="7359010" cy="1794828"/>
          </a:xfrm>
        </p:spPr>
        <p:txBody>
          <a:bodyPr/>
          <a:lstStyle/>
          <a:p>
            <a:r>
              <a:rPr lang="cs-CZ" b="1" dirty="0">
                <a:solidFill>
                  <a:srgbClr val="FF0000"/>
                </a:solidFill>
              </a:rPr>
              <a:t>Screeningové programy 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B6AFBD83-FFC7-4DDE-CFB3-3BBEE6DF1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738" y="1825625"/>
            <a:ext cx="7663414" cy="1325563"/>
          </a:xfrm>
        </p:spPr>
        <p:txBody>
          <a:bodyPr/>
          <a:lstStyle/>
          <a:p>
            <a:r>
              <a:rPr lang="cs-CZ" dirty="0"/>
              <a:t>Karcinom prsu, </a:t>
            </a:r>
            <a:r>
              <a:rPr lang="cs-CZ" dirty="0" err="1"/>
              <a:t>kolorekta</a:t>
            </a:r>
            <a:r>
              <a:rPr lang="cs-CZ" dirty="0"/>
              <a:t>, čípku děložního</a:t>
            </a:r>
          </a:p>
          <a:p>
            <a:r>
              <a:rPr lang="cs-CZ" dirty="0" err="1"/>
              <a:t>Karcnom</a:t>
            </a:r>
            <a:r>
              <a:rPr lang="cs-CZ" dirty="0"/>
              <a:t> plic , karcinom prostaty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117D9F-E275-BCAC-D90F-29AF0A768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152" y="171132"/>
            <a:ext cx="4286848" cy="455358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F9A7D8D-AB29-92A6-71C2-27144319F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749" y="4573284"/>
            <a:ext cx="4648849" cy="2010056"/>
          </a:xfrm>
          <a:prstGeom prst="rect">
            <a:avLst/>
          </a:prstGeom>
        </p:spPr>
      </p:pic>
      <p:pic>
        <p:nvPicPr>
          <p:cNvPr id="7" name="Obrázek 6" descr="Obsah obrázku text, snímek obrazovky, Barevnost, řada/pruh&#10;&#10;Popis byl vytvořen automaticky">
            <a:extLst>
              <a:ext uri="{FF2B5EF4-FFF2-40B4-BE49-F238E27FC236}">
                <a16:creationId xmlns:a16="http://schemas.microsoft.com/office/drawing/2014/main" id="{3681F98E-76A7-3E6B-33E8-93F6C809F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01" y="2769833"/>
            <a:ext cx="7172945" cy="410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34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Terciární prevence </a:t>
            </a:r>
            <a:r>
              <a:rPr lang="cs-CZ" dirty="0"/>
              <a:t>– </a:t>
            </a:r>
            <a:r>
              <a:rPr lang="cs-CZ" sz="4000" b="1" dirty="0">
                <a:solidFill>
                  <a:srgbClr val="FF0000"/>
                </a:solidFill>
              </a:rPr>
              <a:t>aby se nádor nevrátil</a:t>
            </a:r>
            <a:br>
              <a:rPr lang="cs-CZ" sz="4000" b="1" dirty="0">
                <a:solidFill>
                  <a:srgbClr val="FF0000"/>
                </a:solidFill>
              </a:rPr>
            </a:br>
            <a:r>
              <a:rPr lang="cs-CZ" sz="4000" b="1" dirty="0">
                <a:solidFill>
                  <a:srgbClr val="FF0000"/>
                </a:solidFill>
              </a:rPr>
              <a:t>                                               a nevznikl další!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Lokální </a:t>
            </a:r>
            <a:r>
              <a:rPr lang="cs-CZ" b="1" dirty="0">
                <a:solidFill>
                  <a:srgbClr val="FF0000"/>
                </a:solidFill>
              </a:rPr>
              <a:t>recidiva a generalizace </a:t>
            </a:r>
            <a:r>
              <a:rPr lang="cs-CZ" b="1" dirty="0">
                <a:solidFill>
                  <a:srgbClr val="0070C0"/>
                </a:solidFill>
              </a:rPr>
              <a:t>(návrat stejného nádoru)</a:t>
            </a:r>
          </a:p>
          <a:p>
            <a:r>
              <a:rPr lang="cs-CZ" b="1" dirty="0">
                <a:solidFill>
                  <a:srgbClr val="FF0000"/>
                </a:solidFill>
              </a:rPr>
              <a:t>Duplicity </a:t>
            </a:r>
            <a:r>
              <a:rPr lang="cs-CZ" b="1" dirty="0">
                <a:solidFill>
                  <a:srgbClr val="0070C0"/>
                </a:solidFill>
              </a:rPr>
              <a:t>(další nový nádor)</a:t>
            </a:r>
          </a:p>
          <a:p>
            <a:r>
              <a:rPr lang="cs-CZ" b="1" dirty="0">
                <a:solidFill>
                  <a:srgbClr val="FF0000"/>
                </a:solidFill>
              </a:rPr>
              <a:t>Sekundární nádory </a:t>
            </a:r>
            <a:r>
              <a:rPr lang="cs-CZ" b="1" dirty="0">
                <a:solidFill>
                  <a:srgbClr val="0070C0"/>
                </a:solidFill>
              </a:rPr>
              <a:t>(nádor vyrobila léčba předchozího)</a:t>
            </a:r>
          </a:p>
          <a:p>
            <a:r>
              <a:rPr lang="cs-CZ" b="1" dirty="0"/>
              <a:t>Nežádoucí účinky onkologické léčby</a:t>
            </a:r>
          </a:p>
        </p:txBody>
      </p:sp>
      <p:pic>
        <p:nvPicPr>
          <p:cNvPr id="2050" name="Picture 2" descr="National Cancer Prevention Month: 3 Tips to Prevent Cancer">
            <a:extLst>
              <a:ext uri="{FF2B5EF4-FFF2-40B4-BE49-F238E27FC236}">
                <a16:creationId xmlns:a16="http://schemas.microsoft.com/office/drawing/2014/main" id="{BB9D1ABD-5265-4080-9CC3-7CFDD8D2D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127" y="2241550"/>
            <a:ext cx="22860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970961" y="4260915"/>
            <a:ext cx="7113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JAK a KDO</a:t>
            </a:r>
            <a:r>
              <a:rPr lang="cs-CZ" sz="3600" b="1" dirty="0">
                <a:solidFill>
                  <a:srgbClr val="FF0000"/>
                </a:solidFill>
              </a:rPr>
              <a:t>: V kompetenci onkologů, edukace v rámci </a:t>
            </a:r>
            <a:r>
              <a:rPr lang="cs-CZ" sz="3600" b="1" dirty="0">
                <a:solidFill>
                  <a:srgbClr val="00B050"/>
                </a:solidFill>
              </a:rPr>
              <a:t>onkologického vzdělávání</a:t>
            </a:r>
            <a:r>
              <a:rPr lang="cs-CZ" sz="36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65570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359B80-2833-F764-C2FE-0261E630C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cs-CZ" sz="2800" b="1" dirty="0">
                <a:solidFill>
                  <a:srgbClr val="C00000"/>
                </a:solidFill>
              </a:rPr>
              <a:t>Roste počet multiplicitních nádorů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9AB2ACD-C3E0-CA59-56AF-0409507C6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80" y="1242725"/>
            <a:ext cx="10224000" cy="5526498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D9803B45-07F9-5A32-E733-86A0F407CFDD}"/>
              </a:ext>
            </a:extLst>
          </p:cNvPr>
          <p:cNvSpPr txBox="1"/>
          <p:nvPr/>
        </p:nvSpPr>
        <p:spPr>
          <a:xfrm>
            <a:off x="11079332" y="5717219"/>
            <a:ext cx="6480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ÚZIS CZ</a:t>
            </a:r>
          </a:p>
        </p:txBody>
      </p:sp>
    </p:spTree>
    <p:extLst>
      <p:ext uri="{BB962C8B-B14F-4D97-AF65-F5344CB8AC3E}">
        <p14:creationId xmlns:p14="http://schemas.microsoft.com/office/powerpoint/2010/main" val="873002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9938" y="390616"/>
            <a:ext cx="11229680" cy="1183483"/>
          </a:xfrm>
        </p:spPr>
        <p:txBody>
          <a:bodyPr>
            <a:normAutofit fontScale="90000"/>
          </a:bodyPr>
          <a:lstStyle/>
          <a:p>
            <a:r>
              <a:rPr lang="cs-CZ" b="1" dirty="0"/>
              <a:t>Individualizace onkologické prevence </a:t>
            </a:r>
            <a:br>
              <a:rPr lang="cs-CZ" b="1" dirty="0"/>
            </a:br>
            <a:r>
              <a:rPr lang="cs-CZ" sz="2400" b="1" dirty="0">
                <a:solidFill>
                  <a:schemeClr val="tx1"/>
                </a:solidFill>
              </a:rPr>
              <a:t>JAK: </a:t>
            </a:r>
            <a:r>
              <a:rPr lang="cs-CZ" sz="2700" b="1" dirty="0">
                <a:solidFill>
                  <a:schemeClr val="accent5">
                    <a:lumMod val="75000"/>
                  </a:schemeClr>
                </a:solidFill>
              </a:rPr>
              <a:t>Kombinace plošných opatření-screening a </a:t>
            </a:r>
            <a:br>
              <a:rPr lang="cs-CZ" sz="2700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700" b="1" dirty="0">
                <a:solidFill>
                  <a:schemeClr val="accent5">
                    <a:lumMod val="75000"/>
                  </a:schemeClr>
                </a:solidFill>
              </a:rPr>
              <a:t>prevence na míru pro každého podle:</a:t>
            </a:r>
            <a:br>
              <a:rPr lang="en-US" sz="2700" dirty="0">
                <a:solidFill>
                  <a:schemeClr val="accent5">
                    <a:lumMod val="75000"/>
                  </a:schemeClr>
                </a:solidFill>
              </a:rPr>
            </a:br>
            <a:endParaRPr lang="cs-CZ" sz="27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9" name="Zástupný symbol pro obsah 2">
            <a:extLst>
              <a:ext uri="{FF2B5EF4-FFF2-40B4-BE49-F238E27FC236}">
                <a16:creationId xmlns:a16="http://schemas.microsoft.com/office/drawing/2014/main" id="{56A2868F-E393-82DE-4EB3-48692CD624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306497"/>
              </p:ext>
            </p:extLst>
          </p:nvPr>
        </p:nvGraphicFramePr>
        <p:xfrm>
          <a:off x="685800" y="1360195"/>
          <a:ext cx="6601119" cy="482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7286919" y="798766"/>
            <a:ext cx="474217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rgbClr val="00B050"/>
                </a:solidFill>
              </a:rPr>
              <a:t>#</a:t>
            </a:r>
            <a:r>
              <a:rPr lang="cs-CZ" sz="2400" b="1" dirty="0"/>
              <a:t>KDO</a:t>
            </a:r>
            <a:r>
              <a:rPr lang="cs-CZ" sz="2800" b="1" dirty="0">
                <a:solidFill>
                  <a:srgbClr val="00B050"/>
                </a:solidFill>
              </a:rPr>
              <a:t>:</a:t>
            </a:r>
          </a:p>
          <a:p>
            <a:r>
              <a:rPr lang="cs-CZ" sz="2800" b="1" dirty="0">
                <a:solidFill>
                  <a:srgbClr val="FF0000"/>
                </a:solidFill>
              </a:rPr>
              <a:t>PL dospělí + děti</a:t>
            </a:r>
            <a:r>
              <a:rPr lang="cs-CZ" sz="2800" b="1" dirty="0">
                <a:solidFill>
                  <a:srgbClr val="0070C0"/>
                </a:solidFill>
              </a:rPr>
              <a:t> !!! provázanost mezi PL a ostatními specializacemi</a:t>
            </a:r>
          </a:p>
          <a:p>
            <a:endParaRPr lang="cs-CZ" sz="2800" b="1" dirty="0">
              <a:solidFill>
                <a:srgbClr val="0070C0"/>
              </a:solidFill>
            </a:endParaRPr>
          </a:p>
          <a:p>
            <a:pPr marL="45720" indent="0">
              <a:buNone/>
            </a:pPr>
            <a:endParaRPr lang="cs-CZ" sz="1600" b="1" dirty="0">
              <a:solidFill>
                <a:srgbClr val="92D050"/>
              </a:solidFill>
            </a:endParaRPr>
          </a:p>
          <a:p>
            <a:r>
              <a:rPr lang="cs-CZ" sz="2800" b="1" dirty="0">
                <a:solidFill>
                  <a:srgbClr val="0070C0"/>
                </a:solidFill>
              </a:rPr>
              <a:t>#Intenzivní vyšetřování neselektované populace </a:t>
            </a:r>
            <a:r>
              <a:rPr lang="cs-CZ" sz="2800" b="1" dirty="0">
                <a:solidFill>
                  <a:srgbClr val="FF0000"/>
                </a:solidFill>
              </a:rPr>
              <a:t>má velmi malý zdravotní přínos, není </a:t>
            </a:r>
            <a:r>
              <a:rPr lang="cs-CZ" sz="2800" b="1" dirty="0" err="1">
                <a:solidFill>
                  <a:srgbClr val="FF0000"/>
                </a:solidFill>
              </a:rPr>
              <a:t>cost</a:t>
            </a:r>
            <a:r>
              <a:rPr lang="cs-CZ" sz="2800" b="1" dirty="0">
                <a:solidFill>
                  <a:srgbClr val="FF0000"/>
                </a:solidFill>
              </a:rPr>
              <a:t>-efektivní a není ani řešením kancerofobie!!!</a:t>
            </a:r>
          </a:p>
          <a:p>
            <a:endParaRPr lang="cs-CZ" sz="2800" b="1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85800" y="6181644"/>
            <a:ext cx="1122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err="1">
                <a:solidFill>
                  <a:srgbClr val="00B050"/>
                </a:solidFill>
              </a:rPr>
              <a:t>Neeexistuje</a:t>
            </a:r>
            <a:r>
              <a:rPr lang="cs-CZ" sz="2800" b="1" dirty="0">
                <a:solidFill>
                  <a:srgbClr val="00B050"/>
                </a:solidFill>
              </a:rPr>
              <a:t> jednotný obecný model nádorové prevence pro každého !!!</a:t>
            </a:r>
          </a:p>
        </p:txBody>
      </p:sp>
    </p:spTree>
    <p:extLst>
      <p:ext uri="{BB962C8B-B14F-4D97-AF65-F5344CB8AC3E}">
        <p14:creationId xmlns:p14="http://schemas.microsoft.com/office/powerpoint/2010/main" val="3319094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Rectangle 3101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04" name="Rectangle 3103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06" name="Straight Connector 3105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8" name="Rectangle 3107">
            <a:extLst>
              <a:ext uri="{FF2B5EF4-FFF2-40B4-BE49-F238E27FC236}">
                <a16:creationId xmlns:a16="http://schemas.microsoft.com/office/drawing/2014/main" id="{63FE6F10-B3AD-4403-94CA-F51155286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210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110" name="Rectangle 3109">
            <a:extLst>
              <a:ext uri="{FF2B5EF4-FFF2-40B4-BE49-F238E27FC236}">
                <a16:creationId xmlns:a16="http://schemas.microsoft.com/office/drawing/2014/main" id="{364D6A39-A4F7-4B00-9F42-3BC67177D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246887"/>
            <a:ext cx="4397755" cy="6377939"/>
          </a:xfrm>
          <a:prstGeom prst="rect">
            <a:avLst/>
          </a:prstGeom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12" name="Straight Connector 3111">
            <a:extLst>
              <a:ext uri="{FF2B5EF4-FFF2-40B4-BE49-F238E27FC236}">
                <a16:creationId xmlns:a16="http://schemas.microsoft.com/office/drawing/2014/main" id="{13553ADF-88A1-4645-B819-890CA3DF7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70284" y="4405863"/>
            <a:ext cx="27630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4" name="Rectangle 3113">
            <a:extLst>
              <a:ext uri="{FF2B5EF4-FFF2-40B4-BE49-F238E27FC236}">
                <a16:creationId xmlns:a16="http://schemas.microsoft.com/office/drawing/2014/main" id="{B5D0D97D-7911-4A25-88E2-4D81FD4AB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95138" y="857675"/>
            <a:ext cx="3113366" cy="36228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3400" b="1" cap="all">
                <a:solidFill>
                  <a:srgbClr val="FFFFFF"/>
                </a:solidFill>
              </a:rPr>
              <a:t>Prevence potřebuje motivaci, atraktivitu a začít včas !</a:t>
            </a:r>
          </a:p>
        </p:txBody>
      </p:sp>
      <p:pic>
        <p:nvPicPr>
          <p:cNvPr id="2050" name="Picture 2" descr="LAUNCH OF EUROPE'S BEATING CANCER PLAN – PRESS CONFERENCE , 3 FEBRUARY,  12PM, ONLINE | Association of European Cancer Leagues - ECL">
            <a:extLst>
              <a:ext uri="{FF2B5EF4-FFF2-40B4-BE49-F238E27FC236}">
                <a16:creationId xmlns:a16="http://schemas.microsoft.com/office/drawing/2014/main" id="{AA72363D-496D-DF40-F849-A81DE7718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1" b="8727"/>
          <a:stretch/>
        </p:blipFill>
        <p:spPr bwMode="auto">
          <a:xfrm>
            <a:off x="872064" y="857675"/>
            <a:ext cx="6045576" cy="514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98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49D915-799D-4A35-B95B-B82F6D0DE96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4683" y="99804"/>
            <a:ext cx="11709834" cy="88736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Celková zátěž české populace zhoubnými novotvary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(ZN bez </a:t>
            </a:r>
            <a:r>
              <a:rPr kumimoji="0" lang="cs-CZ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nemelanomového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kožního zhoubného novotvaru: C00–C97 bez C44)</a:t>
            </a: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E1C18E57-DFCA-496C-ACE4-2895DA9B51E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72036" y="5861107"/>
            <a:ext cx="10719964" cy="2770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E36E5-4DBC-45A5-8DE4-BF53A39D039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985294" y="5214239"/>
            <a:ext cx="285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onkologický registr, </a:t>
            </a:r>
            <a:r>
              <a:rPr kumimoji="0" lang="cs-CZ" sz="14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Český statistický úřad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oup 192">
            <a:extLst>
              <a:ext uri="{FF2B5EF4-FFF2-40B4-BE49-F238E27FC236}">
                <a16:creationId xmlns:a16="http://schemas.microsoft.com/office/drawing/2014/main" id="{9A5A4871-CB7E-44B4-933E-306E22F7EC59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95741" y="978494"/>
          <a:ext cx="6804254" cy="1742124"/>
        </p:xfrm>
        <a:graphic>
          <a:graphicData uri="http://schemas.openxmlformats.org/drawingml/2006/table">
            <a:tbl>
              <a:tblPr/>
              <a:tblGrid>
                <a:gridCol w="1130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Absolutní počet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2014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2015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2016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2017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2018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</a:t>
                      </a:r>
                      <a:r>
                        <a:rPr kumimoji="1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r>
                        <a:rPr kumimoji="1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r>
                        <a:rPr kumimoji="1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I</a:t>
                      </a:r>
                      <a:r>
                        <a:rPr kumimoji="1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nc</a:t>
                      </a: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idence</a:t>
                      </a:r>
                      <a:r>
                        <a:rPr kumimoji="1" lang="cs-CZ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58 895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59 539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60 202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60 066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59 345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63 960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59 223*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58 461*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M</a:t>
                      </a:r>
                      <a:r>
                        <a:rPr kumimoji="1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ort</a:t>
                      </a:r>
                      <a:r>
                        <a:rPr kumimoji="1" lang="cs-CZ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alit</a:t>
                      </a:r>
                      <a:r>
                        <a:rPr kumimoji="1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</a:t>
                      </a:r>
                      <a:r>
                        <a:rPr kumimoji="1" lang="cs-CZ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2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26 910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26 681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27 109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27 183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27 521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28 025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27 841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26 865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Prevalence</a:t>
                      </a:r>
                      <a:r>
                        <a:rPr kumimoji="1" lang="cs-CZ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1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381 665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396 043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410 344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423 579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435 250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450 776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460 232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469 323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ectangle 85">
            <a:extLst>
              <a:ext uri="{FF2B5EF4-FFF2-40B4-BE49-F238E27FC236}">
                <a16:creationId xmlns:a16="http://schemas.microsoft.com/office/drawing/2014/main" id="{D65ED8FF-A439-4597-9719-5FE9B53E3DC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76511" y="915110"/>
            <a:ext cx="1258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průměrná roční změna</a:t>
            </a:r>
            <a:endParaRPr kumimoji="0" lang="en-US" altLang="cs-CZ" sz="12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201</a:t>
            </a:r>
            <a:r>
              <a:rPr kumimoji="0" lang="cs-CZ" alt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7</a:t>
            </a:r>
            <a:r>
              <a:rPr kumimoji="0" lang="en-US" alt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–202</a:t>
            </a:r>
            <a:r>
              <a:rPr kumimoji="0" lang="cs-CZ" alt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</a:t>
            </a:r>
            <a:endParaRPr kumimoji="0" lang="en-US" altLang="cs-CZ" sz="12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86">
            <a:extLst>
              <a:ext uri="{FF2B5EF4-FFF2-40B4-BE49-F238E27FC236}">
                <a16:creationId xmlns:a16="http://schemas.microsoft.com/office/drawing/2014/main" id="{4C774BDF-67C5-4D8F-8CD3-65E68A0F74F7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29724" y="1540560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-0,5 %</a:t>
            </a:r>
          </a:p>
        </p:txBody>
      </p:sp>
      <p:sp>
        <p:nvSpPr>
          <p:cNvPr id="11" name="Rectangle 87">
            <a:extLst>
              <a:ext uri="{FF2B5EF4-FFF2-40B4-BE49-F238E27FC236}">
                <a16:creationId xmlns:a16="http://schemas.microsoft.com/office/drawing/2014/main" id="{774126F4-2D3D-4EF6-82FF-991CB5CECEE8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29724" y="1953376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-0,2 %</a:t>
            </a:r>
          </a:p>
        </p:txBody>
      </p:sp>
      <p:sp>
        <p:nvSpPr>
          <p:cNvPr id="12" name="Rectangle 88">
            <a:extLst>
              <a:ext uri="{FF2B5EF4-FFF2-40B4-BE49-F238E27FC236}">
                <a16:creationId xmlns:a16="http://schemas.microsoft.com/office/drawing/2014/main" id="{176084AD-7DA7-49AF-B19D-A81908235123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29724" y="2366192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+2,7 %</a:t>
            </a:r>
          </a:p>
        </p:txBody>
      </p:sp>
      <p:sp>
        <p:nvSpPr>
          <p:cNvPr id="13" name="Text Box 196">
            <a:extLst>
              <a:ext uri="{FF2B5EF4-FFF2-40B4-BE49-F238E27FC236}">
                <a16:creationId xmlns:a16="http://schemas.microsoft.com/office/drawing/2014/main" id="{07E92943-C99F-40B0-A5AE-10A99AD70A0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6200000">
            <a:off x="-640337" y="4560500"/>
            <a:ext cx="2176462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případů na 100 000 osob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239">
            <a:extLst>
              <a:ext uri="{FF2B5EF4-FFF2-40B4-BE49-F238E27FC236}">
                <a16:creationId xmlns:a16="http://schemas.microsoft.com/office/drawing/2014/main" id="{1E23CF04-4F40-4A28-BE67-5188D8045CF3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125756" y="3563726"/>
            <a:ext cx="2527300" cy="166689"/>
            <a:chOff x="3536" y="2341"/>
            <a:chExt cx="1592" cy="105"/>
          </a:xfrm>
        </p:grpSpPr>
        <p:sp>
          <p:nvSpPr>
            <p:cNvPr id="15" name="Text Box 212">
              <a:extLst>
                <a:ext uri="{FF2B5EF4-FFF2-40B4-BE49-F238E27FC236}">
                  <a16:creationId xmlns:a16="http://schemas.microsoft.com/office/drawing/2014/main" id="{B18EB722-C43D-463D-B5DE-D3A30827F7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incidence </a:t>
              </a:r>
            </a:p>
          </p:txBody>
        </p:sp>
        <p:sp>
          <p:nvSpPr>
            <p:cNvPr id="16" name="Line 214">
              <a:extLst>
                <a:ext uri="{FF2B5EF4-FFF2-40B4-BE49-F238E27FC236}">
                  <a16:creationId xmlns:a16="http://schemas.microsoft.com/office/drawing/2014/main" id="{F10B5565-0F9D-43DB-B5DB-596EECF291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6" y="2388"/>
              <a:ext cx="113" cy="0"/>
            </a:xfrm>
            <a:prstGeom prst="line">
              <a:avLst/>
            </a:prstGeom>
            <a:noFill/>
            <a:ln w="25400">
              <a:solidFill>
                <a:srgbClr val="CC99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 Box 226">
              <a:extLst>
                <a:ext uri="{FF2B5EF4-FFF2-40B4-BE49-F238E27FC236}">
                  <a16:creationId xmlns:a16="http://schemas.microsoft.com/office/drawing/2014/main" id="{EB7973C5-132F-4311-B127-5DC0E1454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8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</a:t>
              </a:r>
              <a:r>
                <a:rPr kumimoji="0" lang="en-US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ortalit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cs-CZ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1,2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Line 231">
              <a:extLst>
                <a:ext uri="{FF2B5EF4-FFF2-40B4-BE49-F238E27FC236}">
                  <a16:creationId xmlns:a16="http://schemas.microsoft.com/office/drawing/2014/main" id="{82937494-ACA9-467B-BD94-7EE2FE7D1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" y="2388"/>
              <a:ext cx="11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Text Box 242">
            <a:extLst>
              <a:ext uri="{FF2B5EF4-FFF2-40B4-BE49-F238E27FC236}">
                <a16:creationId xmlns:a16="http://schemas.microsoft.com/office/drawing/2014/main" id="{B2A16B19-76BC-4759-B454-1C9A6D5666D2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6200000">
            <a:off x="3820365" y="4474517"/>
            <a:ext cx="217646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žijících osob s onemocněním nebo jeho historií na 100 000 osob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 Box 243">
            <a:extLst>
              <a:ext uri="{FF2B5EF4-FFF2-40B4-BE49-F238E27FC236}">
                <a16:creationId xmlns:a16="http://schemas.microsoft.com/office/drawing/2014/main" id="{CC786EED-4086-4120-BD62-F7DECB21DC00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29543" y="3564600"/>
            <a:ext cx="919939" cy="34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prevalence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Line 248">
            <a:extLst>
              <a:ext uri="{FF2B5EF4-FFF2-40B4-BE49-F238E27FC236}">
                <a16:creationId xmlns:a16="http://schemas.microsoft.com/office/drawing/2014/main" id="{1870C863-3388-4089-BD44-823FBC036694}"/>
              </a:ext>
            </a:extLst>
          </p:cNvPr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810468" y="3655260"/>
            <a:ext cx="179388" cy="0"/>
          </a:xfrm>
          <a:prstGeom prst="line">
            <a:avLst/>
          </a:prstGeom>
          <a:solidFill>
            <a:srgbClr val="339966"/>
          </a:solidFill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3" name="Rectangle 251">
            <a:extLst>
              <a:ext uri="{FF2B5EF4-FFF2-40B4-BE49-F238E27FC236}">
                <a16:creationId xmlns:a16="http://schemas.microsoft.com/office/drawing/2014/main" id="{0AB47C5A-10EC-4D78-ABE9-E7BE3435B4AF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19394" y="3110576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Incidence a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mortalita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52">
            <a:extLst>
              <a:ext uri="{FF2B5EF4-FFF2-40B4-BE49-F238E27FC236}">
                <a16:creationId xmlns:a16="http://schemas.microsoft.com/office/drawing/2014/main" id="{3E68FBFE-B8BA-4B84-AE42-B0F7B596EE40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31031" y="3083588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Prevalence</a:t>
            </a:r>
          </a:p>
        </p:txBody>
      </p:sp>
      <p:sp>
        <p:nvSpPr>
          <p:cNvPr id="25" name="TextovéPole 7">
            <a:extLst>
              <a:ext uri="{FF2B5EF4-FFF2-40B4-BE49-F238E27FC236}">
                <a16:creationId xmlns:a16="http://schemas.microsoft.com/office/drawing/2014/main" id="{C7025A23-C83B-4371-88B5-411285AF202C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41471" y="3920903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556,7</a:t>
            </a:r>
            <a:endParaRPr kumimoji="0" lang="cs-CZ" altLang="cs-CZ" sz="1200" b="1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ovéPole 7">
            <a:extLst>
              <a:ext uri="{FF2B5EF4-FFF2-40B4-BE49-F238E27FC236}">
                <a16:creationId xmlns:a16="http://schemas.microsoft.com/office/drawing/2014/main" id="{55CE1A70-C611-4453-80C6-7366FAF5D4F7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35984" y="4863899"/>
            <a:ext cx="57092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5F5F5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5F5F5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55,8</a:t>
            </a:r>
          </a:p>
        </p:txBody>
      </p:sp>
      <p:sp>
        <p:nvSpPr>
          <p:cNvPr id="27" name="TextovéPole 7">
            <a:extLst>
              <a:ext uri="{FF2B5EF4-FFF2-40B4-BE49-F238E27FC236}">
                <a16:creationId xmlns:a16="http://schemas.microsoft.com/office/drawing/2014/main" id="{70BE4BA9-35CE-4298-9F3B-0BCB06923C38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418993" y="3687791"/>
            <a:ext cx="43304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4 469</a:t>
            </a:r>
          </a:p>
        </p:txBody>
      </p:sp>
      <p:sp>
        <p:nvSpPr>
          <p:cNvPr id="28" name="Zaoblený obdélník 33">
            <a:extLst>
              <a:ext uri="{FF2B5EF4-FFF2-40B4-BE49-F238E27FC236}">
                <a16:creationId xmlns:a16="http://schemas.microsoft.com/office/drawing/2014/main" id="{B653AD3E-F236-4F63-A478-48F00E207033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8985294" y="986806"/>
            <a:ext cx="2852701" cy="376986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E7B13D"/>
            </a:solidFill>
            <a:prstDash val="solid"/>
          </a:ln>
          <a:effectLst/>
        </p:spPr>
        <p:txBody>
          <a:bodyPr lIns="36000" tIns="36000" rIns="36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2021 bylo v České republice nově diagnostikováno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58 461 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pacientů se zhoubným novotvarem bez </a:t>
            </a:r>
            <a:r>
              <a:rPr kumimoji="0" lang="cs-CZ" altLang="cs-CZ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nemelanomového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kožního zhoubného novotvaru, což je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556,7 na 100 000 osob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 stejném roce zemřelo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26 865 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osob v souvislosti se zhoubným novotvarem, což je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255,8 na 100 000 osob</a:t>
            </a:r>
            <a:r>
              <a: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cs-CZ" altLang="cs-CZ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Celkem k 31</a:t>
            </a:r>
            <a:r>
              <a: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12</a:t>
            </a:r>
            <a:r>
              <a: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2021 v České republice žilo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469 323 </a:t>
            </a:r>
            <a:r>
              <a:rPr kumimoji="0" lang="cs-CZ" alt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osob se zhoubným novotvarem nebo s minulostí tohoto onemocnění, což je 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4 469 na 100 000 osob</a:t>
            </a:r>
            <a:r>
              <a: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cs-CZ" altLang="cs-CZ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9" name="Object 240">
            <a:extLst>
              <a:ext uri="{FF2B5EF4-FFF2-40B4-BE49-F238E27FC236}">
                <a16:creationId xmlns:a16="http://schemas.microsoft.com/office/drawing/2014/main" id="{D6193DD0-2B3C-40A0-AB86-ED5EB42DDA9C}"/>
              </a:ext>
            </a:extLst>
          </p:cNvPr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5077043" y="3370926"/>
          <a:ext cx="3508375" cy="295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30" name="TextovéPole 7">
            <a:extLst>
              <a:ext uri="{FF2B5EF4-FFF2-40B4-BE49-F238E27FC236}">
                <a16:creationId xmlns:a16="http://schemas.microsoft.com/office/drawing/2014/main" id="{D50DD5C2-3DCE-4A99-8B12-3CD3E4AA1773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285542" y="3865278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31" name="Rectangle 85">
            <a:extLst>
              <a:ext uri="{FF2B5EF4-FFF2-40B4-BE49-F238E27FC236}">
                <a16:creationId xmlns:a16="http://schemas.microsoft.com/office/drawing/2014/main" id="{F1D3250E-A36C-4C2F-A6F0-4354B144F8E1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5469" y="2721387"/>
            <a:ext cx="81399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* </a:t>
            </a: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Pokles v letech 2020 a 2021 lze přisuzovat především epidemii COVID-19, některé skupiny nádorů byly pod-diagnostikovány.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32" name="Object 194">
            <a:extLst>
              <a:ext uri="{FF2B5EF4-FFF2-40B4-BE49-F238E27FC236}">
                <a16:creationId xmlns:a16="http://schemas.microsoft.com/office/drawing/2014/main" id="{28A4FB09-2FFE-4E5C-A545-11F60720B499}"/>
              </a:ext>
            </a:extLst>
          </p:cNvPr>
          <p:cNvGraphicFramePr>
            <a:graphicFrameLocks noChangeAspect="1"/>
          </p:cNvGraphicFramePr>
          <p:nvPr>
            <p:custDataLst>
              <p:tags r:id="rId23"/>
            </p:custDataLst>
          </p:nvPr>
        </p:nvGraphicFramePr>
        <p:xfrm>
          <a:off x="538895" y="3343714"/>
          <a:ext cx="3981450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p:sp>
        <p:nvSpPr>
          <p:cNvPr id="34" name="TextovéPole 33">
            <a:extLst>
              <a:ext uri="{FF2B5EF4-FFF2-40B4-BE49-F238E27FC236}">
                <a16:creationId xmlns:a16="http://schemas.microsoft.com/office/drawing/2014/main" id="{ADFEB7DD-E803-4A0B-AD24-CE984DA245C3}"/>
              </a:ext>
            </a:extLst>
          </p:cNvPr>
          <p:cNvSpPr txBox="1"/>
          <p:nvPr/>
        </p:nvSpPr>
        <p:spPr>
          <a:xfrm rot="18724927">
            <a:off x="8057950" y="5936427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137957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92">
            <a:extLst>
              <a:ext uri="{FF2B5EF4-FFF2-40B4-BE49-F238E27FC236}">
                <a16:creationId xmlns:a16="http://schemas.microsoft.com/office/drawing/2014/main" id="{C5374BC4-B86B-3E3D-94FC-3F50E2B65A2D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23783" y="873839"/>
          <a:ext cx="11128321" cy="5401946"/>
        </p:xfrm>
        <a:graphic>
          <a:graphicData uri="http://schemas.openxmlformats.org/drawingml/2006/table">
            <a:tbl>
              <a:tblPr/>
              <a:tblGrid>
                <a:gridCol w="2254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7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21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9486">
                  <a:extLst>
                    <a:ext uri="{9D8B030D-6E8A-4147-A177-3AD203B41FA5}">
                      <a16:colId xmlns:a16="http://schemas.microsoft.com/office/drawing/2014/main" val="1648511200"/>
                    </a:ext>
                  </a:extLst>
                </a:gridCol>
                <a:gridCol w="985799">
                  <a:extLst>
                    <a:ext uri="{9D8B030D-6E8A-4147-A177-3AD203B41FA5}">
                      <a16:colId xmlns:a16="http://schemas.microsoft.com/office/drawing/2014/main" val="2831697144"/>
                    </a:ext>
                  </a:extLst>
                </a:gridCol>
                <a:gridCol w="9857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0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cs-CZ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Průměrné roční počty nově </a:t>
                      </a:r>
                    </a:p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diagnostikovaných novotvarů.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Prevalence (5-letá)* </a:t>
                      </a:r>
                      <a:endParaRPr lang="cs-CZ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novotvarů v ČR k 31. 12. 2021.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Celková prevalence* novotvarů v ČR k 31. 12. 2021.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Průměrný roční počet </a:t>
                      </a:r>
                    </a:p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úmrtí</a:t>
                      </a:r>
                      <a:r>
                        <a:rPr lang="en-US" sz="1200" b="1" i="0" u="none" strike="noStrike" baseline="30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na novotvary.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597481"/>
                  </a:ext>
                </a:extLst>
              </a:tr>
              <a:tr h="2600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cs-CZ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501024"/>
                  </a:ext>
                </a:extLst>
              </a:tr>
              <a:tr h="2600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cs-CZ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2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 stadiu III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2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 stadiu IV + neznámo z objektivních důvodů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2862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věk </a:t>
                      </a:r>
                      <a:r>
                        <a:rPr lang="en-US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</a:t>
                      </a:r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60 let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celkem**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věk </a:t>
                      </a:r>
                      <a:r>
                        <a:rPr lang="en-US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&lt;</a:t>
                      </a:r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60 let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>
                        <a:alpha val="4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věk </a:t>
                      </a:r>
                      <a:r>
                        <a:rPr lang="en-US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</a:t>
                      </a:r>
                      <a:r>
                        <a:rPr lang="cs-CZ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60 let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>
                        <a:alpha val="4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tlustého střeva a konečníku (C18–C20)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21 727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4 195 (19,3 %)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60 395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7 501 (12,4 %)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 (11,4 %)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hrtanu (C32)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 (20,1 %)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3 871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480 (12,4 %)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(18,3 %)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zhoubný melanom kůže (C43)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3 697 (36,0 %)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33 074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10 237 (31,0 %)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 (17,1 %)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65236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pojivových a </a:t>
                      </a:r>
                      <a:r>
                        <a:rPr lang="cs-CZ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měk</a:t>
                      </a: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tkání a </a:t>
                      </a:r>
                      <a:r>
                        <a:rPr lang="cs-CZ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perif</a:t>
                      </a: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nervů (C47, C49)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 (49,3 %)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1 563 (43,3 %)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(30,4 %)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6144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prsu (C50) u žen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29 963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10 919 (36,4 %)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95 736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22 022 (23,0 %)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 (19,0 %)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431467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hrdla děložního (C53)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2 746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1 797 (65,4 %)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17 669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7 387 (41,8 %)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 (33,6 %)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154815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vaječníku (C56)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2 751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999 (36,3 %)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2 569 (27,3 %)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 (18,6 %)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408703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varlete (C62)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2 148 (92,9 %)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9 233 (76,7 %)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(62,5 %)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41751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ledviny (C64)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2 634 (23,3 %)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29 817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5 234 (17,6 %)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 (11,7 %)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071030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štítné žlázy (C73)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3 218 (62,5 %)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9 015 (47,4 %)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(10,4 %)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729682"/>
                  </a:ext>
                </a:extLst>
              </a:tr>
              <a:tr h="375285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Hodgkinův lymfom (C81)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935 (74,4 %)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4 821 (73,5 %)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(20,4 %)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369953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6B259CF1-247E-B874-3780-15960DBF4D0D}"/>
              </a:ext>
            </a:extLst>
          </p:cNvPr>
          <p:cNvSpPr txBox="1"/>
          <p:nvPr/>
        </p:nvSpPr>
        <p:spPr>
          <a:xfrm>
            <a:off x="6096000" y="6352535"/>
            <a:ext cx="522333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b="0" i="0" u="none" strike="noStrike" dirty="0">
                <a:solidFill>
                  <a:srgbClr val="000000"/>
                </a:solidFill>
                <a:effectLst/>
              </a:rPr>
              <a:t>*Lidé žijící k 31. 12. 2021 s daným nádorem diagnostikovaným v posledních pěti letech.</a:t>
            </a:r>
            <a:r>
              <a:rPr lang="cs-CZ" sz="1100" dirty="0"/>
              <a:t> </a:t>
            </a:r>
          </a:p>
          <a:p>
            <a:r>
              <a:rPr lang="cs-CZ" sz="1100" b="0" i="0" u="none" strike="noStrike" dirty="0">
                <a:solidFill>
                  <a:srgbClr val="000000"/>
                </a:solidFill>
                <a:effectLst/>
              </a:rPr>
              <a:t>**Lidé žijící k 31. 12. 2021 s daným nádorem diagnostikovaným kdykoliv v minulosti.</a:t>
            </a:r>
            <a:r>
              <a:rPr lang="cs-CZ" sz="11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244D0B-94C5-A346-3ADA-C4D4ACBE77A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3064" y="549983"/>
            <a:ext cx="5734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onkologický registr,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4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Český statistický úřad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D81CD256-1C0C-FB61-725A-368A2EEC0089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14683" y="99804"/>
            <a:ext cx="11709834" cy="5232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Celková zátěž české populace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kumimoji="0" lang="cs-CZ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ybranými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zhoubnými novotvary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C016A65-4DFB-339D-2AC8-AE491F595A21}"/>
              </a:ext>
            </a:extLst>
          </p:cNvPr>
          <p:cNvSpPr txBox="1"/>
          <p:nvPr/>
        </p:nvSpPr>
        <p:spPr>
          <a:xfrm>
            <a:off x="8219440" y="354851"/>
            <a:ext cx="1737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000" b="1" dirty="0">
                <a:solidFill>
                  <a:srgbClr val="0000FF"/>
                </a:solidFill>
                <a:latin typeface="Symbol" panose="05050102010706020507" pitchFamily="18" charset="2"/>
              </a:rPr>
              <a:t>S</a:t>
            </a:r>
            <a:r>
              <a:rPr lang="cs-CZ" sz="3000" b="1" dirty="0">
                <a:solidFill>
                  <a:srgbClr val="0000FF"/>
                </a:solidFill>
              </a:rPr>
              <a:t> 80 062</a:t>
            </a:r>
            <a:endParaRPr lang="en-US" sz="3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89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49D915-799D-4A35-B95B-B82F6D0DE96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57558" y="155741"/>
            <a:ext cx="9532828" cy="587819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Záchyt onkologických onemocnění v ČR dle klinického stadia v letech 2017–2021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C7FB3B13-FCED-46E3-B78C-22AB53464587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3388" y="1332556"/>
          <a:ext cx="3760722" cy="4441950"/>
        </p:xfrm>
        <a:graphic>
          <a:graphicData uri="http://schemas.openxmlformats.org/drawingml/2006/table">
            <a:tbl>
              <a:tblPr/>
              <a:tblGrid>
                <a:gridCol w="3760722">
                  <a:extLst>
                    <a:ext uri="{9D8B030D-6E8A-4147-A177-3AD203B41FA5}">
                      <a16:colId xmlns:a16="http://schemas.microsoft.com/office/drawing/2014/main" val="385284601"/>
                    </a:ext>
                  </a:extLst>
                </a:gridCol>
              </a:tblGrid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štítné žlázy (C73)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686574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varlete (C62)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14959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prsu (C50) u žen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6632621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zhoubný melanom kůže (C43)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76188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ledviny (C64)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510925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hrdla děložního (C53)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58310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tlustého střeva a konečníku (C18–C20)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462713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hrtanu (C32)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049382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Sarkomy (C40, C41, C47–C49)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986530"/>
                  </a:ext>
                </a:extLst>
              </a:tr>
              <a:tr h="444195"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ZN vaječníku (C56)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349389"/>
                  </a:ext>
                </a:extLst>
              </a:tr>
            </a:tbl>
          </a:graphicData>
        </a:graphic>
      </p:graphicFrame>
      <p:sp>
        <p:nvSpPr>
          <p:cNvPr id="8" name="TextBox 6">
            <a:extLst>
              <a:ext uri="{FF2B5EF4-FFF2-40B4-BE49-F238E27FC236}">
                <a16:creationId xmlns:a16="http://schemas.microsoft.com/office/drawing/2014/main" id="{E9307D4B-D42F-4EEC-B8ED-E0C7FF9CEB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4271" y="764538"/>
            <a:ext cx="7168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Národní onkologický registr, data za roky 2020 a 2021 byla doplněná dle CZ-DRG markerů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DFFE0FF1-348C-4E03-9A65-D4456AB81EC4}"/>
              </a:ext>
            </a:extLst>
          </p:cNvPr>
          <p:cNvGraphicFramePr/>
          <p:nvPr>
            <p:custDataLst>
              <p:tags r:id="rId4"/>
            </p:custDataLst>
          </p:nvPr>
        </p:nvGraphicFramePr>
        <p:xfrm>
          <a:off x="3196567" y="1053638"/>
          <a:ext cx="57606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Tabulka 10">
            <a:extLst>
              <a:ext uri="{FF2B5EF4-FFF2-40B4-BE49-F238E27FC236}">
                <a16:creationId xmlns:a16="http://schemas.microsoft.com/office/drawing/2014/main" id="{DED1FB29-5200-4AF3-8414-717B45409D35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8748340" y="1362408"/>
          <a:ext cx="792088" cy="441210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385284601"/>
                    </a:ext>
                  </a:extLst>
                </a:gridCol>
              </a:tblGrid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6 021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686574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2 535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14959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37 000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6632621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12 888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76188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15 896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510925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3 860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58310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35 968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462713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2 417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049382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2 939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986530"/>
                  </a:ext>
                </a:extLst>
              </a:tr>
              <a:tr h="44121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4 842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349389"/>
                  </a:ext>
                </a:extLst>
              </a:tr>
            </a:tbl>
          </a:graphicData>
        </a:graphic>
      </p:graphicFrame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A64F168-8EB9-4A70-9422-CBF7F16076A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774068" y="6034404"/>
            <a:ext cx="5047175" cy="369332"/>
            <a:chOff x="1088773" y="942375"/>
            <a:chExt cx="5047175" cy="369332"/>
          </a:xfrm>
        </p:grpSpPr>
        <p:sp>
          <p:nvSpPr>
            <p:cNvPr id="13" name="TextovéPole 12">
              <a:extLst>
                <a:ext uri="{FF2B5EF4-FFF2-40B4-BE49-F238E27FC236}">
                  <a16:creationId xmlns:a16="http://schemas.microsoft.com/office/drawing/2014/main" id="{78016C4A-A9C5-4C27-8092-0950D471B3E9}"/>
                </a:ext>
              </a:extLst>
            </p:cNvPr>
            <p:cNvSpPr txBox="1"/>
            <p:nvPr/>
          </p:nvSpPr>
          <p:spPr>
            <a:xfrm>
              <a:off x="1088773" y="944455"/>
              <a:ext cx="2196552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Stadium:        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 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49AF0F88-4A94-44F2-938D-1B10D5C51739}"/>
                </a:ext>
              </a:extLst>
            </p:cNvPr>
            <p:cNvSpPr/>
            <p:nvPr/>
          </p:nvSpPr>
          <p:spPr>
            <a:xfrm>
              <a:off x="2938412" y="971810"/>
              <a:ext cx="144000" cy="144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bdélník 14">
              <a:extLst>
                <a:ext uri="{FF2B5EF4-FFF2-40B4-BE49-F238E27FC236}">
                  <a16:creationId xmlns:a16="http://schemas.microsoft.com/office/drawing/2014/main" id="{8FDED065-129B-4B9B-A606-83E2A629EDC1}"/>
                </a:ext>
              </a:extLst>
            </p:cNvPr>
            <p:cNvSpPr/>
            <p:nvPr/>
          </p:nvSpPr>
          <p:spPr>
            <a:xfrm>
              <a:off x="2584010" y="971810"/>
              <a:ext cx="144000" cy="1440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bdélník 15">
              <a:extLst>
                <a:ext uri="{FF2B5EF4-FFF2-40B4-BE49-F238E27FC236}">
                  <a16:creationId xmlns:a16="http://schemas.microsoft.com/office/drawing/2014/main" id="{C7F2E7B9-A5B1-439B-95FA-75472BBBC89E}"/>
                </a:ext>
              </a:extLst>
            </p:cNvPr>
            <p:cNvSpPr/>
            <p:nvPr/>
          </p:nvSpPr>
          <p:spPr>
            <a:xfrm>
              <a:off x="2164698" y="971810"/>
              <a:ext cx="144000" cy="1440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Obdélník 16">
              <a:extLst>
                <a:ext uri="{FF2B5EF4-FFF2-40B4-BE49-F238E27FC236}">
                  <a16:creationId xmlns:a16="http://schemas.microsoft.com/office/drawing/2014/main" id="{BFC9C030-F629-44FE-842C-762D435D7F52}"/>
                </a:ext>
              </a:extLst>
            </p:cNvPr>
            <p:cNvSpPr/>
            <p:nvPr/>
          </p:nvSpPr>
          <p:spPr>
            <a:xfrm>
              <a:off x="1779021" y="971810"/>
              <a:ext cx="144000" cy="1440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bdélník 18">
              <a:extLst>
                <a:ext uri="{FF2B5EF4-FFF2-40B4-BE49-F238E27FC236}">
                  <a16:creationId xmlns:a16="http://schemas.microsoft.com/office/drawing/2014/main" id="{5BAD4892-137B-4EE5-B2B9-87B1E267964E}"/>
                </a:ext>
              </a:extLst>
            </p:cNvPr>
            <p:cNvSpPr/>
            <p:nvPr/>
          </p:nvSpPr>
          <p:spPr>
            <a:xfrm>
              <a:off x="3275872" y="971810"/>
              <a:ext cx="144000" cy="14400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61A92F59-2DAC-41F0-ACF8-187C1CDE549B}"/>
                </a:ext>
              </a:extLst>
            </p:cNvPr>
            <p:cNvSpPr txBox="1"/>
            <p:nvPr/>
          </p:nvSpPr>
          <p:spPr>
            <a:xfrm>
              <a:off x="3445272" y="942375"/>
              <a:ext cx="125053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– objektivní důvody         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Obdélník 20">
              <a:extLst>
                <a:ext uri="{FF2B5EF4-FFF2-40B4-BE49-F238E27FC236}">
                  <a16:creationId xmlns:a16="http://schemas.microsoft.com/office/drawing/2014/main" id="{D7382E76-5E9D-43F1-87DB-E907ADCEEBE0}"/>
                </a:ext>
              </a:extLst>
            </p:cNvPr>
            <p:cNvSpPr/>
            <p:nvPr/>
          </p:nvSpPr>
          <p:spPr>
            <a:xfrm>
              <a:off x="4716016" y="971810"/>
              <a:ext cx="144000" cy="144000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DA424AEB-5160-4896-A519-93E147FECE33}"/>
                </a:ext>
              </a:extLst>
            </p:cNvPr>
            <p:cNvSpPr txBox="1"/>
            <p:nvPr/>
          </p:nvSpPr>
          <p:spPr>
            <a:xfrm>
              <a:off x="4885416" y="942375"/>
              <a:ext cx="125053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– neúplný záznam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286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65F495-A05A-4310-B823-454B660BC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164465"/>
            <a:ext cx="11816080" cy="5464175"/>
          </a:xfrm>
        </p:spPr>
        <p:txBody>
          <a:bodyPr>
            <a:noAutofit/>
          </a:bodyPr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+mn-lt"/>
              </a:rPr>
              <a:t>Vybraná onkologická onemocnění představují značnou epidemiologickou zátěž, </a:t>
            </a:r>
            <a:r>
              <a:rPr lang="cs-CZ" sz="3200" b="1" dirty="0">
                <a:solidFill>
                  <a:srgbClr val="0000FF"/>
                </a:solidFill>
                <a:latin typeface="+mn-lt"/>
              </a:rPr>
              <a:t>ročně jde o desetitisíce nově diagnostikovaných onemocnění a o statisíce pacientů dlouhodobě žijících </a:t>
            </a:r>
            <a:r>
              <a:rPr lang="cs-CZ" sz="3200" b="1" dirty="0">
                <a:solidFill>
                  <a:schemeClr val="tx1"/>
                </a:solidFill>
                <a:latin typeface="+mn-lt"/>
              </a:rPr>
              <a:t>s osobní zkušeností s tímto onemocněním. </a:t>
            </a:r>
            <a:br>
              <a:rPr lang="cs-CZ" sz="3200" b="1" dirty="0">
                <a:solidFill>
                  <a:schemeClr val="tx1"/>
                </a:solidFill>
                <a:latin typeface="+mn-lt"/>
              </a:rPr>
            </a:br>
            <a:br>
              <a:rPr lang="cs-CZ" sz="3200" b="1" dirty="0">
                <a:solidFill>
                  <a:schemeClr val="tx1"/>
                </a:solidFill>
                <a:latin typeface="+mn-lt"/>
              </a:rPr>
            </a:br>
            <a:r>
              <a:rPr lang="cs-CZ" sz="3200" b="1" dirty="0">
                <a:solidFill>
                  <a:schemeClr val="tx1"/>
                </a:solidFill>
                <a:latin typeface="+mn-lt"/>
              </a:rPr>
              <a:t>V čase velmi </a:t>
            </a:r>
            <a:r>
              <a:rPr lang="cs-CZ" sz="3200" b="1" dirty="0">
                <a:solidFill>
                  <a:srgbClr val="0000FF"/>
                </a:solidFill>
                <a:latin typeface="+mn-lt"/>
              </a:rPr>
              <a:t>prudce roste zejména prevalence pacientů</a:t>
            </a:r>
            <a:r>
              <a:rPr lang="cs-CZ" sz="3200" b="1" dirty="0">
                <a:solidFill>
                  <a:schemeClr val="tx1"/>
                </a:solidFill>
                <a:latin typeface="+mn-lt"/>
              </a:rPr>
              <a:t>, průměrně ročně o +2% až +4%. Jde o trend odrážející významně se </a:t>
            </a:r>
            <a:r>
              <a:rPr lang="cs-CZ" sz="3200" b="1" dirty="0">
                <a:solidFill>
                  <a:srgbClr val="FF0000"/>
                </a:solidFill>
                <a:latin typeface="+mn-lt"/>
              </a:rPr>
              <a:t>zlepšující výsledky léčby a prodlužované přežití pacientů. </a:t>
            </a:r>
            <a:br>
              <a:rPr lang="cs-CZ" sz="3200" b="1" dirty="0">
                <a:solidFill>
                  <a:schemeClr val="tx1"/>
                </a:solidFill>
                <a:latin typeface="+mn-lt"/>
              </a:rPr>
            </a:br>
            <a:br>
              <a:rPr lang="cs-CZ" sz="3200" b="1" dirty="0">
                <a:solidFill>
                  <a:schemeClr val="tx1"/>
                </a:solidFill>
                <a:latin typeface="+mn-lt"/>
              </a:rPr>
            </a:br>
            <a:r>
              <a:rPr lang="cs-CZ" sz="3200" b="1" dirty="0">
                <a:solidFill>
                  <a:schemeClr val="tx1"/>
                </a:solidFill>
                <a:latin typeface="+mn-lt"/>
              </a:rPr>
              <a:t>Řada onkologických onemocnění postihuje </a:t>
            </a:r>
            <a:r>
              <a:rPr lang="cs-CZ" sz="3200" b="1" dirty="0">
                <a:solidFill>
                  <a:srgbClr val="0000FF"/>
                </a:solidFill>
                <a:latin typeface="+mn-lt"/>
              </a:rPr>
              <a:t>pacienty mladšího věku</a:t>
            </a:r>
            <a:r>
              <a:rPr lang="cs-CZ" sz="3200" b="1" dirty="0">
                <a:solidFill>
                  <a:schemeClr val="tx1"/>
                </a:solidFill>
                <a:latin typeface="+mn-lt"/>
              </a:rPr>
              <a:t>, u kterých lze při úspěšné léčbě očekávat dlouhodobé přežití.  </a:t>
            </a:r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31826DA3-5B09-4010-9070-8136BD86996C}"/>
              </a:ext>
            </a:extLst>
          </p:cNvPr>
          <p:cNvSpPr/>
          <p:nvPr/>
        </p:nvSpPr>
        <p:spPr>
          <a:xfrm>
            <a:off x="5091165" y="5956396"/>
            <a:ext cx="2009670" cy="7371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753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9E09B16-4874-4AF2-86A9-1E174C200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2D76338-324B-B804-C522-53866F884D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557AC3B-63D5-4181-AD35-0D051F7C8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69569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D6CF0D-13A2-CB30-98C4-77983E165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0" dirty="0">
                <a:solidFill>
                  <a:srgbClr val="0068B6"/>
                </a:solidFill>
                <a:effectLst/>
                <a:latin typeface="Roboto Condensed" panose="020B0604020202020204" pitchFamily="2" charset="0"/>
              </a:rPr>
              <a:t>EU Country Cancer Profile: Czech Republic 2023</a:t>
            </a:r>
            <a:br>
              <a:rPr lang="en-US" b="1" i="0" dirty="0">
                <a:solidFill>
                  <a:srgbClr val="0068B6"/>
                </a:solidFill>
                <a:effectLst/>
                <a:latin typeface="Roboto Condensed" panose="020B0604020202020204" pitchFamily="2" charset="0"/>
              </a:rPr>
            </a:b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FAFC2A5-0980-6AC9-B379-0F1A3B9D3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96" y="1464816"/>
            <a:ext cx="3740936" cy="518241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DE570E1-EF61-0716-8AD2-5DFBA45B5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893" y="953958"/>
            <a:ext cx="4058216" cy="270547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5BEADC6-3B12-5C93-E48F-F2F64432F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232" y="3797851"/>
            <a:ext cx="8272767" cy="3010320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A004D62F-9723-E1E7-7163-4987BA03946C}"/>
              </a:ext>
            </a:extLst>
          </p:cNvPr>
          <p:cNvSpPr txBox="1"/>
          <p:nvPr/>
        </p:nvSpPr>
        <p:spPr>
          <a:xfrm>
            <a:off x="8125108" y="981134"/>
            <a:ext cx="38766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Hlavní doporučení</a:t>
            </a:r>
          </a:p>
          <a:p>
            <a:r>
              <a:rPr lang="cs-CZ" dirty="0"/>
              <a:t>Překonejte </a:t>
            </a:r>
            <a:r>
              <a:rPr lang="cs-CZ" b="1" dirty="0">
                <a:solidFill>
                  <a:srgbClr val="FF0000"/>
                </a:solidFill>
              </a:rPr>
              <a:t>nerovnost </a:t>
            </a:r>
            <a:r>
              <a:rPr lang="cs-CZ" dirty="0"/>
              <a:t>v přístupu k inovativní léčbě</a:t>
            </a:r>
          </a:p>
          <a:p>
            <a:r>
              <a:rPr lang="cs-CZ" b="1" dirty="0">
                <a:solidFill>
                  <a:srgbClr val="FF0000"/>
                </a:solidFill>
              </a:rPr>
              <a:t>Nadváha a obezita a konzumace alkoholu </a:t>
            </a:r>
            <a:r>
              <a:rPr lang="cs-CZ" dirty="0"/>
              <a:t>jsou hlavními rizikovými faktory rakoviny</a:t>
            </a:r>
          </a:p>
          <a:p>
            <a:r>
              <a:rPr lang="cs-CZ" dirty="0"/>
              <a:t>Účast ve screeningu je u všech tří programů výrazně nad průměrem EU, existují však </a:t>
            </a:r>
            <a:r>
              <a:rPr lang="cs-CZ" b="1" dirty="0">
                <a:solidFill>
                  <a:srgbClr val="FF0000"/>
                </a:solidFill>
              </a:rPr>
              <a:t>nerovnosti</a:t>
            </a:r>
            <a:r>
              <a:rPr lang="cs-CZ" dirty="0"/>
              <a:t> podle úrovně vzdělání a mezi regiony.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CE5CD5F-ED37-CD7B-4CC6-F85997925833}"/>
              </a:ext>
            </a:extLst>
          </p:cNvPr>
          <p:cNvSpPr txBox="1"/>
          <p:nvPr/>
        </p:nvSpPr>
        <p:spPr>
          <a:xfrm>
            <a:off x="4154750" y="6551720"/>
            <a:ext cx="78589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0" dirty="0">
                <a:solidFill>
                  <a:srgbClr val="0B1E2D"/>
                </a:solidFill>
                <a:effectLst/>
                <a:latin typeface="noto sans display"/>
              </a:rPr>
              <a:t>The </a:t>
            </a:r>
            <a:r>
              <a:rPr lang="en-US" sz="1100" b="0" i="0" dirty="0" err="1">
                <a:solidFill>
                  <a:srgbClr val="0B1E2D"/>
                </a:solidFill>
                <a:effectLst/>
                <a:latin typeface="noto sans display"/>
              </a:rPr>
              <a:t>Organisation</a:t>
            </a:r>
            <a:r>
              <a:rPr lang="en-US" sz="1100" b="0" i="0" dirty="0">
                <a:solidFill>
                  <a:srgbClr val="0B1E2D"/>
                </a:solidFill>
                <a:effectLst/>
                <a:latin typeface="noto sans display"/>
              </a:rPr>
              <a:t> for Economic Co-operation and Development (OECD)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2251927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159496" y="405353"/>
            <a:ext cx="9859023" cy="1560607"/>
          </a:xfrm>
        </p:spPr>
        <p:txBody>
          <a:bodyPr>
            <a:normAutofit/>
          </a:bodyPr>
          <a:lstStyle/>
          <a:p>
            <a:r>
              <a:rPr lang="cs-CZ" b="1" dirty="0"/>
              <a:t>Primární prevenc</a:t>
            </a:r>
            <a:r>
              <a:rPr lang="cs-CZ" dirty="0"/>
              <a:t>e – </a:t>
            </a:r>
            <a:r>
              <a:rPr lang="cs-CZ" sz="3600" b="1" dirty="0">
                <a:solidFill>
                  <a:srgbClr val="FF0000"/>
                </a:solidFill>
              </a:rPr>
              <a:t>aby nádor nevznikl!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697584" y="1602558"/>
            <a:ext cx="7230358" cy="4171831"/>
          </a:xfrm>
        </p:spPr>
        <p:txBody>
          <a:bodyPr>
            <a:normAutofit/>
          </a:bodyPr>
          <a:lstStyle/>
          <a:p>
            <a:r>
              <a:rPr lang="cs-CZ" sz="2800" b="1" dirty="0"/>
              <a:t>Onkologická </a:t>
            </a:r>
            <a:r>
              <a:rPr lang="cs-CZ" sz="2800" b="1" dirty="0">
                <a:solidFill>
                  <a:schemeClr val="accent5">
                    <a:lumMod val="75000"/>
                  </a:schemeClr>
                </a:solidFill>
              </a:rPr>
              <a:t>primární prevence se překrývá s prevencí civilizačních chorob</a:t>
            </a:r>
          </a:p>
          <a:p>
            <a:r>
              <a:rPr lang="cs-CZ" sz="2800" dirty="0"/>
              <a:t>zdravý </a:t>
            </a:r>
            <a:r>
              <a:rPr lang="cs-CZ" sz="2800" b="1" dirty="0">
                <a:solidFill>
                  <a:srgbClr val="FF0000"/>
                </a:solidFill>
              </a:rPr>
              <a:t>životního styl </a:t>
            </a:r>
            <a:r>
              <a:rPr lang="cs-CZ" sz="2800" b="1" dirty="0">
                <a:solidFill>
                  <a:srgbClr val="0070C0"/>
                </a:solidFill>
              </a:rPr>
              <a:t>(</a:t>
            </a:r>
            <a:r>
              <a:rPr lang="cs-CZ" sz="2600" b="1" dirty="0">
                <a:solidFill>
                  <a:srgbClr val="0070C0"/>
                </a:solidFill>
              </a:rPr>
              <a:t>obezita, kouření, </a:t>
            </a:r>
            <a:r>
              <a:rPr lang="cs-CZ" sz="2600" b="1" dirty="0" err="1">
                <a:solidFill>
                  <a:srgbClr val="0070C0"/>
                </a:solidFill>
              </a:rPr>
              <a:t>stress,spánek</a:t>
            </a:r>
            <a:r>
              <a:rPr lang="cs-CZ" sz="2600" b="1" dirty="0">
                <a:solidFill>
                  <a:srgbClr val="0070C0"/>
                </a:solidFill>
              </a:rPr>
              <a:t>, pohyb, alkohol, UV záření)</a:t>
            </a:r>
          </a:p>
          <a:p>
            <a:r>
              <a:rPr lang="cs-CZ" b="1" dirty="0"/>
              <a:t>Očkování </a:t>
            </a:r>
            <a:r>
              <a:rPr lang="cs-CZ" dirty="0"/>
              <a:t>proti HPV a Hepatitidě B</a:t>
            </a:r>
          </a:p>
          <a:p>
            <a:r>
              <a:rPr lang="cs-CZ" sz="2600" b="1" dirty="0">
                <a:solidFill>
                  <a:schemeClr val="tx1"/>
                </a:solidFill>
              </a:rPr>
              <a:t>JAK:        </a:t>
            </a:r>
            <a:r>
              <a:rPr lang="cs-CZ" b="1" dirty="0">
                <a:solidFill>
                  <a:srgbClr val="FF0000"/>
                </a:solidFill>
              </a:rPr>
              <a:t>Včas !</a:t>
            </a:r>
          </a:p>
          <a:p>
            <a:r>
              <a:rPr lang="cs-CZ" sz="2000" b="1" dirty="0">
                <a:solidFill>
                  <a:srgbClr val="FF0000"/>
                </a:solidFill>
              </a:rPr>
              <a:t>Sladit programy a kampaně a jejich hrazení  pro celou republiku, </a:t>
            </a:r>
          </a:p>
          <a:p>
            <a:r>
              <a:rPr lang="cs-CZ" sz="2000" b="1" dirty="0">
                <a:solidFill>
                  <a:srgbClr val="FF0000"/>
                </a:solidFill>
              </a:rPr>
              <a:t>Více „</a:t>
            </a:r>
            <a:r>
              <a:rPr lang="cs-CZ" sz="2000" b="1" dirty="0" err="1">
                <a:solidFill>
                  <a:srgbClr val="FF0000"/>
                </a:solidFill>
              </a:rPr>
              <a:t>friendly</a:t>
            </a:r>
            <a:r>
              <a:rPr lang="cs-CZ" sz="2000" b="1" dirty="0">
                <a:solidFill>
                  <a:srgbClr val="FF0000"/>
                </a:solidFill>
              </a:rPr>
              <a:t>“ provedení ! </a:t>
            </a:r>
            <a:r>
              <a:rPr lang="cs-CZ" b="1" dirty="0">
                <a:solidFill>
                  <a:srgbClr val="FF0000"/>
                </a:solidFill>
              </a:rPr>
              <a:t>Zodpovědnost, pobídky?</a:t>
            </a:r>
          </a:p>
          <a:p>
            <a:endParaRPr lang="cs-CZ" b="1" dirty="0">
              <a:solidFill>
                <a:srgbClr val="FF0000"/>
              </a:solidFill>
            </a:endParaRPr>
          </a:p>
          <a:p>
            <a:endParaRPr lang="cs-CZ" b="1" dirty="0">
              <a:solidFill>
                <a:srgbClr val="FF0000"/>
              </a:solidFill>
            </a:endParaRPr>
          </a:p>
          <a:p>
            <a:endParaRPr lang="cs-CZ" dirty="0"/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54837"/>
              </p:ext>
            </p:extLst>
          </p:nvPr>
        </p:nvGraphicFramePr>
        <p:xfrm>
          <a:off x="7927942" y="1965961"/>
          <a:ext cx="3770722" cy="3445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924698" imgH="4400448" progId="MSGraph.Chart.8">
                  <p:embed followColorScheme="full"/>
                </p:oleObj>
              </mc:Choice>
              <mc:Fallback>
                <p:oleObj name="Chart" r:id="rId2" imgW="7924698" imgH="4400448" progId="MSGraph.Chart.8">
                  <p:embed followColorScheme="full"/>
                  <p:pic>
                    <p:nvPicPr>
                      <p:cNvPr id="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7942" y="1965961"/>
                        <a:ext cx="3770722" cy="34450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ovéPole 1"/>
          <p:cNvSpPr txBox="1"/>
          <p:nvPr/>
        </p:nvSpPr>
        <p:spPr>
          <a:xfrm>
            <a:off x="697584" y="5774389"/>
            <a:ext cx="7927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00B050"/>
                </a:solidFill>
              </a:rPr>
              <a:t> </a:t>
            </a:r>
            <a:r>
              <a:rPr lang="cs-CZ" sz="2400" b="1" dirty="0"/>
              <a:t>KDO</a:t>
            </a:r>
            <a:r>
              <a:rPr lang="cs-CZ" sz="2400" b="1" dirty="0">
                <a:solidFill>
                  <a:srgbClr val="00B050"/>
                </a:solidFill>
              </a:rPr>
              <a:t>: </a:t>
            </a:r>
            <a:r>
              <a:rPr lang="cs-CZ" sz="2400" b="1" dirty="0" err="1">
                <a:solidFill>
                  <a:srgbClr val="00B050"/>
                </a:solidFill>
              </a:rPr>
              <a:t>Pojišťony</a:t>
            </a:r>
            <a:r>
              <a:rPr lang="cs-CZ" sz="2400" b="1" dirty="0">
                <a:solidFill>
                  <a:srgbClr val="00B050"/>
                </a:solidFill>
              </a:rPr>
              <a:t>, </a:t>
            </a:r>
            <a:r>
              <a:rPr lang="cs-CZ" sz="2400" b="1" dirty="0" err="1">
                <a:solidFill>
                  <a:srgbClr val="00B050"/>
                </a:solidFill>
              </a:rPr>
              <a:t>PL,SZU,pac.org</a:t>
            </a:r>
            <a:r>
              <a:rPr lang="cs-CZ" sz="2400" b="1" dirty="0">
                <a:solidFill>
                  <a:srgbClr val="00B050"/>
                </a:solidFill>
              </a:rPr>
              <a:t> </a:t>
            </a:r>
            <a:r>
              <a:rPr lang="cs-CZ" sz="2400" dirty="0">
                <a:solidFill>
                  <a:srgbClr val="00B050"/>
                </a:solidFill>
              </a:rPr>
              <a:t>? </a:t>
            </a:r>
            <a:r>
              <a:rPr lang="cs-CZ" sz="3200" b="1" dirty="0">
                <a:solidFill>
                  <a:srgbClr val="00B050"/>
                </a:solidFill>
              </a:rPr>
              <a:t>MZ! 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8135331" y="1602558"/>
            <a:ext cx="3563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RIZIKOVÉ FAKTORY ZN: </a:t>
            </a:r>
          </a:p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8710367" y="5552388"/>
            <a:ext cx="2988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20% mužů a 18% žen je </a:t>
            </a:r>
            <a:r>
              <a:rPr lang="cs-CZ" b="1" dirty="0"/>
              <a:t>obézních</a:t>
            </a:r>
            <a:r>
              <a:rPr lang="cs-CZ" dirty="0"/>
              <a:t>    25 % </a:t>
            </a:r>
            <a:r>
              <a:rPr lang="cs-CZ" b="1" dirty="0"/>
              <a:t>kuřáků</a:t>
            </a:r>
            <a:r>
              <a:rPr lang="cs-CZ" dirty="0"/>
              <a:t>, CAVE !!! kouření žen a dětí-</a:t>
            </a:r>
          </a:p>
        </p:txBody>
      </p:sp>
    </p:spTree>
    <p:extLst>
      <p:ext uri="{BB962C8B-B14F-4D97-AF65-F5344CB8AC3E}">
        <p14:creationId xmlns:p14="http://schemas.microsoft.com/office/powerpoint/2010/main" val="3321712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773AEA80-E254-CDC3-7670-EBA4A8A99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43785A2-45E8-911A-A859-63974CD68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25" y="309562"/>
            <a:ext cx="6667500" cy="6410325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85E1A270-5EC1-1CB2-612D-F98D81ABA446}"/>
              </a:ext>
            </a:extLst>
          </p:cNvPr>
          <p:cNvSpPr txBox="1"/>
          <p:nvPr/>
        </p:nvSpPr>
        <p:spPr>
          <a:xfrm>
            <a:off x="5567680" y="6451600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AICR- www.aicr.org</a:t>
            </a:r>
          </a:p>
        </p:txBody>
      </p:sp>
      <p:sp>
        <p:nvSpPr>
          <p:cNvPr id="9" name="AutoShape 6" descr="10-recommendations-infographic">
            <a:extLst>
              <a:ext uri="{FF2B5EF4-FFF2-40B4-BE49-F238E27FC236}">
                <a16:creationId xmlns:a16="http://schemas.microsoft.com/office/drawing/2014/main" id="{D5DEB368-A74B-D678-1103-3E9B2F5D23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" name="AutoShape 8" descr="10-recommendations-infographic">
            <a:extLst>
              <a:ext uri="{FF2B5EF4-FFF2-40B4-BE49-F238E27FC236}">
                <a16:creationId xmlns:a16="http://schemas.microsoft.com/office/drawing/2014/main" id="{8A61452A-8B78-1B75-AD5F-921B528E37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34" name="Picture 10" descr="Světový den proti rakovině 4. února » Linkos.cz">
            <a:extLst>
              <a:ext uri="{FF2B5EF4-FFF2-40B4-BE49-F238E27FC236}">
                <a16:creationId xmlns:a16="http://schemas.microsoft.com/office/drawing/2014/main" id="{EC55CC1D-5DF6-4D8C-9AA1-64BC4E0BD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6" y="0"/>
            <a:ext cx="117081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0944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heme/theme1.xml><?xml version="1.0" encoding="utf-8"?>
<a:theme xmlns:a="http://schemas.openxmlformats.org/drawingml/2006/main" name="Základ">
  <a:themeElements>
    <a:clrScheme name="Modrá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Zákla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Základ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Fulvestrant</Template>
  <TotalTime>8484</TotalTime>
  <Words>1487</Words>
  <Application>Microsoft Office PowerPoint</Application>
  <PresentationFormat>Širokoúhlá obrazovka</PresentationFormat>
  <Paragraphs>277</Paragraphs>
  <Slides>15</Slides>
  <Notes>1</Notes>
  <HiddenSlides>1</HiddenSlides>
  <MMClips>0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4" baseType="lpstr">
      <vt:lpstr>Arial</vt:lpstr>
      <vt:lpstr>Calibri</vt:lpstr>
      <vt:lpstr>Corbel</vt:lpstr>
      <vt:lpstr>noto sans display</vt:lpstr>
      <vt:lpstr>Roboto Condensed</vt:lpstr>
      <vt:lpstr>Symbol</vt:lpstr>
      <vt:lpstr>Wingdings</vt:lpstr>
      <vt:lpstr>Základ</vt:lpstr>
      <vt:lpstr>Chart</vt:lpstr>
      <vt:lpstr>Prevence zhoubných nádorů</vt:lpstr>
      <vt:lpstr>Prezentace aplikace PowerPoint</vt:lpstr>
      <vt:lpstr>Prezentace aplikace PowerPoint</vt:lpstr>
      <vt:lpstr>Prezentace aplikace PowerPoint</vt:lpstr>
      <vt:lpstr>Vybraná onkologická onemocnění představují značnou epidemiologickou zátěž, ročně jde o desetitisíce nově diagnostikovaných onemocnění a o statisíce pacientů dlouhodobě žijících s osobní zkušeností s tímto onemocněním.   V čase velmi prudce roste zejména prevalence pacientů, průměrně ročně o +2% až +4%. Jde o trend odrážející významně se zlepšující výsledky léčby a prodlužované přežití pacientů.   Řada onkologických onemocnění postihuje pacienty mladšího věku, u kterých lze při úspěšné léčbě očekávat dlouhodobé přežití.  </vt:lpstr>
      <vt:lpstr>Prezentace aplikace PowerPoint</vt:lpstr>
      <vt:lpstr>EU Country Cancer Profile: Czech Republic 2023 </vt:lpstr>
      <vt:lpstr>Primární prevence – aby nádor nevznikl!</vt:lpstr>
      <vt:lpstr>Prezentace aplikace PowerPoint</vt:lpstr>
      <vt:lpstr>Sekundární prevence- aby se nádor zachytil včas !</vt:lpstr>
      <vt:lpstr>Screeningové programy </vt:lpstr>
      <vt:lpstr>Terciární prevence – aby se nádor nevrátil                                                a nevznikl další!</vt:lpstr>
      <vt:lpstr>Roste počet multiplicitních nádorů</vt:lpstr>
      <vt:lpstr>Individualizace onkologické prevence  JAK: Kombinace plošných opatření-screening a  prevence na míru pro každého podle: </vt:lpstr>
      <vt:lpstr>Prevence potřebuje motivaci, atraktivitu a začít včas !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Prevence zhoubných nádorů</dc:title>
  <dc:creator>Petra Tesařová</dc:creator>
  <cp:lastModifiedBy>Tesařová Petra, prof. MUDr. CSc.</cp:lastModifiedBy>
  <cp:revision>37</cp:revision>
  <dcterms:created xsi:type="dcterms:W3CDTF">2021-05-11T20:41:15Z</dcterms:created>
  <dcterms:modified xsi:type="dcterms:W3CDTF">2024-01-08T20:19:05Z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63cd7f-2d21-486a-9f29-9c1683fdd175_Enabled">
    <vt:lpwstr>true</vt:lpwstr>
  </property>
  <property fmtid="{D5CDD505-2E9C-101B-9397-08002B2CF9AE}" pid="3" name="MSIP_Label_2063cd7f-2d21-486a-9f29-9c1683fdd175_SetDate">
    <vt:lpwstr>2021-05-18T06:16:16Z</vt:lpwstr>
  </property>
  <property fmtid="{D5CDD505-2E9C-101B-9397-08002B2CF9AE}" pid="4" name="MSIP_Label_2063cd7f-2d21-486a-9f29-9c1683fdd175_Method">
    <vt:lpwstr>Standard</vt:lpwstr>
  </property>
  <property fmtid="{D5CDD505-2E9C-101B-9397-08002B2CF9AE}" pid="5" name="MSIP_Label_2063cd7f-2d21-486a-9f29-9c1683fdd175_Name">
    <vt:lpwstr>2063cd7f-2d21-486a-9f29-9c1683fdd175</vt:lpwstr>
  </property>
  <property fmtid="{D5CDD505-2E9C-101B-9397-08002B2CF9AE}" pid="6" name="MSIP_Label_2063cd7f-2d21-486a-9f29-9c1683fdd175_SiteId">
    <vt:lpwstr>0f277086-d4e0-4971-bc1a-bbc5df0eb246</vt:lpwstr>
  </property>
  <property fmtid="{D5CDD505-2E9C-101B-9397-08002B2CF9AE}" pid="7" name="MSIP_Label_2063cd7f-2d21-486a-9f29-9c1683fdd175_ActionId">
    <vt:lpwstr>91eb9a80-764b-42e4-8cc3-c0a855f60841</vt:lpwstr>
  </property>
  <property fmtid="{D5CDD505-2E9C-101B-9397-08002B2CF9AE}" pid="8" name="MSIP_Label_2063cd7f-2d21-486a-9f29-9c1683fdd175_ContentBits">
    <vt:lpwstr>0</vt:lpwstr>
  </property>
</Properties>
</file>