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2" r:id="rId2"/>
    <p:sldId id="336" r:id="rId3"/>
    <p:sldId id="337" r:id="rId4"/>
    <p:sldId id="338" r:id="rId5"/>
    <p:sldId id="334" r:id="rId6"/>
    <p:sldId id="323" r:id="rId7"/>
    <p:sldId id="335" r:id="rId8"/>
    <p:sldId id="324" r:id="rId9"/>
    <p:sldId id="327" r:id="rId10"/>
    <p:sldId id="340" r:id="rId11"/>
    <p:sldId id="343" r:id="rId12"/>
    <p:sldId id="325" r:id="rId13"/>
    <p:sldId id="328" r:id="rId14"/>
    <p:sldId id="330" r:id="rId15"/>
    <p:sldId id="332" r:id="rId16"/>
    <p:sldId id="329" r:id="rId17"/>
    <p:sldId id="313" r:id="rId18"/>
    <p:sldId id="342" r:id="rId1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FF00"/>
    <a:srgbClr val="33CC33"/>
    <a:srgbClr val="660033"/>
    <a:srgbClr val="FF0000"/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70" d="100"/>
          <a:sy n="70" d="100"/>
        </p:scale>
        <p:origin x="-13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A0C38-EBAD-49E5-9529-3C5B2F8F635A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158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1C03D-6FEB-4635-9A17-C19A14D6463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954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EF1EA-DCD2-450A-AEC6-88CBE140924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4525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C1FCA4E-0701-43EE-836F-EA62034C356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3678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32A4EC1-E051-42BC-AFAA-5D4C6247125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9169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C1C4EB-73E4-425F-8E92-77331DBF261A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3130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E00A12-A3C4-4726-9CBE-64DA9B12E11A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9883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EECFE-9EE8-462B-ABDB-80353AA6F414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1885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CF850-9ADC-4DA2-BD81-41B7E987549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0712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5122D-3AEB-47D3-82A6-DFE0ACE1701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6277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F2FB2-DAB9-4C4F-A303-39A2DB09D81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9924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EDBD6-5DA5-47E1-B7B6-F12B80114FB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7419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C2DA9F-78F0-40CE-BF96-792441619E4F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1235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FF">
                <a:gamma/>
                <a:shade val="46275"/>
                <a:invGamma/>
              </a:srgbClr>
            </a:gs>
            <a:gs pos="100000">
              <a:srgbClr val="0000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6448A04-DA44-42AB-A01A-E78A335746B3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2492375"/>
            <a:ext cx="8497887" cy="165735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Nukleární medicína </a:t>
            </a:r>
          </a:p>
          <a:p>
            <a:r>
              <a:rPr lang="cs-CZ" sz="3600" b="1" dirty="0" smtClean="0">
                <a:solidFill>
                  <a:srgbClr val="FFFF00"/>
                </a:solidFill>
              </a:rPr>
              <a:t>– specializační vzdělávání</a:t>
            </a:r>
            <a:endParaRPr lang="cs-CZ" sz="3600" b="1" dirty="0">
              <a:solidFill>
                <a:srgbClr val="FFFF00"/>
              </a:solidFill>
            </a:endParaRPr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755575" y="260648"/>
          <a:ext cx="2288005" cy="22317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Klip" r:id="rId3" imgW="4435200" imgH="4327200" progId="MS_ClipArt_Gallery.2">
                  <p:embed/>
                </p:oleObj>
              </mc:Choice>
              <mc:Fallback>
                <p:oleObj name="Klip" r:id="rId3" imgW="4435200" imgH="432720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30000" contrast="48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5" y="260648"/>
                        <a:ext cx="2288005" cy="22317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-108520" y="5996226"/>
            <a:ext cx="6480175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cs-CZ" sz="2000" b="1" dirty="0">
                <a:solidFill>
                  <a:schemeClr val="bg1"/>
                </a:solidFill>
              </a:rPr>
              <a:t>d</a:t>
            </a:r>
            <a:r>
              <a:rPr lang="cs-CZ" sz="2000" b="1" dirty="0" smtClean="0">
                <a:solidFill>
                  <a:schemeClr val="bg1"/>
                </a:solidFill>
              </a:rPr>
              <a:t>oc. MUDr. Pavel Koranda, Ph.D.</a:t>
            </a:r>
            <a:endParaRPr lang="cs-CZ" sz="2000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cs-CZ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33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Nukleární medicína</a:t>
            </a:r>
            <a:endParaRPr lang="cs-CZ" sz="3600" b="1" dirty="0">
              <a:solidFill>
                <a:srgbClr val="FFFF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124744"/>
            <a:ext cx="8166967" cy="5400600"/>
          </a:xfrm>
        </p:spPr>
        <p:txBody>
          <a:bodyPr/>
          <a:lstStyle/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Důsledky nástavbového zařazení NM:</a:t>
            </a:r>
          </a:p>
          <a:p>
            <a:r>
              <a:rPr lang="cs-CZ" sz="2400" b="1" dirty="0" smtClean="0">
                <a:solidFill>
                  <a:schemeClr val="bg1"/>
                </a:solidFill>
              </a:rPr>
              <a:t>Místo dosavadních kmenů musí lékař specialista z NM absolvovat nejen kmeny, ale i celé atestace z Radiologie nebo Vnitřního lékařství – NM lékař jdoucí přes „radiologii“ se musí vzdělat i ve vnitřním lékařství: </a:t>
            </a:r>
          </a:p>
          <a:p>
            <a:pPr lvl="1"/>
            <a:r>
              <a:rPr lang="cs-CZ" sz="2400" b="1" dirty="0" smtClean="0">
                <a:solidFill>
                  <a:schemeClr val="bg1"/>
                </a:solidFill>
              </a:rPr>
              <a:t>Obtížná konstrukce nástavbové specializace – patrně půl roku interna (kardiologický výcvik) + 2 roky nukleární medicína.</a:t>
            </a:r>
            <a:endParaRPr lang="cs-CZ" sz="2400" b="1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cs-CZ" sz="1100" b="1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cs-CZ" sz="2400" b="1" dirty="0" smtClean="0">
                <a:solidFill>
                  <a:srgbClr val="FFFF00"/>
                </a:solidFill>
              </a:rPr>
              <a:t>Výsledek: specialista z NM přes Radiologii bude atestovat až za 7 let, ale jen 2 roky bude na Nukleární medicíně !!!!   Je to efektivní ???</a:t>
            </a:r>
          </a:p>
          <a:p>
            <a:pPr marL="457200" lvl="1" indent="0">
              <a:buNone/>
            </a:pPr>
            <a:r>
              <a:rPr lang="cs-CZ" sz="2400" b="1" dirty="0" err="1" smtClean="0">
                <a:solidFill>
                  <a:srgbClr val="FFFF00"/>
                </a:solidFill>
              </a:rPr>
              <a:t>NEKOMPATIBILiTA</a:t>
            </a:r>
            <a:r>
              <a:rPr lang="cs-CZ" sz="2400" b="1" dirty="0" smtClean="0">
                <a:solidFill>
                  <a:srgbClr val="FFFF00"/>
                </a:solidFill>
              </a:rPr>
              <a:t> </a:t>
            </a:r>
            <a:r>
              <a:rPr lang="cs-CZ" sz="2400" b="1" dirty="0" smtClean="0">
                <a:solidFill>
                  <a:srgbClr val="FFFF00"/>
                </a:solidFill>
              </a:rPr>
              <a:t>S EU - VOLNÝ POHYB PRO OMEZEN </a:t>
            </a:r>
          </a:p>
        </p:txBody>
      </p:sp>
    </p:spTree>
    <p:extLst>
      <p:ext uri="{BB962C8B-B14F-4D97-AF65-F5344CB8AC3E}">
        <p14:creationId xmlns:p14="http://schemas.microsoft.com/office/powerpoint/2010/main" val="421179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Nukleární medicína</a:t>
            </a:r>
            <a:endParaRPr lang="cs-CZ" sz="3600" b="1" dirty="0">
              <a:solidFill>
                <a:srgbClr val="FFFF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124744"/>
            <a:ext cx="8166967" cy="5400600"/>
          </a:xfrm>
        </p:spPr>
        <p:txBody>
          <a:bodyPr/>
          <a:lstStyle/>
          <a:p>
            <a:pPr marL="0" indent="0">
              <a:buNone/>
            </a:pPr>
            <a:r>
              <a:rPr lang="cs-CZ" sz="2800" b="1" dirty="0" smtClean="0">
                <a:solidFill>
                  <a:srgbClr val="FFFF00"/>
                </a:solidFill>
              </a:rPr>
              <a:t>Německo:</a:t>
            </a:r>
          </a:p>
          <a:p>
            <a:pPr marL="0" indent="0">
              <a:buNone/>
            </a:pPr>
            <a:endParaRPr lang="cs-CZ" sz="2800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cs-CZ" sz="2400" b="1" dirty="0" smtClean="0">
              <a:solidFill>
                <a:srgbClr val="FFFF00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4583" y="2132856"/>
            <a:ext cx="10727670" cy="429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4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Nukleární medicína</a:t>
            </a:r>
            <a:endParaRPr lang="cs-CZ" sz="3600" b="1" dirty="0">
              <a:solidFill>
                <a:srgbClr val="FFFF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268760"/>
            <a:ext cx="8166967" cy="4525963"/>
          </a:xfrm>
        </p:spPr>
        <p:txBody>
          <a:bodyPr/>
          <a:lstStyle/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Důsledky nástavbového zařazení NM:</a:t>
            </a:r>
          </a:p>
          <a:p>
            <a:pPr algn="just"/>
            <a:r>
              <a:rPr lang="cs-CZ" sz="2400" b="1" dirty="0">
                <a:solidFill>
                  <a:schemeClr val="bg1"/>
                </a:solidFill>
              </a:rPr>
              <a:t>Neefektivní prodloužení specializační </a:t>
            </a:r>
            <a:r>
              <a:rPr lang="cs-CZ" sz="2400" b="1" dirty="0" smtClean="0">
                <a:solidFill>
                  <a:schemeClr val="bg1"/>
                </a:solidFill>
              </a:rPr>
              <a:t>přípravy na 7 let: </a:t>
            </a:r>
            <a:r>
              <a:rPr lang="cs-CZ" sz="2400" b="1" dirty="0" smtClean="0">
                <a:solidFill>
                  <a:srgbClr val="FFFF00"/>
                </a:solidFill>
              </a:rPr>
              <a:t>Zbytečné </a:t>
            </a:r>
            <a:r>
              <a:rPr lang="cs-CZ" sz="2400" b="1" dirty="0">
                <a:solidFill>
                  <a:srgbClr val="FFFF00"/>
                </a:solidFill>
              </a:rPr>
              <a:t>finanční náklady pro zaměstnavatele</a:t>
            </a:r>
          </a:p>
          <a:p>
            <a:pPr algn="just"/>
            <a:r>
              <a:rPr lang="cs-CZ" sz="2400" b="1" dirty="0" smtClean="0">
                <a:solidFill>
                  <a:schemeClr val="bg1"/>
                </a:solidFill>
              </a:rPr>
              <a:t>Do </a:t>
            </a:r>
            <a:r>
              <a:rPr lang="cs-CZ" sz="2400" b="1" dirty="0">
                <a:solidFill>
                  <a:schemeClr val="bg1"/>
                </a:solidFill>
              </a:rPr>
              <a:t>oboru nemůže nastoupit lékař- absolvent, na pracoviště až po 4 – 5 letech, dosud měl absolvent kontakt s pracovištěm již od </a:t>
            </a:r>
            <a:r>
              <a:rPr lang="cs-CZ" sz="2400" b="1" dirty="0" smtClean="0">
                <a:solidFill>
                  <a:schemeClr val="bg1"/>
                </a:solidFill>
              </a:rPr>
              <a:t>nástupu </a:t>
            </a:r>
            <a:r>
              <a:rPr lang="cs-CZ" sz="2800" b="1" dirty="0" smtClean="0">
                <a:solidFill>
                  <a:srgbClr val="FFFF00"/>
                </a:solidFill>
              </a:rPr>
              <a:t>UMĚLE VYTVOŘENÁ PERSONÁLNÍ KRIZE</a:t>
            </a:r>
            <a:endParaRPr lang="cs-CZ" sz="2800" b="1" dirty="0">
              <a:solidFill>
                <a:srgbClr val="FFFF00"/>
              </a:solidFill>
            </a:endParaRPr>
          </a:p>
          <a:p>
            <a:pPr algn="just"/>
            <a:r>
              <a:rPr lang="cs-CZ" sz="2400" b="1" dirty="0" smtClean="0">
                <a:solidFill>
                  <a:srgbClr val="FFFF00"/>
                </a:solidFill>
              </a:rPr>
              <a:t>Nepřátelské pro nové lékaře absolventy </a:t>
            </a:r>
            <a:r>
              <a:rPr lang="cs-CZ" sz="2400" b="1" dirty="0" smtClean="0">
                <a:solidFill>
                  <a:schemeClr val="bg1"/>
                </a:solidFill>
              </a:rPr>
              <a:t>– zvláště pro lékařky (potenciální mateřství - atestace po 10 letech ??)</a:t>
            </a:r>
          </a:p>
          <a:p>
            <a:endParaRPr lang="cs-CZ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12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95288" y="332656"/>
            <a:ext cx="82804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</a:pPr>
            <a:endParaRPr lang="cs-CZ" sz="2800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cs-CZ" sz="2800" b="1" dirty="0">
              <a:solidFill>
                <a:schemeClr val="bg1"/>
              </a:solidFill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89651" y="330474"/>
            <a:ext cx="84963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sz="2800" b="1" dirty="0" smtClean="0">
                <a:solidFill>
                  <a:srgbClr val="FFFF00"/>
                </a:solidFill>
              </a:rPr>
              <a:t>Jaké jsou varianty vzdělávání?</a:t>
            </a:r>
            <a:endParaRPr lang="cs-CZ" sz="2800" b="1" dirty="0">
              <a:solidFill>
                <a:srgbClr val="FFFF00"/>
              </a:solidFill>
            </a:endParaRPr>
          </a:p>
        </p:txBody>
      </p:sp>
      <p:sp>
        <p:nvSpPr>
          <p:cNvPr id="2" name="Ovál 1"/>
          <p:cNvSpPr/>
          <p:nvPr/>
        </p:nvSpPr>
        <p:spPr>
          <a:xfrm>
            <a:off x="539553" y="2348881"/>
            <a:ext cx="4278268" cy="424859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RDG</a:t>
            </a:r>
            <a:endParaRPr lang="cs-CZ" dirty="0"/>
          </a:p>
        </p:txBody>
      </p:sp>
      <p:sp>
        <p:nvSpPr>
          <p:cNvPr id="8" name="Ovál 7"/>
          <p:cNvSpPr/>
          <p:nvPr/>
        </p:nvSpPr>
        <p:spPr>
          <a:xfrm>
            <a:off x="4447926" y="642978"/>
            <a:ext cx="3683516" cy="3411806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 smtClean="0">
                <a:solidFill>
                  <a:srgbClr val="FFFF00"/>
                </a:solidFill>
              </a:rPr>
              <a:t>NM</a:t>
            </a:r>
            <a:endParaRPr lang="cs-CZ" sz="2000" b="1" dirty="0">
              <a:solidFill>
                <a:srgbClr val="FFFF00"/>
              </a:solidFill>
            </a:endParaRPr>
          </a:p>
        </p:txBody>
      </p:sp>
      <p:sp>
        <p:nvSpPr>
          <p:cNvPr id="9" name="Ovál 8"/>
          <p:cNvSpPr/>
          <p:nvPr/>
        </p:nvSpPr>
        <p:spPr>
          <a:xfrm>
            <a:off x="2322659" y="2713238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UZ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1" name="Ovál 10"/>
          <p:cNvSpPr/>
          <p:nvPr/>
        </p:nvSpPr>
        <p:spPr>
          <a:xfrm>
            <a:off x="1134677" y="3196496"/>
            <a:ext cx="926897" cy="977174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IR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3" name="Ovál 12"/>
          <p:cNvSpPr/>
          <p:nvPr/>
        </p:nvSpPr>
        <p:spPr>
          <a:xfrm>
            <a:off x="894955" y="4498765"/>
            <a:ext cx="1071736" cy="104315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SKIA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4" name="Ovál 13"/>
          <p:cNvSpPr/>
          <p:nvPr/>
        </p:nvSpPr>
        <p:spPr>
          <a:xfrm>
            <a:off x="4861188" y="1087384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FFFF00"/>
                </a:solidFill>
              </a:rPr>
              <a:t>NK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15" name="Ovál 14"/>
          <p:cNvSpPr/>
          <p:nvPr/>
        </p:nvSpPr>
        <p:spPr>
          <a:xfrm>
            <a:off x="6919881" y="1260594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NM</a:t>
            </a:r>
          </a:p>
          <a:p>
            <a:pPr algn="ctr"/>
            <a:r>
              <a:rPr lang="cs-CZ" b="1" dirty="0" err="1" smtClean="0">
                <a:solidFill>
                  <a:srgbClr val="FFFF00"/>
                </a:solidFill>
              </a:rPr>
              <a:t>Ter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6" name="Ovál 15"/>
          <p:cNvSpPr/>
          <p:nvPr/>
        </p:nvSpPr>
        <p:spPr>
          <a:xfrm>
            <a:off x="5881257" y="755731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SC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7" name="Ovál 16"/>
          <p:cNvSpPr/>
          <p:nvPr/>
        </p:nvSpPr>
        <p:spPr>
          <a:xfrm>
            <a:off x="2142819" y="5272830"/>
            <a:ext cx="1071736" cy="104315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FFFF00"/>
                </a:solidFill>
              </a:rPr>
              <a:t>Kmen</a:t>
            </a:r>
            <a:endParaRPr lang="cs-CZ" sz="1600" b="1" dirty="0">
              <a:solidFill>
                <a:srgbClr val="FFFF00"/>
              </a:solidFill>
            </a:endParaRPr>
          </a:p>
        </p:txBody>
      </p:sp>
      <p:sp>
        <p:nvSpPr>
          <p:cNvPr id="18" name="Ovál 17"/>
          <p:cNvSpPr/>
          <p:nvPr/>
        </p:nvSpPr>
        <p:spPr>
          <a:xfrm>
            <a:off x="6516216" y="2425394"/>
            <a:ext cx="1380534" cy="104315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Vnitřní L. – </a:t>
            </a:r>
            <a:r>
              <a:rPr lang="cs-CZ" b="1" dirty="0" err="1" smtClean="0">
                <a:solidFill>
                  <a:srgbClr val="FFFF00"/>
                </a:solidFill>
              </a:rPr>
              <a:t>Kard</a:t>
            </a:r>
            <a:r>
              <a:rPr lang="cs-CZ" b="1" dirty="0" smtClean="0">
                <a:solidFill>
                  <a:srgbClr val="FFFF00"/>
                </a:solidFill>
              </a:rPr>
              <a:t>.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9" name="Ovál 18"/>
          <p:cNvSpPr/>
          <p:nvPr/>
        </p:nvSpPr>
        <p:spPr>
          <a:xfrm>
            <a:off x="3372250" y="3470234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CT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20" name="Ovál 19"/>
          <p:cNvSpPr/>
          <p:nvPr/>
        </p:nvSpPr>
        <p:spPr>
          <a:xfrm>
            <a:off x="3390683" y="4725144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MR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21" name="Ovál 20"/>
          <p:cNvSpPr/>
          <p:nvPr/>
        </p:nvSpPr>
        <p:spPr>
          <a:xfrm>
            <a:off x="4641297" y="2170112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FFFF00"/>
                </a:solidFill>
              </a:rPr>
              <a:t>PET/</a:t>
            </a:r>
            <a:endParaRPr lang="cs-CZ" sz="1600" b="1" dirty="0">
              <a:solidFill>
                <a:srgbClr val="FFFF00"/>
              </a:solidFill>
            </a:endParaRPr>
          </a:p>
          <a:p>
            <a:pPr algn="ctr"/>
            <a:r>
              <a:rPr lang="cs-CZ" sz="1600" b="1" dirty="0">
                <a:solidFill>
                  <a:srgbClr val="FFFF00"/>
                </a:solidFill>
              </a:rPr>
              <a:t>CT</a:t>
            </a:r>
          </a:p>
          <a:p>
            <a:pPr algn="ctr"/>
            <a:r>
              <a:rPr lang="cs-CZ" sz="1600" b="1" dirty="0">
                <a:solidFill>
                  <a:srgbClr val="FFFF00"/>
                </a:solidFill>
              </a:rPr>
              <a:t>(MR)</a:t>
            </a:r>
          </a:p>
        </p:txBody>
      </p:sp>
      <p:cxnSp>
        <p:nvCxnSpPr>
          <p:cNvPr id="5" name="Přímá spojnice se šipkou 4"/>
          <p:cNvCxnSpPr/>
          <p:nvPr/>
        </p:nvCxnSpPr>
        <p:spPr>
          <a:xfrm flipV="1">
            <a:off x="3995936" y="3033913"/>
            <a:ext cx="1082970" cy="687437"/>
          </a:xfrm>
          <a:prstGeom prst="straightConnector1">
            <a:avLst/>
          </a:prstGeom>
          <a:ln w="635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 flipV="1">
            <a:off x="4141605" y="3223982"/>
            <a:ext cx="1001710" cy="1857858"/>
          </a:xfrm>
          <a:prstGeom prst="straightConnector1">
            <a:avLst/>
          </a:prstGeom>
          <a:ln w="635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ál 22"/>
          <p:cNvSpPr/>
          <p:nvPr/>
        </p:nvSpPr>
        <p:spPr>
          <a:xfrm>
            <a:off x="5374184" y="2876171"/>
            <a:ext cx="1260803" cy="1122384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err="1" smtClean="0">
                <a:solidFill>
                  <a:srgbClr val="FFFF00"/>
                </a:solidFill>
              </a:rPr>
              <a:t>Radiofarm</a:t>
            </a:r>
            <a:r>
              <a:rPr lang="cs-CZ" b="1" dirty="0" smtClean="0">
                <a:solidFill>
                  <a:srgbClr val="FFFF00"/>
                </a:solidFill>
              </a:rPr>
              <a:t>.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89916" y="1087384"/>
            <a:ext cx="2997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FFFF00"/>
                </a:solidFill>
              </a:rPr>
              <a:t>Superodborník</a:t>
            </a:r>
            <a:endParaRPr lang="cs-CZ" sz="2800" b="1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143315" y="4352037"/>
            <a:ext cx="35426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FF00"/>
                </a:solidFill>
              </a:rPr>
              <a:t>Minimálně 7 let – povinnost 7 let pro NM není nikde na světě</a:t>
            </a:r>
            <a:endParaRPr lang="cs-CZ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43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95288" y="332656"/>
            <a:ext cx="82804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</a:pPr>
            <a:endParaRPr lang="cs-CZ" sz="2800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cs-CZ" sz="2800" b="1" dirty="0">
              <a:solidFill>
                <a:schemeClr val="bg1"/>
              </a:solidFill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89651" y="330474"/>
            <a:ext cx="84963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sz="2800" b="1" dirty="0" smtClean="0">
                <a:solidFill>
                  <a:srgbClr val="FFFF00"/>
                </a:solidFill>
              </a:rPr>
              <a:t>Jaké jsou varianty vzdělávání?</a:t>
            </a:r>
            <a:endParaRPr lang="cs-CZ" sz="2800" b="1" dirty="0">
              <a:solidFill>
                <a:srgbClr val="FFFF00"/>
              </a:solidFill>
            </a:endParaRPr>
          </a:p>
        </p:txBody>
      </p:sp>
      <p:sp>
        <p:nvSpPr>
          <p:cNvPr id="2" name="Ovál 1"/>
          <p:cNvSpPr/>
          <p:nvPr/>
        </p:nvSpPr>
        <p:spPr>
          <a:xfrm>
            <a:off x="539553" y="2348881"/>
            <a:ext cx="4278268" cy="424859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RDG</a:t>
            </a:r>
            <a:endParaRPr lang="cs-CZ" dirty="0"/>
          </a:p>
        </p:txBody>
      </p:sp>
      <p:sp>
        <p:nvSpPr>
          <p:cNvPr id="8" name="Ovál 7"/>
          <p:cNvSpPr/>
          <p:nvPr/>
        </p:nvSpPr>
        <p:spPr>
          <a:xfrm>
            <a:off x="4427984" y="818886"/>
            <a:ext cx="3074604" cy="31416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 smtClean="0">
                <a:solidFill>
                  <a:srgbClr val="FFFF00"/>
                </a:solidFill>
              </a:rPr>
              <a:t>NM</a:t>
            </a:r>
            <a:endParaRPr lang="cs-CZ" sz="2000" b="1" dirty="0">
              <a:solidFill>
                <a:srgbClr val="FFFF00"/>
              </a:solidFill>
            </a:endParaRPr>
          </a:p>
        </p:txBody>
      </p:sp>
      <p:sp>
        <p:nvSpPr>
          <p:cNvPr id="9" name="Ovál 8"/>
          <p:cNvSpPr/>
          <p:nvPr/>
        </p:nvSpPr>
        <p:spPr>
          <a:xfrm>
            <a:off x="1914038" y="2571089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UZ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1" name="Ovál 10"/>
          <p:cNvSpPr/>
          <p:nvPr/>
        </p:nvSpPr>
        <p:spPr>
          <a:xfrm>
            <a:off x="894955" y="3232763"/>
            <a:ext cx="926897" cy="977174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IR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3" name="Ovál 12"/>
          <p:cNvSpPr/>
          <p:nvPr/>
        </p:nvSpPr>
        <p:spPr>
          <a:xfrm>
            <a:off x="894955" y="4498765"/>
            <a:ext cx="1071736" cy="104315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SKIA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4" name="Ovál 13"/>
          <p:cNvSpPr/>
          <p:nvPr/>
        </p:nvSpPr>
        <p:spPr>
          <a:xfrm>
            <a:off x="4915152" y="1022231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FFFF00"/>
                </a:solidFill>
              </a:rPr>
              <a:t>NK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15" name="Ovál 14"/>
          <p:cNvSpPr/>
          <p:nvPr/>
        </p:nvSpPr>
        <p:spPr>
          <a:xfrm>
            <a:off x="6494903" y="1903402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NM</a:t>
            </a:r>
          </a:p>
          <a:p>
            <a:pPr algn="ctr"/>
            <a:r>
              <a:rPr lang="cs-CZ" b="1" dirty="0" err="1" smtClean="0">
                <a:solidFill>
                  <a:srgbClr val="FFFF00"/>
                </a:solidFill>
              </a:rPr>
              <a:t>Ter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6" name="Ovál 15"/>
          <p:cNvSpPr/>
          <p:nvPr/>
        </p:nvSpPr>
        <p:spPr>
          <a:xfrm>
            <a:off x="5985776" y="2799050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SC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7" name="Ovál 16"/>
          <p:cNvSpPr/>
          <p:nvPr/>
        </p:nvSpPr>
        <p:spPr>
          <a:xfrm>
            <a:off x="1868678" y="5309172"/>
            <a:ext cx="1071736" cy="104315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FFFF00"/>
                </a:solidFill>
              </a:rPr>
              <a:t>Kmen</a:t>
            </a:r>
            <a:endParaRPr lang="cs-CZ" sz="1600" b="1" dirty="0">
              <a:solidFill>
                <a:srgbClr val="FFFF00"/>
              </a:solidFill>
            </a:endParaRPr>
          </a:p>
        </p:txBody>
      </p:sp>
      <p:sp>
        <p:nvSpPr>
          <p:cNvPr id="18" name="Ovál 17"/>
          <p:cNvSpPr/>
          <p:nvPr/>
        </p:nvSpPr>
        <p:spPr>
          <a:xfrm>
            <a:off x="5890909" y="999136"/>
            <a:ext cx="1071736" cy="104315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FFFF00"/>
                </a:solidFill>
              </a:rPr>
              <a:t>Kmen s </a:t>
            </a:r>
            <a:r>
              <a:rPr lang="cs-CZ" sz="1600" b="1" dirty="0" err="1" smtClean="0">
                <a:solidFill>
                  <a:srgbClr val="FFFF00"/>
                </a:solidFill>
              </a:rPr>
              <a:t>Int</a:t>
            </a:r>
            <a:r>
              <a:rPr lang="cs-CZ" sz="1600" b="1" dirty="0" smtClean="0">
                <a:solidFill>
                  <a:srgbClr val="FFFF00"/>
                </a:solidFill>
              </a:rPr>
              <a:t>. L.</a:t>
            </a:r>
            <a:endParaRPr lang="cs-CZ" sz="1600" b="1" dirty="0">
              <a:solidFill>
                <a:srgbClr val="FFFF00"/>
              </a:solidFill>
            </a:endParaRPr>
          </a:p>
        </p:txBody>
      </p:sp>
      <p:sp>
        <p:nvSpPr>
          <p:cNvPr id="19" name="Ovál 18"/>
          <p:cNvSpPr/>
          <p:nvPr/>
        </p:nvSpPr>
        <p:spPr>
          <a:xfrm>
            <a:off x="3035609" y="2861429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CT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20" name="Ovál 19"/>
          <p:cNvSpPr/>
          <p:nvPr/>
        </p:nvSpPr>
        <p:spPr>
          <a:xfrm>
            <a:off x="3131840" y="4941168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MR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21" name="Ovál 20"/>
          <p:cNvSpPr/>
          <p:nvPr/>
        </p:nvSpPr>
        <p:spPr>
          <a:xfrm>
            <a:off x="3668745" y="3827017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FFFF00"/>
                </a:solidFill>
              </a:rPr>
              <a:t>PET/</a:t>
            </a:r>
            <a:endParaRPr lang="cs-CZ" sz="1600" b="1" dirty="0">
              <a:solidFill>
                <a:srgbClr val="FFFF00"/>
              </a:solidFill>
            </a:endParaRPr>
          </a:p>
          <a:p>
            <a:pPr algn="ctr"/>
            <a:r>
              <a:rPr lang="cs-CZ" sz="1600" b="1" dirty="0">
                <a:solidFill>
                  <a:srgbClr val="FFFF00"/>
                </a:solidFill>
              </a:rPr>
              <a:t>CT</a:t>
            </a:r>
          </a:p>
          <a:p>
            <a:pPr algn="ctr"/>
            <a:r>
              <a:rPr lang="cs-CZ" sz="1600" b="1" dirty="0">
                <a:solidFill>
                  <a:srgbClr val="FFFF00"/>
                </a:solidFill>
              </a:rPr>
              <a:t>(MR)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539552" y="1022231"/>
            <a:ext cx="3857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FF00"/>
                </a:solidFill>
              </a:rPr>
              <a:t>= vytržení PET z NM</a:t>
            </a:r>
            <a:endParaRPr lang="cs-CZ" sz="2400" b="1" dirty="0">
              <a:solidFill>
                <a:srgbClr val="FFFF00"/>
              </a:solidFill>
            </a:endParaRPr>
          </a:p>
        </p:txBody>
      </p:sp>
      <p:sp>
        <p:nvSpPr>
          <p:cNvPr id="22" name="Ovál 21"/>
          <p:cNvSpPr/>
          <p:nvPr/>
        </p:nvSpPr>
        <p:spPr>
          <a:xfrm>
            <a:off x="4460774" y="1970533"/>
            <a:ext cx="1228538" cy="940981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err="1" smtClean="0">
                <a:solidFill>
                  <a:srgbClr val="FFFF00"/>
                </a:solidFill>
              </a:rPr>
              <a:t>Radiofarm</a:t>
            </a:r>
            <a:r>
              <a:rPr lang="cs-CZ" b="1" dirty="0" smtClean="0">
                <a:solidFill>
                  <a:srgbClr val="FFFF00"/>
                </a:solidFill>
              </a:rPr>
              <a:t>.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4916188" y="4106396"/>
            <a:ext cx="36098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FF00"/>
                </a:solidFill>
              </a:rPr>
              <a:t>Šlo </a:t>
            </a:r>
            <a:r>
              <a:rPr lang="cs-CZ" sz="2400" b="1" dirty="0" smtClean="0">
                <a:solidFill>
                  <a:srgbClr val="FFFF00"/>
                </a:solidFill>
              </a:rPr>
              <a:t>by o formální </a:t>
            </a:r>
            <a:r>
              <a:rPr lang="cs-CZ" sz="2400" b="1" dirty="0" smtClean="0">
                <a:solidFill>
                  <a:srgbClr val="FFFF00"/>
                </a:solidFill>
              </a:rPr>
              <a:t>krok bez vzdělání.</a:t>
            </a:r>
          </a:p>
          <a:p>
            <a:r>
              <a:rPr lang="cs-CZ" sz="2400" b="1" dirty="0" smtClean="0">
                <a:solidFill>
                  <a:srgbClr val="FFFF00"/>
                </a:solidFill>
              </a:rPr>
              <a:t>V rozporu se sylaby ESR.</a:t>
            </a:r>
            <a:endParaRPr lang="cs-CZ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51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Nukleární medicína – řešení?</a:t>
            </a:r>
            <a:endParaRPr lang="cs-CZ" sz="3600" b="1" dirty="0">
              <a:solidFill>
                <a:srgbClr val="FFFF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0"/>
            <a:ext cx="8496944" cy="4525963"/>
          </a:xfrm>
        </p:spPr>
        <p:txBody>
          <a:bodyPr/>
          <a:lstStyle/>
          <a:p>
            <a:pPr marL="0" indent="0">
              <a:buNone/>
            </a:pPr>
            <a:endParaRPr lang="cs-CZ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Přesto </a:t>
            </a:r>
            <a:r>
              <a:rPr lang="cs-CZ" sz="2800" b="1" dirty="0" smtClean="0">
                <a:solidFill>
                  <a:schemeClr val="bg1"/>
                </a:solidFill>
              </a:rPr>
              <a:t>je možné hledat inspiraci v EU: </a:t>
            </a:r>
          </a:p>
          <a:p>
            <a:pPr marL="0" indent="0"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hybridy = společná „nástavbová oblast“ pro dva samostatné obory RD a NM“</a:t>
            </a:r>
          </a:p>
          <a:p>
            <a:pPr marL="0" indent="0">
              <a:buNone/>
            </a:pPr>
            <a:r>
              <a:rPr lang="cs-CZ" sz="2800" b="1" dirty="0" smtClean="0">
                <a:solidFill>
                  <a:srgbClr val="FFFF00"/>
                </a:solidFill>
              </a:rPr>
              <a:t>Hledat: náročná, ale splnitelná </a:t>
            </a:r>
            <a:r>
              <a:rPr lang="cs-CZ" sz="2800" b="1" dirty="0" smtClean="0">
                <a:solidFill>
                  <a:srgbClr val="FFFF00"/>
                </a:solidFill>
              </a:rPr>
              <a:t>kritéria </a:t>
            </a:r>
            <a:r>
              <a:rPr lang="cs-CZ" sz="2800" b="1" dirty="0" smtClean="0">
                <a:solidFill>
                  <a:srgbClr val="FFFF00"/>
                </a:solidFill>
              </a:rPr>
              <a:t>pro kvalifikaci pro hybridní </a:t>
            </a:r>
            <a:r>
              <a:rPr lang="cs-CZ" sz="2800" b="1" dirty="0" smtClean="0">
                <a:solidFill>
                  <a:srgbClr val="FFFF00"/>
                </a:solidFill>
              </a:rPr>
              <a:t>zobrazování.</a:t>
            </a:r>
            <a:endParaRPr lang="cs-CZ" sz="2800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cs-CZ" sz="28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 </a:t>
            </a:r>
            <a:endParaRPr lang="cs-CZ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22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95288" y="1663500"/>
            <a:ext cx="82804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</a:pPr>
            <a:endParaRPr lang="cs-CZ" sz="2800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cs-CZ" sz="2800" b="1" dirty="0">
              <a:solidFill>
                <a:schemeClr val="bg1"/>
              </a:solidFill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443133" y="260648"/>
            <a:ext cx="864429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FFFF00"/>
                </a:solidFill>
              </a:rPr>
              <a:t>Řešení !</a:t>
            </a:r>
          </a:p>
          <a:p>
            <a:r>
              <a:rPr lang="cs-CZ" sz="2800" b="1" dirty="0" smtClean="0">
                <a:solidFill>
                  <a:srgbClr val="FFFF00"/>
                </a:solidFill>
              </a:rPr>
              <a:t>NM = základní obor, hybridy = „nástavba“</a:t>
            </a:r>
            <a:r>
              <a:rPr lang="cs-CZ" sz="2800" b="1" dirty="0" smtClean="0">
                <a:solidFill>
                  <a:srgbClr val="FFFF00"/>
                </a:solidFill>
              </a:rPr>
              <a:t> </a:t>
            </a:r>
            <a:endParaRPr lang="cs-CZ" sz="2800" b="1" dirty="0">
              <a:solidFill>
                <a:srgbClr val="FFFF00"/>
              </a:solidFill>
            </a:endParaRPr>
          </a:p>
        </p:txBody>
      </p:sp>
      <p:sp>
        <p:nvSpPr>
          <p:cNvPr id="2" name="Ovál 1"/>
          <p:cNvSpPr/>
          <p:nvPr/>
        </p:nvSpPr>
        <p:spPr>
          <a:xfrm>
            <a:off x="20399" y="1944868"/>
            <a:ext cx="4041655" cy="3871009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RDG</a:t>
            </a:r>
            <a:endParaRPr lang="cs-CZ" dirty="0"/>
          </a:p>
        </p:txBody>
      </p:sp>
      <p:sp>
        <p:nvSpPr>
          <p:cNvPr id="8" name="Ovál 7"/>
          <p:cNvSpPr/>
          <p:nvPr/>
        </p:nvSpPr>
        <p:spPr>
          <a:xfrm>
            <a:off x="5145335" y="1898697"/>
            <a:ext cx="3946945" cy="3871009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 smtClean="0">
                <a:solidFill>
                  <a:srgbClr val="FFFF00"/>
                </a:solidFill>
              </a:rPr>
              <a:t>NM</a:t>
            </a:r>
            <a:endParaRPr lang="cs-CZ" sz="2000" b="1" dirty="0">
              <a:solidFill>
                <a:srgbClr val="FFFF00"/>
              </a:solidFill>
            </a:endParaRPr>
          </a:p>
        </p:txBody>
      </p:sp>
      <p:sp>
        <p:nvSpPr>
          <p:cNvPr id="9" name="Ovál 8"/>
          <p:cNvSpPr/>
          <p:nvPr/>
        </p:nvSpPr>
        <p:spPr>
          <a:xfrm>
            <a:off x="2730170" y="2740347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CT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1" name="Ovál 10"/>
          <p:cNvSpPr/>
          <p:nvPr/>
        </p:nvSpPr>
        <p:spPr>
          <a:xfrm>
            <a:off x="471665" y="2408565"/>
            <a:ext cx="1236450" cy="977174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err="1" smtClean="0">
                <a:solidFill>
                  <a:srgbClr val="FFFF00"/>
                </a:solidFill>
              </a:rPr>
              <a:t>Interv</a:t>
            </a:r>
            <a:r>
              <a:rPr lang="cs-CZ" b="1" dirty="0" smtClean="0">
                <a:solidFill>
                  <a:srgbClr val="FFFF00"/>
                </a:solidFill>
              </a:rPr>
              <a:t>. R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3" name="Ovál 12"/>
          <p:cNvSpPr/>
          <p:nvPr/>
        </p:nvSpPr>
        <p:spPr>
          <a:xfrm>
            <a:off x="46985" y="3394703"/>
            <a:ext cx="1071736" cy="104315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SKIA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4" name="Ovál 13"/>
          <p:cNvSpPr/>
          <p:nvPr/>
        </p:nvSpPr>
        <p:spPr>
          <a:xfrm>
            <a:off x="6089038" y="2042133"/>
            <a:ext cx="1155943" cy="1149939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err="1" smtClean="0">
                <a:solidFill>
                  <a:srgbClr val="FFFF00"/>
                </a:solidFill>
              </a:rPr>
              <a:t>Nukl</a:t>
            </a:r>
            <a:endParaRPr lang="cs-CZ" b="1" dirty="0" smtClean="0">
              <a:solidFill>
                <a:srgbClr val="FFFF00"/>
              </a:solidFill>
            </a:endParaRPr>
          </a:p>
          <a:p>
            <a:pPr algn="ctr"/>
            <a:r>
              <a:rPr lang="cs-CZ" b="1" dirty="0" err="1" smtClean="0">
                <a:solidFill>
                  <a:srgbClr val="FFFF00"/>
                </a:solidFill>
              </a:rPr>
              <a:t>Kard</a:t>
            </a:r>
            <a:r>
              <a:rPr lang="cs-CZ" b="1" dirty="0" smtClean="0">
                <a:solidFill>
                  <a:srgbClr val="FFFF00"/>
                </a:solidFill>
              </a:rPr>
              <a:t>.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5" name="Ovál 14"/>
          <p:cNvSpPr/>
          <p:nvPr/>
        </p:nvSpPr>
        <p:spPr>
          <a:xfrm>
            <a:off x="7277379" y="2217549"/>
            <a:ext cx="1181454" cy="1092555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NM</a:t>
            </a:r>
          </a:p>
          <a:p>
            <a:pPr algn="ctr"/>
            <a:r>
              <a:rPr lang="cs-CZ" b="1" dirty="0" err="1" smtClean="0">
                <a:solidFill>
                  <a:srgbClr val="FFFF00"/>
                </a:solidFill>
              </a:rPr>
              <a:t>Terap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6" name="Ovál 15"/>
          <p:cNvSpPr/>
          <p:nvPr/>
        </p:nvSpPr>
        <p:spPr>
          <a:xfrm>
            <a:off x="5324295" y="3916282"/>
            <a:ext cx="1154036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b="1" dirty="0" err="1" smtClean="0">
                <a:solidFill>
                  <a:srgbClr val="FFFF00"/>
                </a:solidFill>
              </a:rPr>
              <a:t>Scinti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7" name="Ovál 16"/>
          <p:cNvSpPr/>
          <p:nvPr/>
        </p:nvSpPr>
        <p:spPr>
          <a:xfrm>
            <a:off x="647198" y="4397551"/>
            <a:ext cx="1164964" cy="104315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FFFF00"/>
                </a:solidFill>
              </a:rPr>
              <a:t>Kmen</a:t>
            </a:r>
            <a:endParaRPr lang="cs-CZ" sz="1600" b="1" dirty="0">
              <a:solidFill>
                <a:srgbClr val="FFFF00"/>
              </a:solidFill>
            </a:endParaRPr>
          </a:p>
        </p:txBody>
      </p:sp>
      <p:sp>
        <p:nvSpPr>
          <p:cNvPr id="18" name="Ovál 17"/>
          <p:cNvSpPr/>
          <p:nvPr/>
        </p:nvSpPr>
        <p:spPr>
          <a:xfrm>
            <a:off x="6159766" y="4624071"/>
            <a:ext cx="1340957" cy="1096683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rgbClr val="FFFF00"/>
                </a:solidFill>
              </a:rPr>
              <a:t>Kmen</a:t>
            </a:r>
          </a:p>
          <a:p>
            <a:pPr algn="ctr"/>
            <a:r>
              <a:rPr lang="cs-CZ" sz="1600" b="1" dirty="0" smtClean="0">
                <a:solidFill>
                  <a:srgbClr val="FFFF00"/>
                </a:solidFill>
              </a:rPr>
              <a:t>s </a:t>
            </a:r>
            <a:r>
              <a:rPr lang="cs-CZ" sz="1600" b="1" dirty="0" err="1" smtClean="0">
                <a:solidFill>
                  <a:srgbClr val="FFFF00"/>
                </a:solidFill>
              </a:rPr>
              <a:t>Int</a:t>
            </a:r>
            <a:r>
              <a:rPr lang="cs-CZ" sz="1600" b="1" dirty="0" smtClean="0">
                <a:solidFill>
                  <a:srgbClr val="FFFF00"/>
                </a:solidFill>
              </a:rPr>
              <a:t>. L.</a:t>
            </a:r>
            <a:endParaRPr lang="cs-CZ" sz="1600" b="1" dirty="0">
              <a:solidFill>
                <a:srgbClr val="FFFF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353954" y="5854485"/>
            <a:ext cx="1062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FF00"/>
                </a:solidFill>
              </a:rPr>
              <a:t>4,5 roku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5389626" y="5854485"/>
            <a:ext cx="1062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FF00"/>
                </a:solidFill>
              </a:rPr>
              <a:t>4 roky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19" name="Ovál 18"/>
          <p:cNvSpPr/>
          <p:nvPr/>
        </p:nvSpPr>
        <p:spPr>
          <a:xfrm>
            <a:off x="2946957" y="3834202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MRI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21" name="Ovál 20"/>
          <p:cNvSpPr/>
          <p:nvPr/>
        </p:nvSpPr>
        <p:spPr>
          <a:xfrm>
            <a:off x="1844061" y="4688869"/>
            <a:ext cx="1179224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UZ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22" name="Ovál 21"/>
          <p:cNvSpPr/>
          <p:nvPr/>
        </p:nvSpPr>
        <p:spPr>
          <a:xfrm>
            <a:off x="5299760" y="2872261"/>
            <a:ext cx="976869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PET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23" name="Ovál 22"/>
          <p:cNvSpPr/>
          <p:nvPr/>
        </p:nvSpPr>
        <p:spPr>
          <a:xfrm>
            <a:off x="3638100" y="1365449"/>
            <a:ext cx="1898976" cy="183053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PET/</a:t>
            </a:r>
            <a:endParaRPr lang="cs-CZ" b="1" dirty="0">
              <a:solidFill>
                <a:srgbClr val="FFFF00"/>
              </a:solidFill>
            </a:endParaRPr>
          </a:p>
          <a:p>
            <a:pPr algn="ctr"/>
            <a:r>
              <a:rPr lang="cs-CZ" b="1" dirty="0">
                <a:solidFill>
                  <a:srgbClr val="FFFF00"/>
                </a:solidFill>
              </a:rPr>
              <a:t>CT</a:t>
            </a:r>
          </a:p>
          <a:p>
            <a:pPr algn="ctr"/>
            <a:r>
              <a:rPr lang="cs-CZ" b="1" dirty="0">
                <a:solidFill>
                  <a:srgbClr val="FFFF00"/>
                </a:solidFill>
              </a:rPr>
              <a:t>(MR)</a:t>
            </a:r>
          </a:p>
        </p:txBody>
      </p:sp>
      <p:cxnSp>
        <p:nvCxnSpPr>
          <p:cNvPr id="24" name="Přímá spojnice se šipkou 23"/>
          <p:cNvCxnSpPr/>
          <p:nvPr/>
        </p:nvCxnSpPr>
        <p:spPr>
          <a:xfrm flipV="1">
            <a:off x="3336985" y="2419646"/>
            <a:ext cx="928663" cy="657164"/>
          </a:xfrm>
          <a:prstGeom prst="straightConnector1">
            <a:avLst/>
          </a:prstGeom>
          <a:ln w="635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se šipkou 25"/>
          <p:cNvCxnSpPr/>
          <p:nvPr/>
        </p:nvCxnSpPr>
        <p:spPr>
          <a:xfrm flipH="1" flipV="1">
            <a:off x="4901008" y="2375175"/>
            <a:ext cx="887186" cy="749823"/>
          </a:xfrm>
          <a:prstGeom prst="straightConnector1">
            <a:avLst/>
          </a:prstGeom>
          <a:ln w="635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ál 33"/>
          <p:cNvSpPr/>
          <p:nvPr/>
        </p:nvSpPr>
        <p:spPr>
          <a:xfrm>
            <a:off x="1748402" y="2068698"/>
            <a:ext cx="1136870" cy="1008112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FFFF00"/>
                </a:solidFill>
              </a:rPr>
              <a:t>LFRO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35" name="Ovál 34"/>
          <p:cNvSpPr/>
          <p:nvPr/>
        </p:nvSpPr>
        <p:spPr>
          <a:xfrm>
            <a:off x="7848779" y="3201111"/>
            <a:ext cx="1190808" cy="1122384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FF00"/>
                </a:solidFill>
              </a:rPr>
              <a:t>LFRO -NM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37" name="Ovál 36"/>
          <p:cNvSpPr/>
          <p:nvPr/>
        </p:nvSpPr>
        <p:spPr>
          <a:xfrm>
            <a:off x="7426724" y="4262186"/>
            <a:ext cx="1260803" cy="1122384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err="1" smtClean="0">
                <a:solidFill>
                  <a:srgbClr val="FFFF00"/>
                </a:solidFill>
              </a:rPr>
              <a:t>Radiofarm</a:t>
            </a:r>
            <a:r>
              <a:rPr lang="cs-CZ" b="1" dirty="0" smtClean="0">
                <a:solidFill>
                  <a:srgbClr val="FFFF00"/>
                </a:solidFill>
              </a:rPr>
              <a:t>.</a:t>
            </a:r>
            <a:endParaRPr lang="cs-CZ" b="1" dirty="0">
              <a:solidFill>
                <a:srgbClr val="FFFF00"/>
              </a:solidFill>
            </a:endParaRPr>
          </a:p>
        </p:txBody>
      </p:sp>
      <p:cxnSp>
        <p:nvCxnSpPr>
          <p:cNvPr id="38" name="Přímá spojnice se šipkou 37"/>
          <p:cNvCxnSpPr/>
          <p:nvPr/>
        </p:nvCxnSpPr>
        <p:spPr>
          <a:xfrm flipH="1" flipV="1">
            <a:off x="4841834" y="2836352"/>
            <a:ext cx="741573" cy="1370063"/>
          </a:xfrm>
          <a:prstGeom prst="straightConnector1">
            <a:avLst/>
          </a:prstGeom>
          <a:ln w="38100">
            <a:solidFill>
              <a:srgbClr val="FFFF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nice se šipkou 39"/>
          <p:cNvCxnSpPr/>
          <p:nvPr/>
        </p:nvCxnSpPr>
        <p:spPr>
          <a:xfrm flipV="1">
            <a:off x="3363539" y="2746723"/>
            <a:ext cx="1019886" cy="1331287"/>
          </a:xfrm>
          <a:prstGeom prst="straightConnector1">
            <a:avLst/>
          </a:prstGeom>
          <a:ln w="38100">
            <a:solidFill>
              <a:srgbClr val="FFFF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01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2"/>
          <p:cNvSpPr txBox="1">
            <a:spLocks noChangeArrowheads="1"/>
          </p:cNvSpPr>
          <p:nvPr/>
        </p:nvSpPr>
        <p:spPr bwMode="auto">
          <a:xfrm>
            <a:off x="8305800" y="5476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cs-CZ" sz="2400">
              <a:latin typeface="Times New Roman" pitchFamily="18" charset="0"/>
            </a:endParaRPr>
          </a:p>
        </p:txBody>
      </p:sp>
      <p:pic>
        <p:nvPicPr>
          <p:cNvPr id="32772" name="Picture 5" descr="PETno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3945" y="1034444"/>
            <a:ext cx="7322008" cy="488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106684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904" y="1"/>
            <a:ext cx="8031535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28" y="2492896"/>
            <a:ext cx="8301902" cy="436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Přímá spojovací čára 3"/>
          <p:cNvCxnSpPr/>
          <p:nvPr/>
        </p:nvCxnSpPr>
        <p:spPr bwMode="auto">
          <a:xfrm>
            <a:off x="467544" y="6379740"/>
            <a:ext cx="3888432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" name="Přímá spojovací čára 9"/>
          <p:cNvCxnSpPr/>
          <p:nvPr/>
        </p:nvCxnSpPr>
        <p:spPr bwMode="auto">
          <a:xfrm>
            <a:off x="5220072" y="3933056"/>
            <a:ext cx="3312368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4" name="Zaoblený obdélník 23"/>
          <p:cNvSpPr/>
          <p:nvPr/>
        </p:nvSpPr>
        <p:spPr bwMode="auto">
          <a:xfrm>
            <a:off x="4499992" y="3068960"/>
            <a:ext cx="4176464" cy="172819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 CE" charset="-18"/>
            </a:endParaRPr>
          </a:p>
        </p:txBody>
      </p:sp>
      <p:sp>
        <p:nvSpPr>
          <p:cNvPr id="26" name="Zaoblený obdélník 25"/>
          <p:cNvSpPr/>
          <p:nvPr/>
        </p:nvSpPr>
        <p:spPr bwMode="auto">
          <a:xfrm>
            <a:off x="323528" y="6165304"/>
            <a:ext cx="4176464" cy="692696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89706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89248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Nukleární medicína – EU </a:t>
            </a:r>
            <a:endParaRPr lang="cs-CZ" sz="3600" b="1" dirty="0">
              <a:solidFill>
                <a:srgbClr val="FFFF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84784"/>
            <a:ext cx="8166967" cy="4525963"/>
          </a:xfrm>
        </p:spPr>
        <p:txBody>
          <a:bodyPr/>
          <a:lstStyle/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EU:</a:t>
            </a:r>
          </a:p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směrnice </a:t>
            </a:r>
            <a:r>
              <a:rPr lang="cs-CZ" sz="2400" b="1" dirty="0">
                <a:solidFill>
                  <a:schemeClr val="bg1"/>
                </a:solidFill>
              </a:rPr>
              <a:t>EU 2005/36/ES s novelizací </a:t>
            </a:r>
            <a:r>
              <a:rPr lang="cs-CZ" sz="2400" b="1" dirty="0" smtClean="0">
                <a:solidFill>
                  <a:schemeClr val="bg1"/>
                </a:solidFill>
              </a:rPr>
              <a:t>2013/55/ES:</a:t>
            </a:r>
          </a:p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v</a:t>
            </a:r>
            <a:r>
              <a:rPr lang="cs-CZ" sz="2400" b="1" dirty="0">
                <a:solidFill>
                  <a:schemeClr val="bg1"/>
                </a:solidFill>
              </a:rPr>
              <a:t> dominantní většině zemí Evropské </a:t>
            </a:r>
            <a:r>
              <a:rPr lang="cs-CZ" sz="2400" b="1" dirty="0" smtClean="0">
                <a:solidFill>
                  <a:schemeClr val="bg1"/>
                </a:solidFill>
              </a:rPr>
              <a:t>unie je </a:t>
            </a:r>
            <a:r>
              <a:rPr lang="cs-CZ" sz="2400" b="1" dirty="0">
                <a:solidFill>
                  <a:schemeClr val="bg1"/>
                </a:solidFill>
              </a:rPr>
              <a:t>Nukleární medicína samostatným minimálně čtyřletým oborem (viz Příloha V.V.1 Směrnice 2005/36/ES). </a:t>
            </a:r>
            <a:endParaRPr lang="cs-CZ" sz="2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Reformující země </a:t>
            </a:r>
            <a:r>
              <a:rPr lang="cs-CZ" sz="2400" b="1" dirty="0" smtClean="0">
                <a:solidFill>
                  <a:schemeClr val="bg1"/>
                </a:solidFill>
              </a:rPr>
              <a:t>někdy změna </a:t>
            </a:r>
            <a:r>
              <a:rPr lang="cs-CZ" sz="2400" b="1" dirty="0" smtClean="0">
                <a:solidFill>
                  <a:schemeClr val="bg1"/>
                </a:solidFill>
              </a:rPr>
              <a:t>terminologie oboru, ale </a:t>
            </a:r>
            <a:r>
              <a:rPr lang="cs-CZ" sz="2400" b="1" dirty="0" smtClean="0">
                <a:solidFill>
                  <a:schemeClr val="bg1"/>
                </a:solidFill>
              </a:rPr>
              <a:t>i obsah vzdělávání se nemění - standardní víceletý pobyt na NM</a:t>
            </a:r>
            <a:endParaRPr lang="cs-CZ" sz="2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24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cs-CZ" sz="2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02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-27384"/>
            <a:ext cx="8388424" cy="6841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Přímá spojovací čára 3"/>
          <p:cNvCxnSpPr/>
          <p:nvPr/>
        </p:nvCxnSpPr>
        <p:spPr bwMode="auto">
          <a:xfrm>
            <a:off x="395536" y="4725144"/>
            <a:ext cx="3816424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" name="Přímá spojovací čára 4"/>
          <p:cNvCxnSpPr/>
          <p:nvPr/>
        </p:nvCxnSpPr>
        <p:spPr bwMode="auto">
          <a:xfrm>
            <a:off x="323528" y="4939580"/>
            <a:ext cx="3888432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6" name="Přímá spojovací čára 5"/>
          <p:cNvCxnSpPr/>
          <p:nvPr/>
        </p:nvCxnSpPr>
        <p:spPr bwMode="auto">
          <a:xfrm>
            <a:off x="323528" y="5155604"/>
            <a:ext cx="3888432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Přímá spojovací čára 6"/>
          <p:cNvCxnSpPr/>
          <p:nvPr/>
        </p:nvCxnSpPr>
        <p:spPr bwMode="auto">
          <a:xfrm>
            <a:off x="323528" y="5731668"/>
            <a:ext cx="3888432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8" name="Přímá spojovací čára 7"/>
          <p:cNvCxnSpPr/>
          <p:nvPr/>
        </p:nvCxnSpPr>
        <p:spPr bwMode="auto">
          <a:xfrm>
            <a:off x="323528" y="5949280"/>
            <a:ext cx="2808312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" name="Přímá spojovací čára 9"/>
          <p:cNvCxnSpPr/>
          <p:nvPr/>
        </p:nvCxnSpPr>
        <p:spPr bwMode="auto">
          <a:xfrm>
            <a:off x="323528" y="5301208"/>
            <a:ext cx="504056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34525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008" y="116632"/>
            <a:ext cx="8964488" cy="232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2539869"/>
            <a:ext cx="8640960" cy="420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Přímá spojovací čára 3"/>
          <p:cNvCxnSpPr/>
          <p:nvPr/>
        </p:nvCxnSpPr>
        <p:spPr bwMode="auto">
          <a:xfrm>
            <a:off x="323528" y="5445224"/>
            <a:ext cx="4032448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6" name="Přímá spojovací čára 5"/>
          <p:cNvCxnSpPr/>
          <p:nvPr/>
        </p:nvCxnSpPr>
        <p:spPr bwMode="auto">
          <a:xfrm>
            <a:off x="323528" y="5661248"/>
            <a:ext cx="216024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9" name="Přímá spojovací čára 8"/>
          <p:cNvCxnSpPr/>
          <p:nvPr/>
        </p:nvCxnSpPr>
        <p:spPr bwMode="auto">
          <a:xfrm>
            <a:off x="755576" y="5229200"/>
            <a:ext cx="36004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" name="Přímá spojovací čára 12"/>
          <p:cNvCxnSpPr/>
          <p:nvPr/>
        </p:nvCxnSpPr>
        <p:spPr bwMode="auto">
          <a:xfrm>
            <a:off x="5004048" y="6093296"/>
            <a:ext cx="3744416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Přímá spojovací čára 14"/>
          <p:cNvCxnSpPr/>
          <p:nvPr/>
        </p:nvCxnSpPr>
        <p:spPr bwMode="auto">
          <a:xfrm>
            <a:off x="4644008" y="6309320"/>
            <a:ext cx="1368152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0" name="Přímá spojovací čára 19"/>
          <p:cNvCxnSpPr/>
          <p:nvPr/>
        </p:nvCxnSpPr>
        <p:spPr bwMode="auto">
          <a:xfrm>
            <a:off x="6804248" y="5301208"/>
            <a:ext cx="1944216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8" name="Zaoblený obdélník 27"/>
          <p:cNvSpPr/>
          <p:nvPr/>
        </p:nvSpPr>
        <p:spPr bwMode="auto">
          <a:xfrm>
            <a:off x="4572000" y="4869160"/>
            <a:ext cx="4248472" cy="864096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33643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89248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Nukleární medicína – ČR</a:t>
            </a:r>
            <a:endParaRPr lang="cs-CZ" sz="3600" b="1" dirty="0">
              <a:solidFill>
                <a:srgbClr val="FFFF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196752"/>
            <a:ext cx="8166967" cy="4525963"/>
          </a:xfrm>
        </p:spPr>
        <p:txBody>
          <a:bodyPr/>
          <a:lstStyle/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Historie:</a:t>
            </a:r>
          </a:p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NM – diagnosticko-terapeutický obor založený na funkčním zobrazování – nutné znalosti fyziologie, patofyziologie a terapie</a:t>
            </a:r>
          </a:p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V 2-stupňovém systému NM specializační atestací po atestaci 1. stupně z vnitřního lékařství.</a:t>
            </a:r>
          </a:p>
          <a:p>
            <a:pPr marL="0" indent="0">
              <a:buNone/>
            </a:pPr>
            <a:endParaRPr lang="cs-CZ" sz="1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Nyní:</a:t>
            </a:r>
          </a:p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Samostatná atestace navazující na 2-letý základní kmen z vnitřního lékařství nebo radiologie – asymetrie v důsledku různých kmenů řešena během 3 let specializačního vzdělávání. Na konci jednotné kompetence.</a:t>
            </a:r>
          </a:p>
          <a:p>
            <a:pPr marL="0" indent="0">
              <a:buNone/>
            </a:pPr>
            <a:endParaRPr lang="cs-CZ" sz="2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2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45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4579" y="1155723"/>
            <a:ext cx="8166967" cy="4525963"/>
          </a:xfrm>
        </p:spPr>
        <p:txBody>
          <a:bodyPr/>
          <a:lstStyle/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Současný návrh novelizace zákona č. 95/2014:</a:t>
            </a:r>
          </a:p>
          <a:p>
            <a:r>
              <a:rPr lang="cs-CZ" sz="2400" b="1" dirty="0" smtClean="0">
                <a:solidFill>
                  <a:schemeClr val="bg1"/>
                </a:solidFill>
              </a:rPr>
              <a:t>odebírá NM pozici základního oboru.</a:t>
            </a:r>
          </a:p>
          <a:p>
            <a:pPr marL="0" indent="0">
              <a:buNone/>
            </a:pPr>
            <a:r>
              <a:rPr lang="cs-CZ" sz="2400" b="1" dirty="0">
                <a:solidFill>
                  <a:schemeClr val="bg1"/>
                </a:solidFill>
              </a:rPr>
              <a:t>	</a:t>
            </a:r>
            <a:r>
              <a:rPr lang="cs-CZ" sz="2400" b="1" dirty="0" smtClean="0">
                <a:solidFill>
                  <a:schemeClr val="bg1"/>
                </a:solidFill>
              </a:rPr>
              <a:t>argumenty: hybridy a málo </a:t>
            </a:r>
            <a:r>
              <a:rPr lang="cs-CZ" sz="2400" b="1" dirty="0" err="1" smtClean="0">
                <a:solidFill>
                  <a:schemeClr val="bg1"/>
                </a:solidFill>
              </a:rPr>
              <a:t>atestantů</a:t>
            </a:r>
            <a:r>
              <a:rPr lang="cs-CZ" sz="2400" b="1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„Hybridy“ </a:t>
            </a:r>
            <a:r>
              <a:rPr lang="cs-CZ" sz="2400" b="1" dirty="0" smtClean="0">
                <a:solidFill>
                  <a:schemeClr val="bg1"/>
                </a:solidFill>
              </a:rPr>
              <a:t>jsou ale jen částí NM</a:t>
            </a:r>
          </a:p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„Málo“ </a:t>
            </a:r>
            <a:r>
              <a:rPr lang="cs-CZ" sz="2400" b="1" dirty="0" err="1" smtClean="0">
                <a:solidFill>
                  <a:schemeClr val="bg1"/>
                </a:solidFill>
              </a:rPr>
              <a:t>atestantů</a:t>
            </a:r>
            <a:r>
              <a:rPr lang="cs-CZ" sz="2400" b="1" dirty="0" smtClean="0">
                <a:solidFill>
                  <a:schemeClr val="bg1"/>
                </a:solidFill>
              </a:rPr>
              <a:t> </a:t>
            </a:r>
            <a:r>
              <a:rPr lang="cs-CZ" sz="2400" b="1" dirty="0" smtClean="0">
                <a:solidFill>
                  <a:schemeClr val="bg1"/>
                </a:solidFill>
              </a:rPr>
              <a:t>– poměrově stejný počet jako v EU </a:t>
            </a:r>
            <a:r>
              <a:rPr lang="cs-CZ" sz="2400" b="1" dirty="0" smtClean="0">
                <a:solidFill>
                  <a:schemeClr val="bg1"/>
                </a:solidFill>
              </a:rPr>
              <a:t>malé země by  pak měly být méně atestací než v země velké – je nutno zvážit nejen počet </a:t>
            </a:r>
            <a:r>
              <a:rPr lang="cs-CZ" sz="2400" b="1" dirty="0" err="1" smtClean="0">
                <a:solidFill>
                  <a:schemeClr val="bg1"/>
                </a:solidFill>
              </a:rPr>
              <a:t>atestantů</a:t>
            </a:r>
            <a:r>
              <a:rPr lang="cs-CZ" sz="2400" b="1" dirty="0" smtClean="0">
                <a:solidFill>
                  <a:schemeClr val="bg1"/>
                </a:solidFill>
              </a:rPr>
              <a:t>, ale skutečný obsah a specifika vzdělávání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51520" y="188640"/>
            <a:ext cx="889248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cs-CZ" sz="3600" b="1" kern="0" dirty="0" smtClean="0">
                <a:solidFill>
                  <a:srgbClr val="FFFF00"/>
                </a:solidFill>
              </a:rPr>
              <a:t>Nukleární medicína – novela vzdělávání</a:t>
            </a:r>
            <a:endParaRPr lang="cs-CZ" sz="3600" b="1" kern="0" dirty="0">
              <a:solidFill>
                <a:srgbClr val="FFFF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760" y="4459502"/>
            <a:ext cx="4044575" cy="2281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420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9340" y="1628800"/>
            <a:ext cx="8299124" cy="4525963"/>
          </a:xfrm>
        </p:spPr>
        <p:txBody>
          <a:bodyPr/>
          <a:lstStyle/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Návrh novelizace zákona č. 95/2014 není předkládán s prováděcími předpisy – pozice NM a průběh vzdělávání je neznámý.</a:t>
            </a:r>
          </a:p>
          <a:p>
            <a:pPr marL="0" indent="0">
              <a:buNone/>
            </a:pPr>
            <a:endParaRPr lang="cs-CZ" sz="2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Věříme, že specializační vzdělávání v NM nebude v ČR zlikvidováno a protože není reálné začlenit obor, který je víceletý do oboru jiného, očekáváme, že se předpokládá, že NM bude oborem nástavbovým. </a:t>
            </a:r>
          </a:p>
          <a:p>
            <a:pPr marL="0" indent="0">
              <a:buNone/>
            </a:pPr>
            <a:endParaRPr lang="cs-CZ" sz="2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Nástavba nemá plnohodnotné postavení (dle návrhu zákon pro tyto obory ani MZ ČR nemusí zřídit Akreditační komisi).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51520" y="188640"/>
            <a:ext cx="889248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cs-CZ" sz="3600" b="1" kern="0" smtClean="0">
                <a:solidFill>
                  <a:srgbClr val="FFFF00"/>
                </a:solidFill>
              </a:rPr>
              <a:t>Nukleární medicína – spec. vzdělávání</a:t>
            </a:r>
            <a:endParaRPr lang="cs-CZ" sz="3600" b="1" kern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24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340768"/>
            <a:ext cx="8280151" cy="4525963"/>
          </a:xfrm>
        </p:spPr>
        <p:txBody>
          <a:bodyPr/>
          <a:lstStyle/>
          <a:p>
            <a:pPr algn="just"/>
            <a:r>
              <a:rPr lang="cs-CZ" sz="2400" b="1" dirty="0" smtClean="0">
                <a:solidFill>
                  <a:schemeClr val="bg1"/>
                </a:solidFill>
              </a:rPr>
              <a:t>Nástavbový obor dle textu zákon = prohloubení znalostí základního oboru. Aplikace otevřených zářičů však není obsahem jiného oboru – </a:t>
            </a:r>
            <a:r>
              <a:rPr lang="cs-CZ" sz="2400" b="1" dirty="0" smtClean="0">
                <a:solidFill>
                  <a:srgbClr val="FFFF00"/>
                </a:solidFill>
              </a:rPr>
              <a:t>nejde o prohloubení oboru.</a:t>
            </a:r>
          </a:p>
          <a:p>
            <a:pPr algn="just"/>
            <a:r>
              <a:rPr lang="cs-CZ" sz="2400" b="1" dirty="0">
                <a:solidFill>
                  <a:schemeClr val="bg1"/>
                </a:solidFill>
              </a:rPr>
              <a:t>Příliš široký obor – konečné znalosti nemusí být adekvátní kompetenci</a:t>
            </a:r>
            <a:r>
              <a:rPr lang="cs-CZ" sz="2400" b="1" dirty="0" smtClean="0">
                <a:solidFill>
                  <a:schemeClr val="bg1"/>
                </a:solidFill>
              </a:rPr>
              <a:t>. </a:t>
            </a:r>
            <a:r>
              <a:rPr lang="cs-CZ" sz="2400" b="1" dirty="0" smtClean="0">
                <a:solidFill>
                  <a:schemeClr val="bg1"/>
                </a:solidFill>
              </a:rPr>
              <a:t>Lékař </a:t>
            </a:r>
            <a:r>
              <a:rPr lang="cs-CZ" sz="2400" b="1" dirty="0" smtClean="0">
                <a:solidFill>
                  <a:schemeClr val="bg1"/>
                </a:solidFill>
              </a:rPr>
              <a:t>bude v rámci </a:t>
            </a:r>
            <a:r>
              <a:rPr lang="cs-CZ" sz="2400" b="1" dirty="0" smtClean="0">
                <a:solidFill>
                  <a:schemeClr val="bg1"/>
                </a:solidFill>
              </a:rPr>
              <a:t>povinně dvojité </a:t>
            </a:r>
            <a:r>
              <a:rPr lang="cs-CZ" sz="2400" b="1" dirty="0" smtClean="0">
                <a:solidFill>
                  <a:schemeClr val="bg1"/>
                </a:solidFill>
              </a:rPr>
              <a:t>víceleté atestace studovat řadu oblastí, které poté nebude provádět.</a:t>
            </a:r>
          </a:p>
          <a:p>
            <a:pPr algn="just"/>
            <a:endParaRPr lang="cs-CZ" sz="1100" b="1" dirty="0" smtClean="0">
              <a:solidFill>
                <a:schemeClr val="bg1"/>
              </a:solidFill>
            </a:endParaRPr>
          </a:p>
          <a:p>
            <a:pPr algn="just"/>
            <a:r>
              <a:rPr lang="cs-CZ" sz="2400" b="1" dirty="0" smtClean="0">
                <a:solidFill>
                  <a:schemeClr val="bg1"/>
                </a:solidFill>
              </a:rPr>
              <a:t>Důsledky </a:t>
            </a:r>
            <a:r>
              <a:rPr lang="cs-CZ" sz="2400" b="1" dirty="0">
                <a:solidFill>
                  <a:schemeClr val="bg1"/>
                </a:solidFill>
              </a:rPr>
              <a:t>– </a:t>
            </a:r>
            <a:r>
              <a:rPr lang="cs-CZ" sz="2400" b="1" dirty="0" smtClean="0">
                <a:solidFill>
                  <a:schemeClr val="bg1"/>
                </a:solidFill>
              </a:rPr>
              <a:t>Zařazení NM jako nástavbového oboru: </a:t>
            </a:r>
            <a:r>
              <a:rPr lang="cs-CZ" sz="2800" b="1" dirty="0" smtClean="0">
                <a:solidFill>
                  <a:srgbClr val="FFFF00"/>
                </a:solidFill>
              </a:rPr>
              <a:t>PRODLOUŽENÍ VZDĚLÁVÁNÍ V NM NA CCA 7 LET NEMÁ ANALOGII VE SVĚTĚ !!!!</a:t>
            </a:r>
            <a:endParaRPr lang="cs-CZ" sz="2800" b="1" dirty="0">
              <a:solidFill>
                <a:srgbClr val="FFFF00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89248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Nukleární medicína – </a:t>
            </a:r>
            <a:r>
              <a:rPr lang="cs-CZ" sz="3600" b="1" dirty="0" err="1" smtClean="0">
                <a:solidFill>
                  <a:srgbClr val="FFFF00"/>
                </a:solidFill>
              </a:rPr>
              <a:t>spec</a:t>
            </a:r>
            <a:r>
              <a:rPr lang="cs-CZ" sz="3600" b="1" dirty="0" smtClean="0">
                <a:solidFill>
                  <a:srgbClr val="FFFF00"/>
                </a:solidFill>
              </a:rPr>
              <a:t>. vzdělávání</a:t>
            </a:r>
            <a:endParaRPr lang="cs-CZ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94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383591" y="178481"/>
            <a:ext cx="84963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sz="2800" b="1" dirty="0" smtClean="0">
                <a:solidFill>
                  <a:srgbClr val="FFFF00"/>
                </a:solidFill>
              </a:rPr>
              <a:t>Jaké jsou varianty vzdělávání?</a:t>
            </a:r>
            <a:endParaRPr lang="cs-CZ" sz="2800" b="1" dirty="0">
              <a:solidFill>
                <a:srgbClr val="FFFF00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519830" y="1678589"/>
            <a:ext cx="38653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NM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906368" y="1678589"/>
            <a:ext cx="1296144" cy="914400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err="1" smtClean="0">
                <a:solidFill>
                  <a:srgbClr val="FF0000"/>
                </a:solidFill>
              </a:rPr>
              <a:t>Int</a:t>
            </a:r>
            <a:r>
              <a:rPr lang="cs-CZ" b="1" dirty="0" smtClean="0">
                <a:solidFill>
                  <a:srgbClr val="FF0000"/>
                </a:solidFill>
              </a:rPr>
              <a:t>. Kmen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2202512" y="1678589"/>
            <a:ext cx="241940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NM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069644" y="1951123"/>
            <a:ext cx="3586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FF00"/>
                </a:solidFill>
              </a:rPr>
              <a:t>Celkem 5 </a:t>
            </a:r>
            <a:r>
              <a:rPr lang="cs-CZ" sz="2400" b="1" dirty="0" smtClean="0">
                <a:solidFill>
                  <a:srgbClr val="FFFF00"/>
                </a:solidFill>
              </a:rPr>
              <a:t>let, z toho NM 39 m.</a:t>
            </a:r>
            <a:endParaRPr lang="cs-CZ" sz="2400" b="1" dirty="0">
              <a:solidFill>
                <a:srgbClr val="FFFF00"/>
              </a:solidFill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419012" y="5649931"/>
            <a:ext cx="1742859" cy="914400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FF0000"/>
                </a:solidFill>
              </a:rPr>
              <a:t>Kmen RD</a:t>
            </a:r>
          </a:p>
          <a:p>
            <a:pPr algn="ctr"/>
            <a:r>
              <a:rPr lang="cs-CZ" dirty="0" smtClean="0">
                <a:solidFill>
                  <a:srgbClr val="FF0000"/>
                </a:solidFill>
              </a:rPr>
              <a:t>Kmen </a:t>
            </a:r>
            <a:r>
              <a:rPr lang="cs-CZ" dirty="0" err="1" smtClean="0">
                <a:solidFill>
                  <a:srgbClr val="FF0000"/>
                </a:solidFill>
              </a:rPr>
              <a:t>Int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2161871" y="5649931"/>
            <a:ext cx="2203377" cy="914400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FF0000"/>
                </a:solidFill>
              </a:rPr>
              <a:t>RD</a:t>
            </a:r>
          </a:p>
          <a:p>
            <a:pPr algn="ctr"/>
            <a:r>
              <a:rPr lang="cs-CZ" dirty="0" err="1" smtClean="0">
                <a:solidFill>
                  <a:srgbClr val="FF0000"/>
                </a:solidFill>
              </a:rPr>
              <a:t>Int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4365248" y="5649931"/>
            <a:ext cx="241940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FF0000"/>
                </a:solidFill>
              </a:rPr>
              <a:t>NM ??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2530114" y="1682436"/>
            <a:ext cx="392818" cy="914400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RD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479189" y="3662752"/>
            <a:ext cx="38653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NM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865727" y="3662752"/>
            <a:ext cx="1296144" cy="914400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RD Kmen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2161871" y="3662752"/>
            <a:ext cx="241940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NM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865727" y="4639868"/>
            <a:ext cx="1350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FF00"/>
                </a:solidFill>
              </a:rPr>
              <a:t>.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5060801" y="3778181"/>
            <a:ext cx="36271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FF00"/>
                </a:solidFill>
              </a:rPr>
              <a:t>Celkem 5 </a:t>
            </a:r>
            <a:r>
              <a:rPr lang="cs-CZ" sz="2400" b="1" dirty="0" smtClean="0">
                <a:solidFill>
                  <a:srgbClr val="FFFF00"/>
                </a:solidFill>
              </a:rPr>
              <a:t>let, z toho NM 33 m.</a:t>
            </a:r>
            <a:endParaRPr lang="cs-CZ" sz="2400" b="1" dirty="0">
              <a:solidFill>
                <a:srgbClr val="FFFF00"/>
              </a:solidFill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2462524" y="3662752"/>
            <a:ext cx="381284" cy="914400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err="1" smtClean="0">
                <a:solidFill>
                  <a:srgbClr val="FF0000"/>
                </a:solidFill>
              </a:rPr>
              <a:t>Int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644232" y="5286350"/>
            <a:ext cx="2557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FF00"/>
                </a:solidFill>
              </a:rPr>
              <a:t> 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4631741" y="5070379"/>
            <a:ext cx="4332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FF00"/>
                </a:solidFill>
              </a:rPr>
              <a:t>Celkem 6,5-7 </a:t>
            </a:r>
            <a:r>
              <a:rPr lang="cs-CZ" sz="2400" b="1" dirty="0" smtClean="0">
                <a:solidFill>
                  <a:srgbClr val="FFFF00"/>
                </a:solidFill>
              </a:rPr>
              <a:t>let, NM 24 m.</a:t>
            </a:r>
            <a:endParaRPr lang="cs-CZ" sz="2400" b="1" dirty="0">
              <a:solidFill>
                <a:srgbClr val="FFFF00"/>
              </a:solidFill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83591" y="729701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1"/>
                </a:solidFill>
              </a:rPr>
              <a:t>Dosud</a:t>
            </a:r>
            <a:endParaRPr lang="cs-CZ" sz="2800" b="1" dirty="0">
              <a:solidFill>
                <a:schemeClr val="bg1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294299" y="4962658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1"/>
                </a:solidFill>
              </a:rPr>
              <a:t>Novela</a:t>
            </a:r>
            <a:endParaRPr lang="cs-CZ" sz="2800" b="1" dirty="0">
              <a:solidFill>
                <a:schemeClr val="bg1"/>
              </a:solidFill>
            </a:endParaRPr>
          </a:p>
        </p:txBody>
      </p:sp>
      <p:sp>
        <p:nvSpPr>
          <p:cNvPr id="34" name="Obdélník 33"/>
          <p:cNvSpPr/>
          <p:nvPr/>
        </p:nvSpPr>
        <p:spPr>
          <a:xfrm>
            <a:off x="4370885" y="5649931"/>
            <a:ext cx="521712" cy="914400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err="1" smtClean="0">
                <a:solidFill>
                  <a:srgbClr val="FF0000"/>
                </a:solidFill>
              </a:rPr>
              <a:t>Int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cs-CZ" dirty="0" smtClean="0">
                <a:solidFill>
                  <a:srgbClr val="FF0000"/>
                </a:solidFill>
              </a:rPr>
              <a:t>RD</a:t>
            </a:r>
            <a:endParaRPr lang="cs-CZ" dirty="0">
              <a:solidFill>
                <a:srgbClr val="FF0000"/>
              </a:solidFill>
            </a:endParaRPr>
          </a:p>
        </p:txBody>
      </p:sp>
      <p:cxnSp>
        <p:nvCxnSpPr>
          <p:cNvPr id="10" name="Přímá spojnice 9"/>
          <p:cNvCxnSpPr>
            <a:stCxn id="18" idx="1"/>
          </p:cNvCxnSpPr>
          <p:nvPr/>
        </p:nvCxnSpPr>
        <p:spPr>
          <a:xfrm>
            <a:off x="419012" y="6107131"/>
            <a:ext cx="2234154" cy="1301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/>
          <p:cNvCxnSpPr>
            <a:stCxn id="18" idx="1"/>
            <a:endCxn id="34" idx="3"/>
          </p:cNvCxnSpPr>
          <p:nvPr/>
        </p:nvCxnSpPr>
        <p:spPr>
          <a:xfrm>
            <a:off x="419012" y="6107131"/>
            <a:ext cx="4473585" cy="0"/>
          </a:xfrm>
          <a:prstGeom prst="line">
            <a:avLst/>
          </a:prstGeom>
          <a:ln w="19050">
            <a:solidFill>
              <a:schemeClr val="accent4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29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692</Words>
  <Application>Microsoft Office PowerPoint</Application>
  <PresentationFormat>Předvádění na obrazovce (4:3)</PresentationFormat>
  <Paragraphs>151</Paragraphs>
  <Slides>18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0" baseType="lpstr">
      <vt:lpstr>Výchozí návrh</vt:lpstr>
      <vt:lpstr>Klip</vt:lpstr>
      <vt:lpstr>Prezentace aplikace PowerPoint</vt:lpstr>
      <vt:lpstr>Nukleární medicína – EU </vt:lpstr>
      <vt:lpstr>Prezentace aplikace PowerPoint</vt:lpstr>
      <vt:lpstr>Prezentace aplikace PowerPoint</vt:lpstr>
      <vt:lpstr>Nukleární medicína – ČR</vt:lpstr>
      <vt:lpstr>Prezentace aplikace PowerPoint</vt:lpstr>
      <vt:lpstr>Prezentace aplikace PowerPoint</vt:lpstr>
      <vt:lpstr>Nukleární medicína – spec. vzdělávání</vt:lpstr>
      <vt:lpstr>Prezentace aplikace PowerPoint</vt:lpstr>
      <vt:lpstr>Nukleární medicína</vt:lpstr>
      <vt:lpstr>Nukleární medicína</vt:lpstr>
      <vt:lpstr>Nukleární medicína</vt:lpstr>
      <vt:lpstr>Prezentace aplikace PowerPoint</vt:lpstr>
      <vt:lpstr>Prezentace aplikace PowerPoint</vt:lpstr>
      <vt:lpstr>Nukleární medicína – řešení?</vt:lpstr>
      <vt:lpstr>Prezentace aplikace PowerPoint</vt:lpstr>
      <vt:lpstr>Prezentace aplikace PowerPoint</vt:lpstr>
      <vt:lpstr>Prezentace aplikace PowerPoint</vt:lpstr>
    </vt:vector>
  </TitlesOfParts>
  <Company>Fakultní nemocnice Olomouc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18477</dc:creator>
  <cp:lastModifiedBy>user</cp:lastModifiedBy>
  <cp:revision>65</cp:revision>
  <dcterms:created xsi:type="dcterms:W3CDTF">2011-09-13T10:48:48Z</dcterms:created>
  <dcterms:modified xsi:type="dcterms:W3CDTF">2015-09-17T07:27:18Z</dcterms:modified>
</cp:coreProperties>
</file>