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7" r:id="rId13"/>
    <p:sldId id="25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0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03745-04E8-42A2-A8D1-9C706D111395}" type="datetimeFigureOut">
              <a:rPr lang="cs-CZ" smtClean="0"/>
              <a:pPr/>
              <a:t>20.2.2017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© 2012  STÁTNÍ ÚSTAV PRO KONTROLU LÉČIV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EF29E-2275-4AD4-85BB-1A64B48EAF9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EF19A-23EF-42A5-8937-4D562DAA8374}" type="datetimeFigureOut">
              <a:rPr lang="cs-CZ" smtClean="0"/>
              <a:pPr/>
              <a:t>20.2.2017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© 2012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D6C48-1BDB-489B-90ED-5BA449E5A48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60000" y="2130425"/>
            <a:ext cx="6480000" cy="1440000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160000" y="3780000"/>
            <a:ext cx="6480000" cy="1800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6E72-4F2C-48AE-B4A9-0C70193C6FB8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D268-035A-4716-B9A8-685C11317FE3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080000"/>
            <a:ext cx="2057400" cy="5040000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6019800" cy="5040000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A95D-4476-4CB5-8D11-050989B1E8B0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60000" y="2130425"/>
            <a:ext cx="6480000" cy="1440000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160000" y="3780000"/>
            <a:ext cx="6480000" cy="1800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6E72-4F2C-48AE-B4A9-0C70193C6FB8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BA2A-43F6-4061-AED7-E62762290BFF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DFFD-4C67-44FD-AFE8-6CF57975F52F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593447"/>
            <a:ext cx="4038600" cy="36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593447"/>
            <a:ext cx="4038600" cy="36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FD6-796C-45D6-BA2A-457353B48F4D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800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2232000"/>
            <a:ext cx="4040188" cy="61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843934"/>
            <a:ext cx="4040188" cy="33393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2232000"/>
            <a:ext cx="4041775" cy="61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843934"/>
            <a:ext cx="4041775" cy="33393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5591-CD93-4EDB-A5A0-209775723B24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0C1DF-DD4D-4AC8-8A41-F7756179ED69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9CD3E-19E8-4D42-ACDA-69C8ACEA3872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© 2012  STÁTNÍ ÚSTAV PRO KONTROLU LÉČIV</a:t>
            </a:r>
          </a:p>
        </p:txBody>
      </p:sp>
      <p:sp>
        <p:nvSpPr>
          <p:cNvPr id="6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80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080001"/>
            <a:ext cx="5111750" cy="51393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2248326"/>
            <a:ext cx="3008313" cy="39709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A2A2-A43B-45B4-94EB-C1CE2457CA9B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BA2A-43F6-4061-AED7-E62762290BFF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080000"/>
            <a:ext cx="5486400" cy="36388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3595-F971-4B97-AB34-3173BCBA7DD5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D268-035A-4716-B9A8-685C11317FE3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080000"/>
            <a:ext cx="2057400" cy="5040000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6019800" cy="5040000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A95D-4476-4CB5-8D11-050989B1E8B0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DFFD-4C67-44FD-AFE8-6CF57975F52F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593447"/>
            <a:ext cx="4038600" cy="36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593447"/>
            <a:ext cx="4038600" cy="360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FD6-796C-45D6-BA2A-457353B48F4D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800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2232000"/>
            <a:ext cx="4040188" cy="61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854800"/>
            <a:ext cx="4040188" cy="33645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2232000"/>
            <a:ext cx="4041775" cy="61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854800"/>
            <a:ext cx="4041775" cy="33645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5591-CD93-4EDB-A5A0-209775723B24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0C1DF-DD4D-4AC8-8A41-F7756179ED69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9CD3E-19E8-4D42-ACDA-69C8ACEA3872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© 2012  STÁTNÍ ÚSTAV PRO KONTROLU LÉČIV</a:t>
            </a:r>
          </a:p>
        </p:txBody>
      </p:sp>
      <p:sp>
        <p:nvSpPr>
          <p:cNvPr id="6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80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080001"/>
            <a:ext cx="5111750" cy="51393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2248326"/>
            <a:ext cx="3008313" cy="39709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A2A2-A43B-45B4-94EB-C1CE2457CA9B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080000"/>
            <a:ext cx="5486400" cy="36388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3595-F971-4B97-AB34-3173BCBA7DD5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w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1440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2520000"/>
            <a:ext cx="8229600" cy="36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 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876000" y="6356350"/>
            <a:ext cx="18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C86800F-7305-4608-881B-BCDECED6B3A4}" type="datetime1">
              <a:rPr lang="cs-CZ" smtClean="0"/>
              <a:pPr/>
              <a:t>20.2.2017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560000" y="540000"/>
            <a:ext cx="108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 b="0">
                <a:solidFill>
                  <a:schemeClr val="tx1"/>
                </a:solidFill>
              </a:defRPr>
            </a:lvl1pPr>
          </a:lstStyle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 descr="SÚKL - logo modré.wm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57200" y="457200"/>
            <a:ext cx="1440000" cy="390185"/>
          </a:xfrm>
          <a:prstGeom prst="rect">
            <a:avLst/>
          </a:prstGeom>
        </p:spPr>
      </p:pic>
      <p:cxnSp>
        <p:nvCxnSpPr>
          <p:cNvPr id="9" name="Přímá spojovací čára 8"/>
          <p:cNvCxnSpPr/>
          <p:nvPr userDrawn="1"/>
        </p:nvCxnSpPr>
        <p:spPr>
          <a:xfrm>
            <a:off x="2186735" y="773705"/>
            <a:ext cx="64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1440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2520000"/>
            <a:ext cx="8229600" cy="36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 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876000" y="6356350"/>
            <a:ext cx="18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6C86800F-7305-4608-881B-BCDECED6B3A4}" type="datetime1">
              <a:rPr lang="cs-CZ" smtClean="0"/>
              <a:pPr/>
              <a:t>20.2.2017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560000" y="512700"/>
            <a:ext cx="108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 b="0">
                <a:solidFill>
                  <a:schemeClr val="bg1"/>
                </a:solidFill>
              </a:defRPr>
            </a:lvl1pPr>
          </a:lstStyle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 descr="SÚKL - logo modré.wm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457201" y="457200"/>
            <a:ext cx="1439998" cy="390185"/>
          </a:xfrm>
          <a:prstGeom prst="rect">
            <a:avLst/>
          </a:prstGeom>
        </p:spPr>
      </p:pic>
      <p:cxnSp>
        <p:nvCxnSpPr>
          <p:cNvPr id="9" name="Přímá spojovací čára 8"/>
          <p:cNvCxnSpPr/>
          <p:nvPr userDrawn="1"/>
        </p:nvCxnSpPr>
        <p:spPr>
          <a:xfrm>
            <a:off x="2186735" y="773705"/>
            <a:ext cx="64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da.gov/downloads/ForConsumers/ConsumerUpdates/UCM407163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pk.cz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eurostemcell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SÚKL - logo 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3676" y="2942843"/>
            <a:ext cx="3596647" cy="972314"/>
          </a:xfrm>
          <a:prstGeom prst="rect">
            <a:avLst/>
          </a:prstGeom>
        </p:spPr>
      </p:pic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0C3F-A53A-44F8-8098-FD5DB09CC525}" type="datetime1">
              <a:rPr lang="cs-CZ" smtClean="0">
                <a:solidFill>
                  <a:schemeClr val="bg1"/>
                </a:solidFill>
              </a:rPr>
              <a:pPr/>
              <a:t>20.2.2017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© 2012  STÁTNÍ ÚSTAV PRO KONTROLU LÉČIV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adpis 18"/>
          <p:cNvSpPr>
            <a:spLocks noGrp="1"/>
          </p:cNvSpPr>
          <p:nvPr>
            <p:ph type="title"/>
          </p:nvPr>
        </p:nvSpPr>
        <p:spPr>
          <a:xfrm>
            <a:off x="410400" y="863715"/>
            <a:ext cx="8229600" cy="1143000"/>
          </a:xfrm>
        </p:spPr>
        <p:txBody>
          <a:bodyPr/>
          <a:lstStyle/>
          <a:p>
            <a:r>
              <a:rPr lang="cs-CZ" dirty="0"/>
              <a:t>Situace ve světě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  <a:p>
            <a:endParaRPr lang="cs-CZ" dirty="0"/>
          </a:p>
        </p:txBody>
      </p:sp>
      <p:sp>
        <p:nvSpPr>
          <p:cNvPr id="12" name="Zástupný symbol pro obsah 19"/>
          <p:cNvSpPr>
            <a:spLocks noGrp="1"/>
          </p:cNvSpPr>
          <p:nvPr>
            <p:ph idx="1"/>
          </p:nvPr>
        </p:nvSpPr>
        <p:spPr>
          <a:xfrm>
            <a:off x="475167" y="2006715"/>
            <a:ext cx="8229600" cy="3600000"/>
          </a:xfrm>
        </p:spPr>
        <p:txBody>
          <a:bodyPr/>
          <a:lstStyle/>
          <a:p>
            <a:r>
              <a:rPr lang="cs-CZ" b="1" dirty="0"/>
              <a:t>USA</a:t>
            </a:r>
            <a:r>
              <a:rPr lang="cs-CZ" dirty="0"/>
              <a:t>: Pupečníková krev – schválené použití pouze pro transplantaci krvetvorných kmenových buněk (</a:t>
            </a:r>
            <a:r>
              <a:rPr lang="cs-CZ" dirty="0">
                <a:hlinkClick r:id="rId2"/>
              </a:rPr>
              <a:t>https://www.fda.gov/downloads/ForConsumers/ConsumerUpdates/UCM407163.pdf</a:t>
            </a:r>
            <a:r>
              <a:rPr lang="cs-CZ" dirty="0"/>
              <a:t> )</a:t>
            </a:r>
          </a:p>
          <a:p>
            <a:r>
              <a:rPr lang="cs-CZ" dirty="0"/>
              <a:t>FDA neschválila k použití jiné kmenové buňky z pupečníku, nežli krvetvorné kmenové buňky v „homologním použití“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040695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adpis 18"/>
          <p:cNvSpPr>
            <a:spLocks noGrp="1"/>
          </p:cNvSpPr>
          <p:nvPr>
            <p:ph type="title"/>
          </p:nvPr>
        </p:nvSpPr>
        <p:spPr>
          <a:xfrm>
            <a:off x="410400" y="863715"/>
            <a:ext cx="8229600" cy="1143000"/>
          </a:xfrm>
        </p:spPr>
        <p:txBody>
          <a:bodyPr/>
          <a:lstStyle/>
          <a:p>
            <a:r>
              <a:rPr lang="cs-CZ" dirty="0"/>
              <a:t>Závěr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  <a:p>
            <a:endParaRPr lang="cs-CZ" dirty="0"/>
          </a:p>
        </p:txBody>
      </p:sp>
      <p:sp>
        <p:nvSpPr>
          <p:cNvPr id="12" name="Zástupný symbol pro obsah 19"/>
          <p:cNvSpPr>
            <a:spLocks noGrp="1"/>
          </p:cNvSpPr>
          <p:nvPr>
            <p:ph idx="1"/>
          </p:nvPr>
        </p:nvSpPr>
        <p:spPr>
          <a:xfrm>
            <a:off x="475167" y="2006715"/>
            <a:ext cx="8229600" cy="3600000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Kmenové buňky z pupečníku jsou někdy popisovány jako nadějná léčba pro léčbu např. Parkinsonovy choroby, cukrovky 1. typu, autismu, …</a:t>
            </a:r>
          </a:p>
          <a:p>
            <a:r>
              <a:rPr lang="cs-CZ" dirty="0"/>
              <a:t>U těchto onemocnění </a:t>
            </a:r>
            <a:r>
              <a:rPr lang="cs-CZ" b="1" dirty="0"/>
              <a:t>nelze tvrdit, že se jedná o ověřenou a účinnou léčbu </a:t>
            </a:r>
            <a:r>
              <a:rPr lang="cs-CZ" dirty="0"/>
              <a:t>(v různých indikacích probíhají teprve klinická hodnocení), dosud není průkaz účinnosti dle EBM (Evidence </a:t>
            </a:r>
            <a:r>
              <a:rPr lang="cs-CZ" dirty="0" err="1"/>
              <a:t>Based</a:t>
            </a:r>
            <a:r>
              <a:rPr lang="cs-CZ" dirty="0"/>
              <a:t> </a:t>
            </a:r>
            <a:r>
              <a:rPr lang="cs-CZ" dirty="0" err="1"/>
              <a:t>Medicine</a:t>
            </a:r>
            <a:r>
              <a:rPr lang="cs-CZ" dirty="0"/>
              <a:t>)</a:t>
            </a:r>
          </a:p>
          <a:p>
            <a:r>
              <a:rPr lang="cs-CZ" dirty="0"/>
              <a:t>Při „heterologním“ použití těchto buněk se jedná o léčivý přípravek (LPMT), který spadá pod registraci u EMA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08187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2816804" y="2618909"/>
            <a:ext cx="5823195" cy="1214975"/>
          </a:xfrm>
        </p:spPr>
        <p:txBody>
          <a:bodyPr/>
          <a:lstStyle/>
          <a:p>
            <a:r>
              <a:rPr lang="cs-CZ" dirty="0"/>
              <a:t>Děkujeme za pozornost</a:t>
            </a:r>
          </a:p>
        </p:txBody>
      </p:sp>
      <p:sp>
        <p:nvSpPr>
          <p:cNvPr id="10" name="Podnadpis 9"/>
          <p:cNvSpPr>
            <a:spLocks noGrp="1"/>
          </p:cNvSpPr>
          <p:nvPr>
            <p:ph type="subTitle" idx="1"/>
          </p:nvPr>
        </p:nvSpPr>
        <p:spPr>
          <a:xfrm>
            <a:off x="2861810" y="3780000"/>
            <a:ext cx="5778190" cy="1800000"/>
          </a:xfrm>
        </p:spPr>
        <p:txBody>
          <a:bodyPr>
            <a:noAutofit/>
          </a:bodyPr>
          <a:lstStyle/>
          <a:p>
            <a:r>
              <a:rPr lang="cs-CZ" sz="1400" cap="all" dirty="0">
                <a:solidFill>
                  <a:schemeClr val="bg1"/>
                </a:solidFill>
              </a:rPr>
              <a:t>Státní ústav pro kontrolu léčiv</a:t>
            </a:r>
          </a:p>
          <a:p>
            <a:r>
              <a:rPr lang="cs-CZ" sz="1400" dirty="0" err="1">
                <a:solidFill>
                  <a:schemeClr val="bg1"/>
                </a:solidFill>
              </a:rPr>
              <a:t>Šrobárova</a:t>
            </a:r>
            <a:r>
              <a:rPr lang="cs-CZ" sz="1400" dirty="0">
                <a:solidFill>
                  <a:schemeClr val="bg1"/>
                </a:solidFill>
              </a:rPr>
              <a:t> 48, 100 41 Praha 10</a:t>
            </a:r>
          </a:p>
          <a:p>
            <a:r>
              <a:rPr lang="cs-CZ" sz="1400" dirty="0">
                <a:solidFill>
                  <a:schemeClr val="bg1"/>
                </a:solidFill>
              </a:rPr>
              <a:t>tel.: +420 272 185 111</a:t>
            </a:r>
          </a:p>
          <a:p>
            <a:r>
              <a:rPr lang="cs-CZ" sz="1400" dirty="0">
                <a:solidFill>
                  <a:schemeClr val="bg1"/>
                </a:solidFill>
              </a:rPr>
              <a:t>fax: +420 271 732 377</a:t>
            </a:r>
          </a:p>
          <a:p>
            <a:r>
              <a:rPr lang="cs-CZ" sz="1400" dirty="0">
                <a:solidFill>
                  <a:schemeClr val="bg1"/>
                </a:solidFill>
              </a:rPr>
              <a:t>e-mail: posta@</a:t>
            </a:r>
            <a:r>
              <a:rPr lang="cs-CZ" sz="1400" dirty="0" err="1">
                <a:solidFill>
                  <a:schemeClr val="bg1"/>
                </a:solidFill>
              </a:rPr>
              <a:t>sukl.cz</a:t>
            </a:r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9BA2A-43F6-4061-AED7-E62762290BFF}" type="datetime1">
              <a:rPr lang="cs-CZ" smtClean="0"/>
              <a:pPr/>
              <a:t>20.2.2017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© 2012  STÁTNÍ ÚSTAV PRO KONTROLU LÉČIV</a:t>
            </a:r>
          </a:p>
        </p:txBody>
      </p:sp>
      <p:pic>
        <p:nvPicPr>
          <p:cNvPr id="11" name="Obrázek 10" descr="SÚKL - logo whi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3676" y="1448780"/>
            <a:ext cx="3596647" cy="97231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cap="all" dirty="0">
                <a:solidFill>
                  <a:schemeClr val="bg1"/>
                </a:solidFill>
              </a:rPr>
              <a:t>Kmenové buňky z pupečníku – pohled regulační autority</a:t>
            </a:r>
          </a:p>
        </p:txBody>
      </p:sp>
      <p:sp>
        <p:nvSpPr>
          <p:cNvPr id="15" name="Podnadpis 1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cs-CZ" sz="2200" b="1" dirty="0">
                <a:solidFill>
                  <a:schemeClr val="bg1"/>
                </a:solidFill>
              </a:rPr>
              <a:t>MUDr. Tomáš Boráň</a:t>
            </a:r>
          </a:p>
          <a:p>
            <a:r>
              <a:rPr lang="cs-CZ" sz="2200" dirty="0">
                <a:solidFill>
                  <a:schemeClr val="bg1"/>
                </a:solidFill>
              </a:rPr>
              <a:t>Vedoucí oddělení klinického hodnocení léčiv, SÚKL</a:t>
            </a:r>
          </a:p>
          <a:p>
            <a:endParaRPr lang="cs-CZ" sz="2200" dirty="0">
              <a:solidFill>
                <a:schemeClr val="bg1"/>
              </a:solidFill>
            </a:endParaRPr>
          </a:p>
          <a:p>
            <a:r>
              <a:rPr lang="cs-CZ" sz="2200" dirty="0">
                <a:solidFill>
                  <a:schemeClr val="bg1"/>
                </a:solidFill>
              </a:rPr>
              <a:t>14. schůze Podvýboru pro oblast zdravotní péče, vzdělávání a prevenci PSP ČR</a:t>
            </a: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2</a:t>
            </a:fld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  <a:p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710678" y="6084298"/>
            <a:ext cx="7965322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cs-CZ" b="1" baseline="30000" dirty="0"/>
              <a:t>Převzato z http://guardianlv.com/wp-content/uploads/2013/08/Stem-Cell-from-Umbilical-Cord-Blood-to-Treat-Autism.jpg</a:t>
            </a:r>
            <a:endParaRPr lang="cs-CZ" sz="1800" b="1" kern="1200" baseline="30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28052"/>
            <a:ext cx="8686070" cy="488591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adpis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Kmenové buňky pupečníku</a:t>
            </a:r>
          </a:p>
        </p:txBody>
      </p:sp>
      <p:sp>
        <p:nvSpPr>
          <p:cNvPr id="20" name="Zástupný symbol pro obsah 19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z="2400" dirty="0"/>
              <a:t>„Pupečníková krev“ – obsahuje krvetvorné kmenové buňky, regulováno podle Zákona č. 296/2008 Sb. (Zákon o lidských tkáních a buňkách(LTB)), v případě, že jsou použity k obnově krvetvorby</a:t>
            </a:r>
          </a:p>
          <a:p>
            <a:r>
              <a:rPr lang="cs-CZ" sz="2400" dirty="0"/>
              <a:t>„Pupečníková krev“ – pokud jsou kmenové buňky použity „heterologně“ (k jiné než jejich základní funkci) – jedná se o léčivý přípravek moderní terapie (LPMT)</a:t>
            </a:r>
          </a:p>
          <a:p>
            <a:r>
              <a:rPr lang="cs-CZ" sz="2400" dirty="0"/>
              <a:t>Kmenové buňky z pojiva pupečníku – opět, LPMT</a:t>
            </a:r>
          </a:p>
          <a:p>
            <a:r>
              <a:rPr lang="cs-CZ" sz="2400" dirty="0"/>
              <a:t>VŽDY – darování, opatřování, vyšetřování, zpracování, případně skladování a distribuce dle Zákona o LTB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743322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adpis 18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95055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Seznam držitelů povolení činnosti v oblasti LTB</a:t>
            </a:r>
            <a:endParaRPr lang="cs-CZ" sz="2000" b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500322"/>
              </p:ext>
            </p:extLst>
          </p:nvPr>
        </p:nvGraphicFramePr>
        <p:xfrm>
          <a:off x="521549" y="1403774"/>
          <a:ext cx="8055896" cy="5399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644">
                  <a:extLst>
                    <a:ext uri="{9D8B030D-6E8A-4147-A177-3AD203B41FA5}">
                      <a16:colId xmlns:a16="http://schemas.microsoft.com/office/drawing/2014/main" val="1040006443"/>
                    </a:ext>
                  </a:extLst>
                </a:gridCol>
                <a:gridCol w="5719252">
                  <a:extLst>
                    <a:ext uri="{9D8B030D-6E8A-4147-A177-3AD203B41FA5}">
                      <a16:colId xmlns:a16="http://schemas.microsoft.com/office/drawing/2014/main" val="2573465699"/>
                    </a:ext>
                  </a:extLst>
                </a:gridCol>
              </a:tblGrid>
              <a:tr h="338636">
                <a:tc>
                  <a:txBody>
                    <a:bodyPr/>
                    <a:lstStyle/>
                    <a:p>
                      <a:r>
                        <a:rPr lang="cs-CZ" sz="1400" dirty="0"/>
                        <a:t>Název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Rozsah činnosti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220298"/>
                  </a:ext>
                </a:extLst>
              </a:tr>
              <a:tr h="966510">
                <a:tc>
                  <a:txBody>
                    <a:bodyPr/>
                    <a:lstStyle/>
                    <a:p>
                      <a:r>
                        <a:rPr lang="en-US" sz="1400" dirty="0"/>
                        <a:t>CORD BLOOD CENTER CZ </a:t>
                      </a:r>
                      <a:r>
                        <a:rPr lang="en-US" sz="1400" dirty="0" err="1"/>
                        <a:t>s.r.o</a:t>
                      </a:r>
                      <a:r>
                        <a:rPr lang="en-US" sz="1400" dirty="0"/>
                        <a:t>.</a:t>
                      </a:r>
                      <a:r>
                        <a:rPr lang="cs-CZ" sz="1400" dirty="0"/>
                        <a:t>, Praha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opatř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zprac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vyš.,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sklad.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.: 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krvetvorných b. </a:t>
                      </a: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 pup. krve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autolog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použ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a pro příbuzenské a indikované příbuzenské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použ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mesenchymálních kmenových b. </a:t>
                      </a: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 tkáně pupečníku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 výrobu LPMT pro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autolog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použ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955345"/>
                  </a:ext>
                </a:extLst>
              </a:tr>
              <a:tr h="575681">
                <a:tc>
                  <a:txBody>
                    <a:bodyPr/>
                    <a:lstStyle/>
                    <a:p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Česká genetická banka spol. s r.o., Praha 4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-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opatř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zprac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vyš.,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sklad.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krvetvorných b. </a:t>
                      </a: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 pup. krve</a:t>
                      </a:r>
                      <a:r>
                        <a:rPr lang="cs-CZ" sz="14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 autologní použití </a:t>
                      </a:r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806905"/>
                  </a:ext>
                </a:extLst>
              </a:tr>
              <a:tr h="3243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ČNRDD o.p.s., Plzeň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-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distribuce 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krvetvorných buněk </a:t>
                      </a: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lang="cs-CZ" sz="14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pupečníkové krve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 alogenní použití</a:t>
                      </a:r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867729"/>
                  </a:ext>
                </a:extLst>
              </a:tr>
              <a:tr h="360085">
                <a:tc>
                  <a:txBody>
                    <a:bodyPr/>
                    <a:lstStyle/>
                    <a:p>
                      <a:r>
                        <a:rPr lang="cs-CZ" sz="1400" dirty="0"/>
                        <a:t>Fakultní nemocnice Brno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-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opatř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sklad. a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krvetvorných b. </a:t>
                      </a: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 pup. krve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 autologní použití</a:t>
                      </a:r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643201"/>
                  </a:ext>
                </a:extLst>
              </a:tr>
              <a:tr h="405045">
                <a:tc>
                  <a:txBody>
                    <a:bodyPr/>
                    <a:lstStyle/>
                    <a:p>
                      <a:r>
                        <a:rPr lang="cs-CZ" sz="1400" dirty="0"/>
                        <a:t>Fakultní</a:t>
                      </a:r>
                      <a:r>
                        <a:rPr lang="cs-CZ" sz="1400" baseline="0" dirty="0"/>
                        <a:t> nemocnice HK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-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opatř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zprac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vyš.,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sklad.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b="1" dirty="0"/>
                        <a:t>pupečníkové krve </a:t>
                      </a:r>
                      <a:r>
                        <a:rPr lang="cs-CZ" sz="1400" dirty="0"/>
                        <a:t>pro autologní a alogenní použití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830132"/>
                  </a:ext>
                </a:extLst>
              </a:tr>
              <a:tr h="406363">
                <a:tc>
                  <a:txBody>
                    <a:bodyPr/>
                    <a:lstStyle/>
                    <a:p>
                      <a:r>
                        <a:rPr lang="cs-CZ" sz="1400" dirty="0"/>
                        <a:t>FNKV,</a:t>
                      </a:r>
                      <a:r>
                        <a:rPr lang="cs-CZ" sz="1400" baseline="0" dirty="0"/>
                        <a:t> Praha 10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-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opatřování 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krvetvorných buněk </a:t>
                      </a: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 pupečníkové krve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 autologní použití</a:t>
                      </a:r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004543"/>
                  </a:ext>
                </a:extLst>
              </a:tr>
              <a:tr h="406363">
                <a:tc>
                  <a:txBody>
                    <a:bodyPr/>
                    <a:lstStyle/>
                    <a:p>
                      <a:r>
                        <a:rPr lang="cs-CZ" sz="1400" dirty="0"/>
                        <a:t>IKEM, Praha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- distribuce </a:t>
                      </a:r>
                      <a:r>
                        <a:rPr lang="cs-CZ" sz="1400" b="1" dirty="0"/>
                        <a:t>krvetvorných buněk </a:t>
                      </a:r>
                      <a:r>
                        <a:rPr lang="cs-CZ" sz="1400" b="0" dirty="0"/>
                        <a:t>z pupečníkové krve </a:t>
                      </a:r>
                      <a:r>
                        <a:rPr lang="cs-CZ" sz="1400" dirty="0"/>
                        <a:t>pro alo-</a:t>
                      </a:r>
                      <a:r>
                        <a:rPr lang="cs-CZ" sz="1400" baseline="0" dirty="0"/>
                        <a:t> </a:t>
                      </a:r>
                      <a:r>
                        <a:rPr lang="cs-CZ" sz="1400" dirty="0"/>
                        <a:t>a autologní p.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240408"/>
                  </a:ext>
                </a:extLst>
              </a:tr>
              <a:tr h="406363">
                <a:tc>
                  <a:txBody>
                    <a:bodyPr/>
                    <a:lstStyle/>
                    <a:p>
                      <a:r>
                        <a:rPr lang="cs-CZ" sz="1400" dirty="0"/>
                        <a:t>Národní Centrum Tkání a Buněk a.s. , Brno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-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opatř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zprac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vyš.,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sklad.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b="1" dirty="0"/>
                        <a:t>krvetvorných a mezenchymálních  </a:t>
                      </a:r>
                      <a:r>
                        <a:rPr lang="cs-CZ" sz="1400" dirty="0"/>
                        <a:t>kmenových buněk z pupečníkové krve pro autologní použití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941517"/>
                  </a:ext>
                </a:extLst>
              </a:tr>
              <a:tr h="406363">
                <a:tc>
                  <a:txBody>
                    <a:bodyPr/>
                    <a:lstStyle/>
                    <a:p>
                      <a:r>
                        <a:rPr lang="cs-CZ" sz="1400" dirty="0"/>
                        <a:t>Nemocnice Jihlava, </a:t>
                      </a:r>
                      <a:r>
                        <a:rPr lang="cs-CZ" sz="1400" dirty="0" err="1"/>
                        <a:t>p.o</a:t>
                      </a:r>
                      <a:r>
                        <a:rPr lang="cs-CZ" sz="14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- opatřování </a:t>
                      </a:r>
                      <a:r>
                        <a:rPr lang="cs-CZ" sz="1400" b="1" dirty="0"/>
                        <a:t>krvetvorných buněk </a:t>
                      </a:r>
                      <a:r>
                        <a:rPr lang="cs-CZ" sz="1400" dirty="0"/>
                        <a:t>z pupečníkové</a:t>
                      </a:r>
                      <a:r>
                        <a:rPr lang="cs-CZ" sz="1400" baseline="0" dirty="0"/>
                        <a:t> krve </a:t>
                      </a:r>
                      <a:r>
                        <a:rPr lang="cs-CZ" sz="1400" dirty="0"/>
                        <a:t>pro autologní použití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711871"/>
                  </a:ext>
                </a:extLst>
              </a:tr>
              <a:tr h="406363">
                <a:tc>
                  <a:txBody>
                    <a:bodyPr/>
                    <a:lstStyle/>
                    <a:p>
                      <a:r>
                        <a:rPr lang="cs-CZ" sz="1400" dirty="0"/>
                        <a:t>ÚHKT, Praha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-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opatř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zprac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., vyš.,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sklad.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cs-CZ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cs-CZ" sz="1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alogenních 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krvetvorných buněk </a:t>
                      </a:r>
                      <a:r>
                        <a:rPr lang="cs-CZ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 pup. krve</a:t>
                      </a:r>
                      <a:r>
                        <a:rPr lang="cs-CZ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5602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7842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adpis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Typy uchování kmenových buněk pupečníku</a:t>
            </a:r>
          </a:p>
        </p:txBody>
      </p:sp>
      <p:sp>
        <p:nvSpPr>
          <p:cNvPr id="20" name="Zástupný symbol pro obsah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Banka pupečníkové krve ČR </a:t>
            </a:r>
            <a:r>
              <a:rPr lang="cs-CZ" dirty="0"/>
              <a:t>- dárcovský neziskový projekt ÚHKT v Praze. Jejím posláním je zajištění odběrů, zpracování, vyšetření a zamražení darované pupečníkové krve. </a:t>
            </a:r>
            <a:r>
              <a:rPr lang="cs-CZ" dirty="0">
                <a:hlinkClick r:id="rId2"/>
              </a:rPr>
              <a:t>http://www.bpk.cz/</a:t>
            </a:r>
            <a:r>
              <a:rPr lang="cs-CZ" dirty="0"/>
              <a:t> </a:t>
            </a:r>
          </a:p>
          <a:p>
            <a:r>
              <a:rPr lang="cs-CZ" b="1" dirty="0"/>
              <a:t>Komerční subjekty </a:t>
            </a:r>
            <a:r>
              <a:rPr lang="cs-CZ" dirty="0"/>
              <a:t>zabývající se uchování kmenových buněk krve pro vlastní potřebu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738085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  <a:p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47760" y="6217850"/>
            <a:ext cx="547021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cs-CZ" b="1" baseline="30000" dirty="0"/>
              <a:t>http://www.hematology.cz/doporuceni/klinika-files/stanovisko_chs_k_autocb.pdf</a:t>
            </a:r>
            <a:endParaRPr lang="cs-CZ" sz="1800" b="1" kern="1200" baseline="30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800" y="894500"/>
            <a:ext cx="5139191" cy="510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72842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  <a:p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47760" y="6217850"/>
            <a:ext cx="547021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cs-CZ" b="1" baseline="30000" dirty="0"/>
              <a:t>http://www.hematology.cz/doporuceni/klinika-files/stanovisko_chs_k_autocb.pdf</a:t>
            </a:r>
            <a:endParaRPr lang="cs-CZ" sz="1800" b="1" kern="1200" baseline="30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469" y="1585991"/>
            <a:ext cx="5173510" cy="232014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800" y="3913194"/>
            <a:ext cx="5173510" cy="90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76658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adpis 18"/>
          <p:cNvSpPr>
            <a:spLocks noGrp="1"/>
          </p:cNvSpPr>
          <p:nvPr>
            <p:ph type="title"/>
          </p:nvPr>
        </p:nvSpPr>
        <p:spPr>
          <a:xfrm>
            <a:off x="296525" y="1086510"/>
            <a:ext cx="8229600" cy="1143000"/>
          </a:xfrm>
        </p:spPr>
        <p:txBody>
          <a:bodyPr/>
          <a:lstStyle/>
          <a:p>
            <a:r>
              <a:rPr lang="cs-CZ" dirty="0"/>
              <a:t>Situace v EU a ve světě</a:t>
            </a:r>
          </a:p>
        </p:txBody>
      </p:sp>
      <p:sp>
        <p:nvSpPr>
          <p:cNvPr id="20" name="Zástupný symbol pro obsah 19"/>
          <p:cNvSpPr>
            <a:spLocks noGrp="1"/>
          </p:cNvSpPr>
          <p:nvPr>
            <p:ph idx="1"/>
          </p:nvPr>
        </p:nvSpPr>
        <p:spPr>
          <a:xfrm>
            <a:off x="594000" y="1988840"/>
            <a:ext cx="8229600" cy="4131160"/>
          </a:xfrm>
        </p:spPr>
        <p:txBody>
          <a:bodyPr/>
          <a:lstStyle/>
          <a:p>
            <a:r>
              <a:rPr lang="cs-CZ" dirty="0" err="1"/>
              <a:t>Eurostemcell</a:t>
            </a:r>
            <a:r>
              <a:rPr lang="cs-CZ" dirty="0"/>
              <a:t> (</a:t>
            </a:r>
            <a:r>
              <a:rPr lang="cs-CZ" dirty="0">
                <a:hlinkClick r:id="rId2"/>
              </a:rPr>
              <a:t>www.eurostemcell.org</a:t>
            </a:r>
            <a:r>
              <a:rPr lang="cs-CZ" dirty="0"/>
              <a:t> ) - evropské konsorcium pro výzkum kmenových buněk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23. 2. 2017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2012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Kmenové buňky z pupečníku – pohled regulační autority</a:t>
            </a:r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75" y="3168595"/>
            <a:ext cx="823912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2782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otiv sady Office">
  <a:themeElements>
    <a:clrScheme name="Státní ústav pro kontrolu léčiv">
      <a:dk1>
        <a:srgbClr val="2D3291"/>
      </a:dk1>
      <a:lt1>
        <a:sysClr val="window" lastClr="FFFFFF"/>
      </a:lt1>
      <a:dk2>
        <a:srgbClr val="F06423"/>
      </a:dk2>
      <a:lt2>
        <a:srgbClr val="CCCCCC"/>
      </a:lt2>
      <a:accent1>
        <a:srgbClr val="335A9A"/>
      </a:accent1>
      <a:accent2>
        <a:srgbClr val="6683B3"/>
      </a:accent2>
      <a:accent3>
        <a:srgbClr val="99ACCD"/>
      </a:accent3>
      <a:accent4>
        <a:srgbClr val="F4A533"/>
      </a:accent4>
      <a:accent5>
        <a:srgbClr val="F7BB66"/>
      </a:accent5>
      <a:accent6>
        <a:srgbClr val="F9D299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b="1" kern="1200" baseline="30000" dirty="0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Motiv sady Office">
  <a:themeElements>
    <a:clrScheme name="Státní ústav pro kontrolu léčiv">
      <a:dk1>
        <a:srgbClr val="2D3291"/>
      </a:dk1>
      <a:lt1>
        <a:sysClr val="window" lastClr="FFFFFF"/>
      </a:lt1>
      <a:dk2>
        <a:srgbClr val="F06423"/>
      </a:dk2>
      <a:lt2>
        <a:srgbClr val="CCCCCC"/>
      </a:lt2>
      <a:accent1>
        <a:srgbClr val="335A9A"/>
      </a:accent1>
      <a:accent2>
        <a:srgbClr val="6683B3"/>
      </a:accent2>
      <a:accent3>
        <a:srgbClr val="99ACCD"/>
      </a:accent3>
      <a:accent4>
        <a:srgbClr val="F4A533"/>
      </a:accent4>
      <a:accent5>
        <a:srgbClr val="F7BB66"/>
      </a:accent5>
      <a:accent6>
        <a:srgbClr val="F9D299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b="1" kern="1200" baseline="30000" dirty="0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800</Words>
  <Application>Microsoft Office PowerPoint</Application>
  <PresentationFormat>Předvádění na obrazovce (4:3)</PresentationFormat>
  <Paragraphs>98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Motiv sady Office</vt:lpstr>
      <vt:lpstr>1_Motiv sady Office</vt:lpstr>
      <vt:lpstr>Prezentace aplikace PowerPoint</vt:lpstr>
      <vt:lpstr>Kmenové buňky z pupečníku – pohled regulační autority</vt:lpstr>
      <vt:lpstr>Prezentace aplikace PowerPoint</vt:lpstr>
      <vt:lpstr>Kmenové buňky pupečníku</vt:lpstr>
      <vt:lpstr>Seznam držitelů povolení činnosti v oblasti LTB</vt:lpstr>
      <vt:lpstr>Typy uchování kmenových buněk pupečníku</vt:lpstr>
      <vt:lpstr>Prezentace aplikace PowerPoint</vt:lpstr>
      <vt:lpstr>Prezentace aplikace PowerPoint</vt:lpstr>
      <vt:lpstr>Situace v EU a ve světě</vt:lpstr>
      <vt:lpstr>Situace ve světě</vt:lpstr>
      <vt:lpstr>Závěr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Zbyněk Polák</dc:creator>
  <cp:lastModifiedBy>Boráň Tomáš</cp:lastModifiedBy>
  <cp:revision>15</cp:revision>
  <dcterms:created xsi:type="dcterms:W3CDTF">2012-11-07T12:54:42Z</dcterms:created>
  <dcterms:modified xsi:type="dcterms:W3CDTF">2017-02-20T16:28:48Z</dcterms:modified>
</cp:coreProperties>
</file>