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19" r:id="rId4"/>
    <p:sldId id="320" r:id="rId5"/>
    <p:sldId id="321" r:id="rId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00"/>
    <a:srgbClr val="33CC33"/>
    <a:srgbClr val="660033"/>
    <a:srgbClr val="FF0000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70" d="100"/>
          <a:sy n="70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A0C38-EBAD-49E5-9529-3C5B2F8F635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15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1C03D-6FEB-4635-9A17-C19A14D6463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95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F1EA-DCD2-450A-AEC6-88CBE14092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4525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1FCA4E-0701-43EE-836F-EA62034C356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3678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2A4EC1-E051-42BC-AFAA-5D4C6247125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916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1C4EB-73E4-425F-8E92-77331DBF261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313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00A12-A3C4-4726-9CBE-64DA9B12E11A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988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EECFE-9EE8-462B-ABDB-80353AA6F41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88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CF850-9ADC-4DA2-BD81-41B7E987549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71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5122D-3AEB-47D3-82A6-DFE0ACE1701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627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F2FB2-DAB9-4C4F-A303-39A2DB09D81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9924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EDBD6-5DA5-47E1-B7B6-F12B80114FB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41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2DA9F-78F0-40CE-BF96-792441619E4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123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>
                <a:gamma/>
                <a:shade val="46275"/>
                <a:invGamma/>
              </a:srgbClr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448A04-DA44-42AB-A01A-E78A335746B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492375"/>
            <a:ext cx="8497887" cy="1657350"/>
          </a:xfrm>
        </p:spPr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</a:rPr>
              <a:t>Nukleární medicína </a:t>
            </a:r>
          </a:p>
          <a:p>
            <a:r>
              <a:rPr lang="cs-CZ" b="1" dirty="0" smtClean="0">
                <a:solidFill>
                  <a:srgbClr val="FFFF00"/>
                </a:solidFill>
              </a:rPr>
              <a:t>– samostatný specifický obor</a:t>
            </a:r>
            <a:endParaRPr lang="cs-CZ" b="1" dirty="0">
              <a:solidFill>
                <a:srgbClr val="FFFF00"/>
              </a:solidFill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10894"/>
              </p:ext>
            </p:extLst>
          </p:nvPr>
        </p:nvGraphicFramePr>
        <p:xfrm>
          <a:off x="755575" y="260648"/>
          <a:ext cx="2288005" cy="223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Klip" r:id="rId3" imgW="4435200" imgH="4327200" progId="MS_ClipArt_Gallery.2">
                  <p:embed/>
                </p:oleObj>
              </mc:Choice>
              <mc:Fallback>
                <p:oleObj name="Klip" r:id="rId3" imgW="4435200" imgH="4327200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30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5" y="260648"/>
                        <a:ext cx="2288005" cy="22317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547813" y="4292600"/>
            <a:ext cx="648017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cs-CZ" b="1" dirty="0" smtClean="0">
                <a:solidFill>
                  <a:schemeClr val="bg1"/>
                </a:solidFill>
              </a:rPr>
              <a:t>doc. MUDr. Pavel Koranda, Ph.D.</a:t>
            </a:r>
            <a:endParaRPr lang="cs-CZ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cs-CZ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340" y="1628800"/>
            <a:ext cx="8166967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= medicínské </a:t>
            </a:r>
            <a:r>
              <a:rPr lang="cs-CZ" sz="2400" b="1" dirty="0">
                <a:solidFill>
                  <a:schemeClr val="bg1"/>
                </a:solidFill>
              </a:rPr>
              <a:t>aplikace založené na </a:t>
            </a:r>
            <a:r>
              <a:rPr lang="cs-CZ" sz="2400" b="1" dirty="0" smtClean="0">
                <a:solidFill>
                  <a:schemeClr val="bg1"/>
                </a:solidFill>
              </a:rPr>
              <a:t>užití </a:t>
            </a:r>
            <a:r>
              <a:rPr lang="cs-CZ" sz="2400" b="1" dirty="0">
                <a:solidFill>
                  <a:schemeClr val="bg1"/>
                </a:solidFill>
              </a:rPr>
              <a:t>širokého spektra otevřených zářičů s </a:t>
            </a:r>
            <a:r>
              <a:rPr lang="cs-CZ" sz="2400" b="1" dirty="0">
                <a:solidFill>
                  <a:srgbClr val="FFFF00"/>
                </a:solidFill>
              </a:rPr>
              <a:t>diagnostickým nebo terapeutickým </a:t>
            </a:r>
            <a:r>
              <a:rPr lang="cs-CZ" sz="2400" b="1" dirty="0">
                <a:solidFill>
                  <a:schemeClr val="bg1"/>
                </a:solidFill>
              </a:rPr>
              <a:t>účelem. </a:t>
            </a:r>
            <a:endParaRPr lang="cs-CZ" sz="2400" b="1" dirty="0" smtClean="0">
              <a:solidFill>
                <a:schemeClr val="bg1"/>
              </a:solidFill>
            </a:endParaRPr>
          </a:p>
          <a:p>
            <a:pPr algn="just"/>
            <a:r>
              <a:rPr lang="cs-CZ" sz="2400" b="1" dirty="0" smtClean="0">
                <a:solidFill>
                  <a:srgbClr val="FFFF00"/>
                </a:solidFill>
              </a:rPr>
              <a:t>Otevřený zářič </a:t>
            </a:r>
            <a:r>
              <a:rPr lang="cs-CZ" sz="2400" b="1" dirty="0" smtClean="0">
                <a:solidFill>
                  <a:schemeClr val="bg1"/>
                </a:solidFill>
              </a:rPr>
              <a:t>- </a:t>
            </a:r>
            <a:r>
              <a:rPr lang="cs-CZ" sz="2400" b="1" dirty="0">
                <a:solidFill>
                  <a:schemeClr val="bg1"/>
                </a:solidFill>
              </a:rPr>
              <a:t>radioaktivní látka, která není hermeticky uzavřena a může se tedy rozptýlit v prostředí</a:t>
            </a:r>
            <a:endParaRPr lang="cs-CZ" sz="2400" b="1" dirty="0" smtClean="0">
              <a:solidFill>
                <a:schemeClr val="bg1"/>
              </a:solidFill>
            </a:endParaRPr>
          </a:p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Radiofarmaka – příprava v </a:t>
            </a:r>
            <a:r>
              <a:rPr lang="cs-CZ" sz="2400" b="1" dirty="0" err="1" smtClean="0">
                <a:solidFill>
                  <a:schemeClr val="bg1"/>
                </a:solidFill>
              </a:rPr>
              <a:t>radiofarmaceutické</a:t>
            </a:r>
            <a:r>
              <a:rPr lang="cs-CZ" sz="2400" b="1" dirty="0" smtClean="0">
                <a:solidFill>
                  <a:schemeClr val="bg1"/>
                </a:solidFill>
              </a:rPr>
              <a:t> laboratoři</a:t>
            </a:r>
          </a:p>
          <a:p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</a:t>
            </a:r>
            <a:r>
              <a:rPr lang="cs-CZ" sz="3600" b="1" dirty="0" smtClean="0">
                <a:solidFill>
                  <a:srgbClr val="FFFF00"/>
                </a:solidFill>
              </a:rPr>
              <a:t>medicína – multidisciplinární obor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166967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Personál </a:t>
            </a:r>
          </a:p>
          <a:p>
            <a:r>
              <a:rPr lang="cs-CZ" sz="2400" b="1" dirty="0" err="1" smtClean="0">
                <a:solidFill>
                  <a:schemeClr val="bg1"/>
                </a:solidFill>
              </a:rPr>
              <a:t>Radiofarmaceuti</a:t>
            </a:r>
            <a:r>
              <a:rPr lang="cs-CZ" sz="2400" b="1" dirty="0" smtClean="0">
                <a:solidFill>
                  <a:schemeClr val="bg1"/>
                </a:solidFill>
              </a:rPr>
              <a:t> s vlastní atestací (nadále i dle novely zákona)</a:t>
            </a:r>
          </a:p>
          <a:p>
            <a:r>
              <a:rPr lang="cs-CZ" sz="2400" b="1" dirty="0" err="1" smtClean="0">
                <a:solidFill>
                  <a:schemeClr val="bg1"/>
                </a:solidFill>
              </a:rPr>
              <a:t>Radiofarmaceutiční</a:t>
            </a:r>
            <a:r>
              <a:rPr lang="cs-CZ" sz="2400" b="1" dirty="0" smtClean="0">
                <a:solidFill>
                  <a:schemeClr val="bg1"/>
                </a:solidFill>
              </a:rPr>
              <a:t> laboranti</a:t>
            </a:r>
          </a:p>
          <a:p>
            <a:r>
              <a:rPr lang="cs-CZ" sz="2400" b="1" dirty="0" smtClean="0">
                <a:solidFill>
                  <a:schemeClr val="bg1"/>
                </a:solidFill>
              </a:rPr>
              <a:t>Lékaři se specializací v NM</a:t>
            </a:r>
          </a:p>
          <a:p>
            <a:r>
              <a:rPr lang="cs-CZ" sz="2400" b="1" dirty="0" smtClean="0">
                <a:solidFill>
                  <a:schemeClr val="bg1"/>
                </a:solidFill>
              </a:rPr>
              <a:t>Radiologičtí asistenti</a:t>
            </a:r>
          </a:p>
          <a:p>
            <a:r>
              <a:rPr lang="cs-CZ" sz="2400" b="1" dirty="0" smtClean="0">
                <a:solidFill>
                  <a:schemeClr val="bg1"/>
                </a:solidFill>
              </a:rPr>
              <a:t>Zdravotní sestry (nutné především pro lůžková oddělení)</a:t>
            </a:r>
          </a:p>
          <a:p>
            <a:endParaRPr lang="cs-CZ" sz="2400" b="1" dirty="0">
              <a:solidFill>
                <a:schemeClr val="bg1"/>
              </a:solidFill>
            </a:endParaRPr>
          </a:p>
          <a:p>
            <a:r>
              <a:rPr lang="cs-CZ" sz="2400" b="1" dirty="0" smtClean="0">
                <a:solidFill>
                  <a:schemeClr val="bg1"/>
                </a:solidFill>
              </a:rPr>
              <a:t>Radiologičtí fyzici (nejen rad. Ochrana, ale i činnosti při kontrolách přístrojů – praktická specializace)</a:t>
            </a: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3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340" y="1628800"/>
            <a:ext cx="8166967" cy="4525963"/>
          </a:xfrm>
        </p:spPr>
        <p:txBody>
          <a:bodyPr/>
          <a:lstStyle/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Práce s otevřenými zářiči je specifická a nepřekrývá se z žádným oborem.</a:t>
            </a:r>
          </a:p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Ve dominantní většině zemí EU je NM samostatným specializačním oborem s minimálně čtyřletým vzděláváním - i v zemích s reformami vzdělávání je pro specializaci pro práci s otevřenými zářiči požadován víceletý pobyt přímo na pracovišti (sylaby uvádějí potřebné počty vyšetření)</a:t>
            </a:r>
          </a:p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Nikde pro specializaci v NM není třeba 6,5 roku vzdělávání.</a:t>
            </a:r>
            <a:endParaRPr lang="cs-CZ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Nukleární medicína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8820472" cy="4525963"/>
          </a:xfrm>
        </p:spPr>
        <p:txBody>
          <a:bodyPr/>
          <a:lstStyle/>
          <a:p>
            <a:pPr algn="just"/>
            <a:r>
              <a:rPr lang="cs-CZ" sz="2400" b="1" dirty="0" smtClean="0">
                <a:solidFill>
                  <a:schemeClr val="bg1"/>
                </a:solidFill>
              </a:rPr>
              <a:t>Moderní postupy (PET jako součást hybridního zobrazování) jsou významnou částí oboru, ale počet vyšetření není dominantní v rámci oboru – významné jsou i nukleární kardiologie, </a:t>
            </a:r>
            <a:r>
              <a:rPr lang="cs-CZ" sz="2400" b="1" dirty="0" err="1" smtClean="0">
                <a:solidFill>
                  <a:schemeClr val="bg1"/>
                </a:solidFill>
              </a:rPr>
              <a:t>nefrourologie</a:t>
            </a:r>
            <a:r>
              <a:rPr lang="cs-CZ" sz="2400" b="1" dirty="0" smtClean="0">
                <a:solidFill>
                  <a:schemeClr val="bg1"/>
                </a:solidFill>
              </a:rPr>
              <a:t>, terapie aj., které nepoužívají hybridní postupy.</a:t>
            </a:r>
          </a:p>
        </p:txBody>
      </p:sp>
      <p:sp>
        <p:nvSpPr>
          <p:cNvPr id="4" name="Ovál 3"/>
          <p:cNvSpPr/>
          <p:nvPr/>
        </p:nvSpPr>
        <p:spPr>
          <a:xfrm>
            <a:off x="5047014" y="2917489"/>
            <a:ext cx="3946945" cy="3871009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>
                <a:solidFill>
                  <a:srgbClr val="FFFF00"/>
                </a:solidFill>
              </a:rPr>
              <a:t>NM</a:t>
            </a:r>
            <a:endParaRPr lang="cs-CZ" sz="2800" b="1" dirty="0">
              <a:solidFill>
                <a:srgbClr val="FFFF00"/>
              </a:solidFill>
            </a:endParaRPr>
          </a:p>
        </p:txBody>
      </p:sp>
      <p:sp>
        <p:nvSpPr>
          <p:cNvPr id="5" name="Ovál 4"/>
          <p:cNvSpPr/>
          <p:nvPr/>
        </p:nvSpPr>
        <p:spPr>
          <a:xfrm>
            <a:off x="5934507" y="3111010"/>
            <a:ext cx="1155943" cy="1149939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sz="2000" b="1" dirty="0" err="1" smtClean="0">
                <a:solidFill>
                  <a:srgbClr val="FFFF00"/>
                </a:solidFill>
              </a:rPr>
              <a:t>Nukl</a:t>
            </a:r>
            <a:r>
              <a:rPr lang="cs-CZ" sz="2000" b="1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cs-CZ" sz="2000" b="1" dirty="0" err="1" smtClean="0">
                <a:solidFill>
                  <a:srgbClr val="FFFF00"/>
                </a:solidFill>
              </a:rPr>
              <a:t>Kard</a:t>
            </a:r>
            <a:r>
              <a:rPr lang="cs-CZ" sz="2000" b="1" dirty="0" smtClean="0">
                <a:solidFill>
                  <a:srgbClr val="FFFF00"/>
                </a:solidFill>
              </a:rPr>
              <a:t>.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6" name="Ovál 5"/>
          <p:cNvSpPr/>
          <p:nvPr/>
        </p:nvSpPr>
        <p:spPr>
          <a:xfrm>
            <a:off x="7149822" y="3199247"/>
            <a:ext cx="1181454" cy="109255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NM</a:t>
            </a:r>
          </a:p>
          <a:p>
            <a:pPr algn="ctr"/>
            <a:r>
              <a:rPr lang="cs-CZ" sz="2000" b="1" dirty="0" err="1" smtClean="0">
                <a:solidFill>
                  <a:srgbClr val="FFFF00"/>
                </a:solidFill>
              </a:rPr>
              <a:t>Terap</a:t>
            </a:r>
            <a:r>
              <a:rPr lang="cs-CZ" sz="2000" b="1" dirty="0" smtClean="0">
                <a:solidFill>
                  <a:srgbClr val="FFFF00"/>
                </a:solidFill>
              </a:rPr>
              <a:t>.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7" name="Ovál 6"/>
          <p:cNvSpPr/>
          <p:nvPr/>
        </p:nvSpPr>
        <p:spPr>
          <a:xfrm>
            <a:off x="5685234" y="5196045"/>
            <a:ext cx="1405216" cy="130420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sz="2000" b="1" dirty="0" err="1" smtClean="0">
                <a:solidFill>
                  <a:srgbClr val="FFFF00"/>
                </a:solidFill>
              </a:rPr>
              <a:t>Scinti</a:t>
            </a:r>
            <a:r>
              <a:rPr lang="cs-CZ" sz="2000" b="1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SPECT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5106825" y="4049698"/>
            <a:ext cx="1267720" cy="123309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PET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10" name="Ovál 9"/>
          <p:cNvSpPr/>
          <p:nvPr/>
        </p:nvSpPr>
        <p:spPr>
          <a:xfrm>
            <a:off x="7668344" y="4291802"/>
            <a:ext cx="1301964" cy="112238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>
                <a:solidFill>
                  <a:srgbClr val="FFFF00"/>
                </a:solidFill>
              </a:rPr>
              <a:t>LFRO -NM</a:t>
            </a:r>
            <a:endParaRPr lang="cs-CZ" sz="2000" b="1" dirty="0">
              <a:solidFill>
                <a:srgbClr val="FFFF00"/>
              </a:solidFill>
            </a:endParaRPr>
          </a:p>
        </p:txBody>
      </p:sp>
      <p:sp>
        <p:nvSpPr>
          <p:cNvPr id="11" name="Ovál 10"/>
          <p:cNvSpPr/>
          <p:nvPr/>
        </p:nvSpPr>
        <p:spPr>
          <a:xfrm>
            <a:off x="7114101" y="5367753"/>
            <a:ext cx="1418339" cy="1122384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err="1" smtClean="0">
                <a:solidFill>
                  <a:srgbClr val="FFFF00"/>
                </a:solidFill>
              </a:rPr>
              <a:t>Radio-farm</a:t>
            </a:r>
            <a:r>
              <a:rPr lang="cs-CZ" sz="2000" b="1" dirty="0" smtClean="0">
                <a:solidFill>
                  <a:srgbClr val="FFFF00"/>
                </a:solidFill>
              </a:rPr>
              <a:t>.</a:t>
            </a:r>
            <a:endParaRPr lang="cs-CZ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207</Words>
  <Application>Microsoft Office PowerPoint</Application>
  <PresentationFormat>Předvádění na obrazovce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7" baseType="lpstr">
      <vt:lpstr>Výchozí návrh</vt:lpstr>
      <vt:lpstr>Klip</vt:lpstr>
      <vt:lpstr>Prezentace aplikace PowerPoint</vt:lpstr>
      <vt:lpstr>Nukleární medicína</vt:lpstr>
      <vt:lpstr>Nukleární medicína – multidisciplinární obor</vt:lpstr>
      <vt:lpstr>Nukleární medicína</vt:lpstr>
      <vt:lpstr>Nukleární medicína</vt:lpstr>
    </vt:vector>
  </TitlesOfParts>
  <Company>Fakultní nemocnice Olomouc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18477</dc:creator>
  <cp:lastModifiedBy>user</cp:lastModifiedBy>
  <cp:revision>45</cp:revision>
  <dcterms:created xsi:type="dcterms:W3CDTF">2011-09-13T10:48:48Z</dcterms:created>
  <dcterms:modified xsi:type="dcterms:W3CDTF">2015-09-16T19:19:49Z</dcterms:modified>
</cp:coreProperties>
</file>