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řední styl 1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31A36-214F-4930-B622-F05D2A7A19F4}" type="datetimeFigureOut">
              <a:rPr lang="cs-CZ" smtClean="0"/>
              <a:t>19.2.2014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FC2AE-072E-4D23-A6A3-9E63F47251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6754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D380E-BAC0-424C-902E-D4F59FAA8AA4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873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D380E-BAC0-424C-902E-D4F59FAA8AA4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873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D380E-BAC0-424C-902E-D4F59FAA8AA4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873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D380E-BAC0-424C-902E-D4F59FAA8AA4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873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D380E-BAC0-424C-902E-D4F59FAA8AA4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873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D380E-BAC0-424C-902E-D4F59FAA8AA4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8738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D380E-BAC0-424C-902E-D4F59FAA8AA4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873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D380E-BAC0-424C-902E-D4F59FAA8AA4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873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F873-3337-4BDB-B7D1-D0384F4F88C7}" type="datetimeFigureOut">
              <a:rPr lang="cs-CZ" smtClean="0"/>
              <a:t>19.2.2014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E5C79-C985-4B7A-AEDB-DEA1F2CA78F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8461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F873-3337-4BDB-B7D1-D0384F4F88C7}" type="datetimeFigureOut">
              <a:rPr lang="cs-CZ" smtClean="0"/>
              <a:t>19.2.2014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E5C79-C985-4B7A-AEDB-DEA1F2CA78F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0133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F873-3337-4BDB-B7D1-D0384F4F88C7}" type="datetimeFigureOut">
              <a:rPr lang="cs-CZ" smtClean="0"/>
              <a:t>19.2.2014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E5C79-C985-4B7A-AEDB-DEA1F2CA78F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3320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F873-3337-4BDB-B7D1-D0384F4F88C7}" type="datetimeFigureOut">
              <a:rPr lang="cs-CZ" smtClean="0"/>
              <a:t>19.2.2014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E5C79-C985-4B7A-AEDB-DEA1F2CA78F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0860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F873-3337-4BDB-B7D1-D0384F4F88C7}" type="datetimeFigureOut">
              <a:rPr lang="cs-CZ" smtClean="0"/>
              <a:t>19.2.2014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E5C79-C985-4B7A-AEDB-DEA1F2CA78F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8086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F873-3337-4BDB-B7D1-D0384F4F88C7}" type="datetimeFigureOut">
              <a:rPr lang="cs-CZ" smtClean="0"/>
              <a:t>19.2.2014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E5C79-C985-4B7A-AEDB-DEA1F2CA78F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8060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F873-3337-4BDB-B7D1-D0384F4F88C7}" type="datetimeFigureOut">
              <a:rPr lang="cs-CZ" smtClean="0"/>
              <a:t>19.2.2014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E5C79-C985-4B7A-AEDB-DEA1F2CA78F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0978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F873-3337-4BDB-B7D1-D0384F4F88C7}" type="datetimeFigureOut">
              <a:rPr lang="cs-CZ" smtClean="0"/>
              <a:t>19.2.2014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E5C79-C985-4B7A-AEDB-DEA1F2CA78F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7503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F873-3337-4BDB-B7D1-D0384F4F88C7}" type="datetimeFigureOut">
              <a:rPr lang="cs-CZ" smtClean="0"/>
              <a:t>19.2.2014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E5C79-C985-4B7A-AEDB-DEA1F2CA78F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9778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F873-3337-4BDB-B7D1-D0384F4F88C7}" type="datetimeFigureOut">
              <a:rPr lang="cs-CZ" smtClean="0"/>
              <a:t>19.2.2014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E5C79-C985-4B7A-AEDB-DEA1F2CA78F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8817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F873-3337-4BDB-B7D1-D0384F4F88C7}" type="datetimeFigureOut">
              <a:rPr lang="cs-CZ" smtClean="0"/>
              <a:t>19.2.2014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E5C79-C985-4B7A-AEDB-DEA1F2CA78F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198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EF873-3337-4BDB-B7D1-D0384F4F88C7}" type="datetimeFigureOut">
              <a:rPr lang="cs-CZ" smtClean="0"/>
              <a:t>19.2.2014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E5C79-C985-4B7A-AEDB-DEA1F2CA78F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3189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a portál&amp;uring; ú&amp;rcaron;adu vlá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65" y="349795"/>
            <a:ext cx="10953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403648" y="260648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Úřad vlády České republiky</a:t>
            </a:r>
          </a:p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nábřeží Edvarda Beneše 4, 118 01 Praha 1 </a:t>
            </a:r>
          </a:p>
        </p:txBody>
      </p:sp>
      <p:cxnSp>
        <p:nvCxnSpPr>
          <p:cNvPr id="6" name="Přímá spojnice 5"/>
          <p:cNvCxnSpPr/>
          <p:nvPr/>
        </p:nvCxnSpPr>
        <p:spPr>
          <a:xfrm>
            <a:off x="155575" y="980728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155575" y="6237312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5996880" y="6356350"/>
            <a:ext cx="2895600" cy="365125"/>
          </a:xfrm>
        </p:spPr>
        <p:txBody>
          <a:bodyPr/>
          <a:lstStyle/>
          <a:p>
            <a:pPr algn="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27. února 2014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179512" y="6376243"/>
            <a:ext cx="2133600" cy="365125"/>
          </a:xfrm>
        </p:spPr>
        <p:txBody>
          <a:bodyPr/>
          <a:lstStyle/>
          <a:p>
            <a:pPr algn="l"/>
            <a:fld id="{847BBD2A-2E03-48E9-9B2C-19C1C238E6BE}" type="slidenum">
              <a:rPr lang="cs-CZ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1</a:t>
            </a:fld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043608" y="1484784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Seminář ke koncepci státní služby</a:t>
            </a:r>
          </a:p>
          <a:p>
            <a:pPr algn="ct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Ústavně právní výbor Poslanecké sněmovny Parlamentu ČR</a:t>
            </a:r>
          </a:p>
          <a:p>
            <a:pPr algn="ct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Praha 27. února 2014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1043608" y="3645024"/>
            <a:ext cx="72728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Návrh koncepce </a:t>
            </a:r>
            <a:r>
              <a:rPr lang="cs-CZ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odměňování</a:t>
            </a:r>
          </a:p>
          <a:p>
            <a:pPr algn="ctr"/>
            <a:endParaRPr lang="cs-CZ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(diskutovaný návrh)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53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a portál&amp;uring; ú&amp;rcaron;adu vlá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65" y="349795"/>
            <a:ext cx="10953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403648" y="260648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Úřad vlády České republiky</a:t>
            </a:r>
          </a:p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nábřeží Edvarda Beneše 4, 118 01 Praha 1</a:t>
            </a:r>
          </a:p>
        </p:txBody>
      </p:sp>
      <p:cxnSp>
        <p:nvCxnSpPr>
          <p:cNvPr id="6" name="Přímá spojnice 5"/>
          <p:cNvCxnSpPr/>
          <p:nvPr/>
        </p:nvCxnSpPr>
        <p:spPr>
          <a:xfrm>
            <a:off x="155575" y="980728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155575" y="6237312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5996880" y="6356350"/>
            <a:ext cx="2895600" cy="365125"/>
          </a:xfrm>
        </p:spPr>
        <p:txBody>
          <a:bodyPr/>
          <a:lstStyle/>
          <a:p>
            <a:pPr algn="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27. února 2014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179512" y="6376243"/>
            <a:ext cx="2133600" cy="365125"/>
          </a:xfrm>
        </p:spPr>
        <p:txBody>
          <a:bodyPr/>
          <a:lstStyle/>
          <a:p>
            <a:pPr algn="l"/>
            <a:fld id="{847BBD2A-2E03-48E9-9B2C-19C1C238E6BE}" type="slidenum">
              <a:rPr lang="cs-CZ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2</a:t>
            </a:fld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638623" y="1844824"/>
            <a:ext cx="74604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Tři principy nového paradigmatu </a:t>
            </a:r>
            <a:br>
              <a:rPr lang="cs-CZ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odměňování ve státní správě: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395536" y="3248397"/>
            <a:ext cx="266429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1.</a:t>
            </a:r>
          </a:p>
          <a:p>
            <a:pPr algn="ctr"/>
            <a:endParaRPr lang="cs-CZ" sz="2800" b="1" dirty="0" smtClean="0"/>
          </a:p>
          <a:p>
            <a:pPr algn="ctr"/>
            <a:r>
              <a:rPr lang="cs-CZ" sz="2400" dirty="0" smtClean="0"/>
              <a:t>„Transparentní HR politika zajistí transparentní odměňování.“</a:t>
            </a:r>
            <a:endParaRPr lang="cs-CZ" sz="24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5868144" y="3212976"/>
            <a:ext cx="309634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/>
              <a:t>3</a:t>
            </a:r>
            <a:r>
              <a:rPr lang="cs-CZ" sz="2800" b="1" dirty="0" smtClean="0"/>
              <a:t>.</a:t>
            </a:r>
          </a:p>
          <a:p>
            <a:pPr algn="ctr"/>
            <a:endParaRPr lang="cs-CZ" sz="2800" b="1" dirty="0" smtClean="0"/>
          </a:p>
          <a:p>
            <a:pPr algn="ctr"/>
            <a:r>
              <a:rPr lang="cs-CZ" sz="2400" dirty="0" smtClean="0"/>
              <a:t>„Nové tabulky budou odrážet jak náročnost práce (současné třídy), tak pozici (současný příplatek za vedení).“</a:t>
            </a:r>
            <a:endParaRPr lang="cs-CZ" sz="2400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3036703" y="3228072"/>
            <a:ext cx="26642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/>
              <a:t>2</a:t>
            </a:r>
            <a:r>
              <a:rPr lang="cs-CZ" sz="2800" b="1" dirty="0" smtClean="0"/>
              <a:t>.</a:t>
            </a:r>
          </a:p>
          <a:p>
            <a:pPr algn="ctr"/>
            <a:endParaRPr lang="cs-CZ" sz="2800" dirty="0" smtClean="0"/>
          </a:p>
          <a:p>
            <a:pPr algn="ctr"/>
            <a:r>
              <a:rPr lang="cs-CZ" dirty="0" smtClean="0"/>
              <a:t>„</a:t>
            </a:r>
            <a:r>
              <a:rPr lang="cs-CZ" sz="2400" dirty="0" smtClean="0"/>
              <a:t>Minimalizace nenárokových složek platu, maximalizace nárokových.“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41951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a portál&amp;uring; ú&amp;rcaron;adu vlá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65" y="349795"/>
            <a:ext cx="10953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403648" y="260648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Úřad vlády České republiky</a:t>
            </a:r>
          </a:p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nábřeží Edvarda Beneše 4, 118 01 Praha 1</a:t>
            </a:r>
          </a:p>
        </p:txBody>
      </p:sp>
      <p:cxnSp>
        <p:nvCxnSpPr>
          <p:cNvPr id="6" name="Přímá spojnice 5"/>
          <p:cNvCxnSpPr/>
          <p:nvPr/>
        </p:nvCxnSpPr>
        <p:spPr>
          <a:xfrm>
            <a:off x="155575" y="980728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155575" y="6237312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5996880" y="6356350"/>
            <a:ext cx="2895600" cy="365125"/>
          </a:xfrm>
        </p:spPr>
        <p:txBody>
          <a:bodyPr/>
          <a:lstStyle/>
          <a:p>
            <a:pPr algn="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27. února 2014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179512" y="6376243"/>
            <a:ext cx="2133600" cy="365125"/>
          </a:xfrm>
        </p:spPr>
        <p:txBody>
          <a:bodyPr/>
          <a:lstStyle/>
          <a:p>
            <a:pPr algn="l"/>
            <a:fld id="{847BBD2A-2E03-48E9-9B2C-19C1C238E6BE}" type="slidenum">
              <a:rPr lang="cs-CZ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3</a:t>
            </a:fld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638623" y="1412776"/>
            <a:ext cx="7460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Jaký je stávající stav odměňování?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783952" y="2276872"/>
            <a:ext cx="760447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cs-CZ" dirty="0" smtClean="0"/>
              <a:t>Současný systém odměňování je netransparentní</a:t>
            </a:r>
            <a:r>
              <a:rPr lang="cs-CZ" dirty="0"/>
              <a:t> </a:t>
            </a:r>
            <a:r>
              <a:rPr lang="cs-CZ" dirty="0" smtClean="0"/>
              <a:t>a neobjektivní: ČR má největší podíl nenárokové složky platu, ale zároveň nejmenší HR politiku ze všech zemí OECD (sic!).</a:t>
            </a:r>
          </a:p>
          <a:p>
            <a:pPr marL="285750" indent="-285750">
              <a:buFontTx/>
              <a:buChar char="-"/>
            </a:pPr>
            <a:endParaRPr lang="cs-CZ" dirty="0" smtClean="0"/>
          </a:p>
          <a:p>
            <a:pPr marL="285750" indent="-285750">
              <a:buFontTx/>
              <a:buChar char="-"/>
            </a:pPr>
            <a:r>
              <a:rPr lang="cs-CZ" dirty="0" smtClean="0"/>
              <a:t>Od r. 2011 systém rozkolísán zavedením platového rozpětí a smluvních platů.</a:t>
            </a:r>
          </a:p>
          <a:p>
            <a:pPr marL="285750" indent="-285750">
              <a:buFontTx/>
              <a:buChar char="-"/>
            </a:pPr>
            <a:endParaRPr lang="cs-CZ" dirty="0" smtClean="0"/>
          </a:p>
          <a:p>
            <a:pPr marL="285750" indent="-285750">
              <a:buFontTx/>
              <a:buChar char="-"/>
            </a:pPr>
            <a:r>
              <a:rPr lang="cs-CZ" dirty="0" smtClean="0"/>
              <a:t>Neexistuje podrobná centrální statistika platů (pouze povšechné, nestrukturované údaje Informačního systému o platech MF).</a:t>
            </a:r>
          </a:p>
          <a:p>
            <a:pPr marL="285750" indent="-285750">
              <a:buFontTx/>
              <a:buChar char="-"/>
            </a:pPr>
            <a:endParaRPr lang="cs-CZ" dirty="0" smtClean="0"/>
          </a:p>
          <a:p>
            <a:pPr marL="285750" indent="-285750">
              <a:buFontTx/>
              <a:buChar char="-"/>
            </a:pPr>
            <a:r>
              <a:rPr lang="cs-CZ" dirty="0" smtClean="0"/>
              <a:t>Pro nové nastavení odměňování je nutná podrobná analýza současného stavu, resp. stavu před r. 2011.</a:t>
            </a:r>
          </a:p>
          <a:p>
            <a:pPr marL="285750" indent="-285750">
              <a:buFontTx/>
              <a:buChar char="-"/>
            </a:pPr>
            <a:endParaRPr lang="cs-CZ" dirty="0" smtClean="0"/>
          </a:p>
          <a:p>
            <a:pPr marL="285750" indent="-285750">
              <a:buFontTx/>
              <a:buChar char="-"/>
            </a:pPr>
            <a:r>
              <a:rPr lang="cs-CZ" dirty="0" smtClean="0"/>
              <a:t>Rámcovou analýzu vypracovalo z dat za rok 2010 MV: grafy na následujících stránkách (VELČOVSKÝ 2011, </a:t>
            </a:r>
            <a:r>
              <a:rPr lang="cs-CZ" dirty="0" err="1" smtClean="0"/>
              <a:t>dostupno</a:t>
            </a:r>
            <a:r>
              <a:rPr lang="cs-CZ" dirty="0" smtClean="0"/>
              <a:t> online na stránkách MV)</a:t>
            </a:r>
          </a:p>
          <a:p>
            <a:pPr marL="285750" indent="-285750"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41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a portál&amp;uring; ú&amp;rcaron;adu vlá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65" y="349795"/>
            <a:ext cx="10953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403648" y="260648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Úřad vlády České republiky</a:t>
            </a:r>
          </a:p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nábřeží Edvarda Beneše 4, 118 01 Praha 1</a:t>
            </a:r>
          </a:p>
        </p:txBody>
      </p:sp>
      <p:cxnSp>
        <p:nvCxnSpPr>
          <p:cNvPr id="6" name="Přímá spojnice 5"/>
          <p:cNvCxnSpPr/>
          <p:nvPr/>
        </p:nvCxnSpPr>
        <p:spPr>
          <a:xfrm>
            <a:off x="155575" y="980728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155575" y="6237312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5996880" y="6356350"/>
            <a:ext cx="2895600" cy="365125"/>
          </a:xfrm>
        </p:spPr>
        <p:txBody>
          <a:bodyPr/>
          <a:lstStyle/>
          <a:p>
            <a:pPr algn="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27. února 2014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179512" y="6376243"/>
            <a:ext cx="2133600" cy="365125"/>
          </a:xfrm>
        </p:spPr>
        <p:txBody>
          <a:bodyPr/>
          <a:lstStyle/>
          <a:p>
            <a:pPr algn="l"/>
            <a:fld id="{847BBD2A-2E03-48E9-9B2C-19C1C238E6BE}" type="slidenum">
              <a:rPr lang="cs-CZ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4</a:t>
            </a:fld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95535" y="1412776"/>
            <a:ext cx="45005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VELČOVSKÝ 2011: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Výzkumný vzorek 26 ÚSÚ bez podřízených správních úřadů, bez rozpočtových a příspěvkových organizací (tj. centrální ÚSÚ)</a:t>
            </a:r>
          </a:p>
          <a:p>
            <a:pPr marL="285750" indent="-285750">
              <a:buFontTx/>
              <a:buChar char="-"/>
            </a:pPr>
            <a:r>
              <a:rPr lang="cs-CZ" dirty="0" smtClean="0"/>
              <a:t>Data v r. 2010 neposkytlo MŠMT </a:t>
            </a:r>
          </a:p>
          <a:p>
            <a:pPr marL="285750" indent="-285750">
              <a:buFontTx/>
              <a:buChar char="-"/>
            </a:pPr>
            <a:endParaRPr lang="cs-CZ" dirty="0"/>
          </a:p>
        </p:txBody>
      </p:sp>
      <p:graphicFrame>
        <p:nvGraphicFramePr>
          <p:cNvPr id="10" name="Tabulk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287875"/>
              </p:ext>
            </p:extLst>
          </p:nvPr>
        </p:nvGraphicFramePr>
        <p:xfrm>
          <a:off x="2287270" y="3101183"/>
          <a:ext cx="5171226" cy="2992112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3501136"/>
                <a:gridCol w="749935"/>
                <a:gridCol w="920155"/>
              </a:tblGrid>
              <a:tr h="3740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SUMMA</a:t>
                      </a:r>
                      <a:endParaRPr lang="cs-CZ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15 336</a:t>
                      </a:r>
                      <a:endParaRPr lang="cs-CZ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100 %</a:t>
                      </a:r>
                      <a:endParaRPr lang="cs-CZ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40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referentů</a:t>
                      </a:r>
                      <a:endParaRPr lang="cs-CZ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12 232</a:t>
                      </a:r>
                      <a:endParaRPr lang="cs-CZ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79,76 %</a:t>
                      </a:r>
                      <a:endParaRPr lang="cs-CZ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40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vedoucích oddělení</a:t>
                      </a:r>
                      <a:endParaRPr lang="cs-CZ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1335</a:t>
                      </a:r>
                      <a:endParaRPr lang="cs-CZ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8,71 %</a:t>
                      </a:r>
                      <a:endParaRPr lang="cs-CZ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40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ředitelů odborů</a:t>
                      </a:r>
                      <a:endParaRPr lang="cs-CZ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536</a:t>
                      </a:r>
                      <a:endParaRPr lang="cs-CZ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3,50 %</a:t>
                      </a:r>
                      <a:endParaRPr lang="cs-CZ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40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ředitelů sekcí</a:t>
                      </a:r>
                      <a:endParaRPr lang="cs-CZ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76</a:t>
                      </a:r>
                      <a:endParaRPr lang="cs-CZ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0,50 %</a:t>
                      </a:r>
                      <a:endParaRPr lang="cs-CZ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40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náměstků</a:t>
                      </a:r>
                      <a:endParaRPr lang="cs-CZ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77</a:t>
                      </a:r>
                      <a:endParaRPr lang="cs-CZ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0,50 %</a:t>
                      </a:r>
                      <a:endParaRPr lang="cs-CZ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40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asistentů</a:t>
                      </a:r>
                      <a:r>
                        <a:rPr lang="cs-CZ" sz="1600" baseline="0" dirty="0" smtClean="0">
                          <a:effectLst/>
                        </a:rPr>
                        <a:t> </a:t>
                      </a:r>
                      <a:r>
                        <a:rPr lang="cs-CZ" sz="1600" dirty="0" smtClean="0">
                          <a:effectLst/>
                        </a:rPr>
                        <a:t>a sekretářů</a:t>
                      </a:r>
                      <a:endParaRPr lang="cs-CZ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665</a:t>
                      </a:r>
                      <a:endParaRPr lang="cs-CZ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4,34 %</a:t>
                      </a:r>
                      <a:endParaRPr lang="cs-CZ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40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pomocných technických profesí a řidičů</a:t>
                      </a:r>
                      <a:endParaRPr lang="cs-CZ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415</a:t>
                      </a:r>
                      <a:endParaRPr lang="cs-CZ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2,71 %</a:t>
                      </a:r>
                      <a:endParaRPr lang="cs-CZ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10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a portál&amp;uring; ú&amp;rcaron;adu vlá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65" y="349795"/>
            <a:ext cx="10953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403648" y="260648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Úřad vlády České republiky</a:t>
            </a:r>
          </a:p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nábřeží Edvarda Beneše 4, 118 01 Praha 1</a:t>
            </a:r>
          </a:p>
        </p:txBody>
      </p:sp>
      <p:cxnSp>
        <p:nvCxnSpPr>
          <p:cNvPr id="6" name="Přímá spojnice 5"/>
          <p:cNvCxnSpPr/>
          <p:nvPr/>
        </p:nvCxnSpPr>
        <p:spPr>
          <a:xfrm>
            <a:off x="155575" y="980728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155575" y="6237312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5996880" y="6356350"/>
            <a:ext cx="2895600" cy="365125"/>
          </a:xfrm>
        </p:spPr>
        <p:txBody>
          <a:bodyPr/>
          <a:lstStyle/>
          <a:p>
            <a:pPr algn="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27. února 2014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179512" y="6376243"/>
            <a:ext cx="2133600" cy="365125"/>
          </a:xfrm>
        </p:spPr>
        <p:txBody>
          <a:bodyPr/>
          <a:lstStyle/>
          <a:p>
            <a:pPr algn="l"/>
            <a:fld id="{847BBD2A-2E03-48E9-9B2C-19C1C238E6BE}" type="slidenum">
              <a:rPr lang="cs-CZ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5</a:t>
            </a:fld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5431875"/>
              </p:ext>
            </p:extLst>
          </p:nvPr>
        </p:nvGraphicFramePr>
        <p:xfrm>
          <a:off x="1417859" y="1700808"/>
          <a:ext cx="6336704" cy="3303822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3897440"/>
                <a:gridCol w="1464310"/>
                <a:gridCol w="974954"/>
              </a:tblGrid>
              <a:tr h="3411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PLAT</a:t>
                      </a:r>
                      <a:endParaRPr lang="cs-CZ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Průměr v CZK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  <a:latin typeface="+mn-lt"/>
                          <a:ea typeface="Times New Roman"/>
                        </a:rPr>
                        <a:t>brutto</a:t>
                      </a:r>
                      <a:endParaRPr lang="cs-CZ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%</a:t>
                      </a:r>
                      <a:endParaRPr lang="cs-CZ" sz="18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11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průměr za všechny zaměstnance</a:t>
                      </a:r>
                      <a:endParaRPr lang="cs-CZ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30.950</a:t>
                      </a:r>
                      <a:endParaRPr lang="cs-CZ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100</a:t>
                      </a:r>
                      <a:endParaRPr lang="cs-CZ" sz="18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11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referentů</a:t>
                      </a:r>
                      <a:endParaRPr lang="cs-CZ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28.970</a:t>
                      </a:r>
                      <a:endParaRPr lang="cs-CZ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94</a:t>
                      </a:r>
                      <a:endParaRPr lang="cs-CZ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11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vedoucích oddělení</a:t>
                      </a:r>
                      <a:endParaRPr lang="cs-CZ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42.102</a:t>
                      </a:r>
                      <a:endParaRPr lang="cs-CZ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136</a:t>
                      </a:r>
                      <a:endParaRPr lang="cs-CZ" sz="18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11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ředitelů odborů</a:t>
                      </a:r>
                      <a:endParaRPr lang="cs-CZ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53.080</a:t>
                      </a:r>
                      <a:endParaRPr lang="cs-CZ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172</a:t>
                      </a:r>
                      <a:endParaRPr lang="cs-CZ" sz="18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11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ředitelů sekcí</a:t>
                      </a:r>
                      <a:endParaRPr lang="cs-CZ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66.371</a:t>
                      </a:r>
                      <a:endParaRPr lang="cs-CZ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214</a:t>
                      </a:r>
                      <a:endParaRPr lang="cs-CZ" sz="18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11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náměstků</a:t>
                      </a:r>
                      <a:endParaRPr lang="cs-CZ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76.279</a:t>
                      </a:r>
                      <a:endParaRPr lang="cs-CZ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246</a:t>
                      </a:r>
                      <a:endParaRPr lang="cs-CZ" sz="18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11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asistentů, asistentek a sekretářek</a:t>
                      </a:r>
                      <a:endParaRPr lang="cs-CZ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23.011</a:t>
                      </a:r>
                      <a:endParaRPr lang="cs-CZ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74</a:t>
                      </a:r>
                      <a:endParaRPr lang="cs-CZ" sz="18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70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pomocných technických profesí </a:t>
                      </a:r>
                      <a:r>
                        <a:rPr lang="cs-CZ" sz="1800" dirty="0" smtClean="0">
                          <a:effectLst/>
                        </a:rPr>
                        <a:t>a </a:t>
                      </a:r>
                      <a:r>
                        <a:rPr lang="cs-CZ" sz="1800" dirty="0">
                          <a:effectLst/>
                        </a:rPr>
                        <a:t>řidičů</a:t>
                      </a:r>
                      <a:endParaRPr lang="cs-CZ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22.666</a:t>
                      </a:r>
                      <a:endParaRPr lang="cs-CZ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73</a:t>
                      </a:r>
                      <a:endParaRPr lang="cs-CZ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395536" y="5301208"/>
            <a:ext cx="612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Pozn.:</a:t>
            </a:r>
          </a:p>
          <a:p>
            <a:r>
              <a:rPr lang="cs-CZ" dirty="0" smtClean="0"/>
              <a:t>Započtena je „tabulka“, osobní příplatek a příplatek za vedení.</a:t>
            </a:r>
          </a:p>
          <a:p>
            <a:r>
              <a:rPr lang="cs-CZ" dirty="0" smtClean="0"/>
              <a:t>Statistika nezahrnuje odměny.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5795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a portál&amp;uring; ú&amp;rcaron;adu vlá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65" y="349795"/>
            <a:ext cx="10953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403648" y="260648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Úřad vlády České republiky</a:t>
            </a:r>
          </a:p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nábřeží Edvarda Beneše 4, 118 01 Praha 1</a:t>
            </a:r>
          </a:p>
        </p:txBody>
      </p:sp>
      <p:cxnSp>
        <p:nvCxnSpPr>
          <p:cNvPr id="6" name="Přímá spojnice 5"/>
          <p:cNvCxnSpPr/>
          <p:nvPr/>
        </p:nvCxnSpPr>
        <p:spPr>
          <a:xfrm>
            <a:off x="155575" y="980728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155575" y="6237312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5996880" y="6356350"/>
            <a:ext cx="2895600" cy="365125"/>
          </a:xfrm>
        </p:spPr>
        <p:txBody>
          <a:bodyPr/>
          <a:lstStyle/>
          <a:p>
            <a:pPr algn="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27. února 2014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179512" y="6376243"/>
            <a:ext cx="2133600" cy="365125"/>
          </a:xfrm>
        </p:spPr>
        <p:txBody>
          <a:bodyPr/>
          <a:lstStyle/>
          <a:p>
            <a:pPr algn="l"/>
            <a:fld id="{847BBD2A-2E03-48E9-9B2C-19C1C238E6BE}" type="slidenum">
              <a:rPr lang="cs-CZ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6</a:t>
            </a:fld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95535" y="1412776"/>
            <a:ext cx="45005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Do pojetí platů nutno promítnout věkovou strukturu zaměstnanců (princip seniority):</a:t>
            </a:r>
          </a:p>
          <a:p>
            <a:pPr marL="285750" indent="-285750">
              <a:buFontTx/>
              <a:buChar char="-"/>
            </a:pPr>
            <a:endParaRPr lang="cs-CZ" dirty="0"/>
          </a:p>
        </p:txBody>
      </p:sp>
      <p:pic>
        <p:nvPicPr>
          <p:cNvPr id="3073" name="Graf 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00" y="2336106"/>
            <a:ext cx="5998716" cy="375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380879"/>
              </p:ext>
            </p:extLst>
          </p:nvPr>
        </p:nvGraphicFramePr>
        <p:xfrm>
          <a:off x="4896036" y="1412776"/>
          <a:ext cx="3654406" cy="1558746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854206"/>
                <a:gridCol w="968930"/>
                <a:gridCol w="831270"/>
              </a:tblGrid>
              <a:tr h="46146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cs-CZ" sz="1800" dirty="0">
                          <a:effectLst/>
                        </a:rPr>
                        <a:t>Věk zaměstnanců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</a:rPr>
                        <a:t>Celkem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</a:rPr>
                        <a:t>%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40347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cs-CZ" sz="1800" dirty="0">
                          <a:effectLst/>
                        </a:rPr>
                        <a:t>18-25 let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</a:rPr>
                        <a:t>347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2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240347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cs-CZ" sz="1800" dirty="0">
                          <a:effectLst/>
                        </a:rPr>
                        <a:t>26-40 let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cs-CZ" sz="1800" dirty="0">
                          <a:effectLst/>
                        </a:rPr>
                        <a:t>5 160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34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240347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cs-CZ" sz="1800" dirty="0">
                          <a:effectLst/>
                        </a:rPr>
                        <a:t>41-61 let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</a:rPr>
                        <a:t>8 677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56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252364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</a:rPr>
                        <a:t> &gt; 62 let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</a:rPr>
                        <a:t>1 192</a:t>
                      </a:r>
                      <a:endParaRPr lang="cs-CZ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cs-CZ" sz="1800" dirty="0" smtClean="0">
                          <a:effectLst/>
                          <a:latin typeface="+mn-lt"/>
                          <a:ea typeface="+mn-ea"/>
                        </a:rPr>
                        <a:t>8</a:t>
                      </a:r>
                      <a:endParaRPr lang="cs-CZ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247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a portál&amp;uring; ú&amp;rcaron;adu vlá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65" y="349795"/>
            <a:ext cx="10953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403648" y="260648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Úřad vlády České republiky</a:t>
            </a:r>
          </a:p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nábřeží Edvarda Beneše 4, 118 01 Praha 1</a:t>
            </a:r>
          </a:p>
        </p:txBody>
      </p:sp>
      <p:cxnSp>
        <p:nvCxnSpPr>
          <p:cNvPr id="6" name="Přímá spojnice 5"/>
          <p:cNvCxnSpPr/>
          <p:nvPr/>
        </p:nvCxnSpPr>
        <p:spPr>
          <a:xfrm>
            <a:off x="155575" y="980728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155575" y="6237312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5996880" y="6356350"/>
            <a:ext cx="2895600" cy="365125"/>
          </a:xfrm>
        </p:spPr>
        <p:txBody>
          <a:bodyPr/>
          <a:lstStyle/>
          <a:p>
            <a:pPr algn="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27. února 2014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179512" y="6376243"/>
            <a:ext cx="2133600" cy="365125"/>
          </a:xfrm>
        </p:spPr>
        <p:txBody>
          <a:bodyPr/>
          <a:lstStyle/>
          <a:p>
            <a:pPr algn="l"/>
            <a:fld id="{847BBD2A-2E03-48E9-9B2C-19C1C238E6BE}" type="slidenum">
              <a:rPr lang="cs-CZ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7</a:t>
            </a:fld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638623" y="1484784"/>
            <a:ext cx="7460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Teze nového pojetí odměňování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783952" y="2276872"/>
            <a:ext cx="76044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cs-CZ" dirty="0" smtClean="0"/>
              <a:t>Nové </a:t>
            </a:r>
            <a:r>
              <a:rPr lang="cs-CZ" dirty="0"/>
              <a:t>„tabulky“ koncipovány tak, aby třídy odrážely jak složitost/náročnost práce, tak pozici představených, tj. už v sobě </a:t>
            </a:r>
            <a:r>
              <a:rPr lang="cs-CZ" dirty="0" smtClean="0"/>
              <a:t>obsahují </a:t>
            </a:r>
            <a:r>
              <a:rPr lang="cs-CZ" dirty="0"/>
              <a:t>stávající standardizovaný příplatek za vedení. </a:t>
            </a:r>
            <a:endParaRPr lang="cs-CZ" dirty="0" smtClean="0"/>
          </a:p>
          <a:p>
            <a:pPr lvl="0"/>
            <a:endParaRPr lang="cs-CZ" dirty="0" smtClean="0"/>
          </a:p>
          <a:p>
            <a:pPr marL="285750" lvl="0" indent="-285750">
              <a:buFontTx/>
              <a:buChar char="-"/>
            </a:pPr>
            <a:r>
              <a:rPr lang="cs-CZ" dirty="0" smtClean="0"/>
              <a:t>Nesmí </a:t>
            </a:r>
            <a:r>
              <a:rPr lang="cs-CZ" dirty="0"/>
              <a:t>přitom dojít k poklesu stávajícího platu zaměstnanců (tabulky musí být dostatečně navýšené, aby pokryly stávající průměrnou výši osobního příplatku, příplatku za vedení a </a:t>
            </a:r>
            <a:r>
              <a:rPr lang="cs-CZ" dirty="0" smtClean="0"/>
              <a:t>rámcových odměn</a:t>
            </a:r>
            <a:r>
              <a:rPr lang="cs-CZ" dirty="0"/>
              <a:t>). </a:t>
            </a:r>
            <a:endParaRPr lang="cs-CZ" dirty="0" smtClean="0"/>
          </a:p>
          <a:p>
            <a:pPr marL="285750" lvl="0" indent="-285750">
              <a:buFontTx/>
              <a:buChar char="-"/>
            </a:pPr>
            <a:endParaRPr lang="cs-CZ" dirty="0" smtClean="0"/>
          </a:p>
          <a:p>
            <a:pPr marL="285750" lvl="0" indent="-285750">
              <a:buFontTx/>
              <a:buChar char="-"/>
            </a:pPr>
            <a:r>
              <a:rPr lang="cs-CZ" dirty="0" smtClean="0"/>
              <a:t>Odměňování </a:t>
            </a:r>
            <a:r>
              <a:rPr lang="cs-CZ" dirty="0"/>
              <a:t>v řádném období (od 1. 1. 2017) se odvine od modu průměrné mzdy v nepodnikatelském sektoru, kdy jednotlivé třídy budou představovat její násobky</a:t>
            </a:r>
            <a:r>
              <a:rPr lang="cs-CZ" dirty="0" smtClean="0"/>
              <a:t>.</a:t>
            </a:r>
          </a:p>
          <a:p>
            <a:pPr lvl="0"/>
            <a:r>
              <a:rPr lang="cs-CZ" dirty="0" smtClean="0"/>
              <a:t> </a:t>
            </a:r>
          </a:p>
          <a:p>
            <a:pPr marL="285750" lvl="0" indent="-285750">
              <a:buFontTx/>
              <a:buChar char="-"/>
            </a:pPr>
            <a:r>
              <a:rPr lang="cs-CZ" dirty="0" smtClean="0"/>
              <a:t>K</a:t>
            </a:r>
            <a:r>
              <a:rPr lang="cs-CZ" dirty="0"/>
              <a:t> přesnému určení koeficientu jsou nutná data o stávajícím stavu odměňování z MF. </a:t>
            </a:r>
          </a:p>
        </p:txBody>
      </p:sp>
    </p:spTree>
    <p:extLst>
      <p:ext uri="{BB962C8B-B14F-4D97-AF65-F5344CB8AC3E}">
        <p14:creationId xmlns:p14="http://schemas.microsoft.com/office/powerpoint/2010/main" val="261808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a portál&amp;uring; ú&amp;rcaron;adu vlá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65" y="349795"/>
            <a:ext cx="10953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403648" y="260648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Úřad vlády České republiky</a:t>
            </a:r>
          </a:p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nábřeží Edvarda Beneše 4, 118 01 Praha 1</a:t>
            </a:r>
          </a:p>
        </p:txBody>
      </p:sp>
      <p:cxnSp>
        <p:nvCxnSpPr>
          <p:cNvPr id="6" name="Přímá spojnice 5"/>
          <p:cNvCxnSpPr/>
          <p:nvPr/>
        </p:nvCxnSpPr>
        <p:spPr>
          <a:xfrm>
            <a:off x="155575" y="980728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155575" y="6237312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5996880" y="6356350"/>
            <a:ext cx="2895600" cy="365125"/>
          </a:xfrm>
        </p:spPr>
        <p:txBody>
          <a:bodyPr/>
          <a:lstStyle/>
          <a:p>
            <a:pPr algn="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27. února 2014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179512" y="6376243"/>
            <a:ext cx="2133600" cy="365125"/>
          </a:xfrm>
        </p:spPr>
        <p:txBody>
          <a:bodyPr/>
          <a:lstStyle/>
          <a:p>
            <a:pPr algn="l"/>
            <a:fld id="{847BBD2A-2E03-48E9-9B2C-19C1C238E6BE}" type="slidenum">
              <a:rPr lang="cs-CZ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8</a:t>
            </a:fld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783952" y="2276872"/>
            <a:ext cx="7604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cs-CZ" dirty="0"/>
              <a:t>O</a:t>
            </a:r>
            <a:r>
              <a:rPr lang="cs-CZ" dirty="0" smtClean="0"/>
              <a:t>dměna </a:t>
            </a:r>
            <a:r>
              <a:rPr lang="cs-CZ" dirty="0" err="1"/>
              <a:t>zastropována</a:t>
            </a:r>
            <a:r>
              <a:rPr lang="cs-CZ" dirty="0"/>
              <a:t> maximálně 20 % ročního příjmu, tj. maximálně v objemu 13. a 14. platu</a:t>
            </a:r>
            <a:r>
              <a:rPr lang="cs-CZ" dirty="0" smtClean="0"/>
              <a:t>.</a:t>
            </a:r>
          </a:p>
          <a:p>
            <a:pPr marL="285750" lvl="0" indent="-285750">
              <a:buFontTx/>
              <a:buChar char="-"/>
            </a:pPr>
            <a:endParaRPr lang="cs-CZ" dirty="0" smtClean="0"/>
          </a:p>
          <a:p>
            <a:pPr marL="285750" lvl="0" indent="-285750">
              <a:buFontTx/>
              <a:buChar char="-"/>
            </a:pPr>
            <a:r>
              <a:rPr lang="cs-CZ" dirty="0" smtClean="0"/>
              <a:t>Zrušeny smluvní platy a platové rozpětí.</a:t>
            </a:r>
          </a:p>
          <a:p>
            <a:pPr marL="285750" lvl="0" indent="-285750">
              <a:buFontTx/>
              <a:buChar char="-"/>
            </a:pPr>
            <a:endParaRPr lang="cs-CZ" dirty="0" smtClean="0"/>
          </a:p>
          <a:p>
            <a:pPr marL="285750" lvl="0" indent="-285750">
              <a:buFontTx/>
              <a:buChar char="-"/>
            </a:pPr>
            <a:r>
              <a:rPr lang="cs-CZ" dirty="0" smtClean="0"/>
              <a:t>K</a:t>
            </a:r>
            <a:r>
              <a:rPr lang="cs-CZ" dirty="0"/>
              <a:t> </a:t>
            </a:r>
            <a:r>
              <a:rPr lang="cs-CZ" dirty="0" smtClean="0"/>
              <a:t>diskusi: odměňování tzv. strategických expertů.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1025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540</Words>
  <Application>Microsoft Office PowerPoint</Application>
  <PresentationFormat>Předvádění na obrazovce (4:3)</PresentationFormat>
  <Paragraphs>153</Paragraphs>
  <Slides>8</Slides>
  <Notes>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Václav Velčovský</dc:creator>
  <cp:lastModifiedBy>Václav Velčovský</cp:lastModifiedBy>
  <cp:revision>9</cp:revision>
  <dcterms:created xsi:type="dcterms:W3CDTF">2014-02-18T07:03:35Z</dcterms:created>
  <dcterms:modified xsi:type="dcterms:W3CDTF">2014-02-19T12:25:26Z</dcterms:modified>
</cp:coreProperties>
</file>