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1112" r:id="rId2"/>
    <p:sldId id="1071" r:id="rId3"/>
    <p:sldId id="1117" r:id="rId4"/>
    <p:sldId id="1109" r:id="rId5"/>
    <p:sldId id="1116" r:id="rId6"/>
    <p:sldId id="1111" r:id="rId7"/>
    <p:sldId id="881" r:id="rId8"/>
    <p:sldId id="957" r:id="rId9"/>
    <p:sldId id="1050" r:id="rId10"/>
    <p:sldId id="1114" r:id="rId11"/>
    <p:sldId id="1022" r:id="rId12"/>
    <p:sldId id="764" r:id="rId13"/>
    <p:sldId id="1118" r:id="rId14"/>
    <p:sldId id="959" r:id="rId15"/>
    <p:sldId id="1097" r:id="rId16"/>
    <p:sldId id="1121" r:id="rId17"/>
    <p:sldId id="1119" r:id="rId18"/>
    <p:sldId id="1106" r:id="rId19"/>
    <p:sldId id="1089" r:id="rId20"/>
    <p:sldId id="1120" r:id="rId21"/>
    <p:sldId id="1091" r:id="rId22"/>
    <p:sldId id="1092" r:id="rId23"/>
    <p:sldId id="1101" r:id="rId24"/>
    <p:sldId id="1090" r:id="rId25"/>
    <p:sldId id="1099" r:id="rId26"/>
    <p:sldId id="1100" r:id="rId27"/>
    <p:sldId id="1107" r:id="rId28"/>
    <p:sldId id="1093" r:id="rId29"/>
  </p:sldIdLst>
  <p:sldSz cx="9144000" cy="6858000" type="screen4x3"/>
  <p:notesSz cx="6669088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 CE" charset="-18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 CE" charset="-18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 CE" charset="-18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 CE" charset="-18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 CE" charset="-18"/>
        <a:ea typeface="+mn-ea"/>
        <a:cs typeface="Arial" pitchFamily="34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 CE" charset="-18"/>
        <a:ea typeface="+mn-ea"/>
        <a:cs typeface="Arial" pitchFamily="34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 CE" charset="-18"/>
        <a:ea typeface="+mn-ea"/>
        <a:cs typeface="Arial" pitchFamily="34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 CE" charset="-18"/>
        <a:ea typeface="+mn-ea"/>
        <a:cs typeface="Arial" pitchFamily="34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 CE" charset="-18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396">
          <p15:clr>
            <a:srgbClr val="A4A3A4"/>
          </p15:clr>
        </p15:guide>
        <p15:guide id="2" pos="28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99CC"/>
    <a:srgbClr val="0033CC"/>
    <a:srgbClr val="FF6600"/>
    <a:srgbClr val="FF5050"/>
    <a:srgbClr val="CC0000"/>
    <a:srgbClr val="000099"/>
    <a:srgbClr val="0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344" autoAdjust="0"/>
    <p:restoredTop sz="92468" autoAdjust="0"/>
  </p:normalViewPr>
  <p:slideViewPr>
    <p:cSldViewPr>
      <p:cViewPr>
        <p:scale>
          <a:sx n="100" d="100"/>
          <a:sy n="100" d="100"/>
        </p:scale>
        <p:origin x="-606" y="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4380"/>
    </p:cViewPr>
  </p:sorterViewPr>
  <p:notesViewPr>
    <p:cSldViewPr>
      <p:cViewPr varScale="1">
        <p:scale>
          <a:sx n="53" d="100"/>
          <a:sy n="53" d="100"/>
        </p:scale>
        <p:origin x="-1752" y="-90"/>
      </p:cViewPr>
      <p:guideLst>
        <p:guide orient="horz" pos="2396"/>
        <p:guide pos="28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9838" y="0"/>
            <a:ext cx="2889250" cy="463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889250" cy="4651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9838" y="9440863"/>
            <a:ext cx="2889250" cy="4651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705286DB-7F85-4C18-99DC-4F4570BAEA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7691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5379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E" charset="-18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E" charset="-18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E" charset="-18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E" charset="-18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E" charset="-1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8311A-5D1F-4EAD-BEE6-60011862A5B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66677-B636-40EC-B446-C9C326685F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63C4C-A123-450E-9D85-D03974F0ABE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2FE1E-7365-4A1B-8FB8-003F9A11217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01E86-C3BD-4D93-92DB-70E4A12BB0C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1FE76-CD72-4D75-B610-99E123A3E8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DCFAF-D5D2-41D7-AB51-471904A270B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D6D60-07E7-425A-A15F-570669DD2E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1E3D1-248B-4DC7-9483-E74FCBDC6B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E34D3-9731-43C8-93A5-D16D2B04D9B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F4E6B-B60F-4D8C-B0C4-986667BE86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683A5-65B7-4B5D-A37A-55CFDCBEE97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titulu.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49F346-9C24-43F5-B37D-0111AA47490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20.png"/><Relationship Id="rId7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6" name="Picture 16" descr="atheroskleroz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2" y="2323777"/>
            <a:ext cx="11449272" cy="4921647"/>
          </a:xfrm>
          <a:prstGeom prst="rect">
            <a:avLst/>
          </a:prstGeom>
          <a:noFill/>
        </p:spPr>
      </p:pic>
      <p:sp>
        <p:nvSpPr>
          <p:cNvPr id="8" name="Zástupný symbol pro obsah 9"/>
          <p:cNvSpPr txBox="1">
            <a:spLocks/>
          </p:cNvSpPr>
          <p:nvPr/>
        </p:nvSpPr>
        <p:spPr>
          <a:xfrm>
            <a:off x="179512" y="476672"/>
            <a:ext cx="8964488" cy="1584176"/>
          </a:xfrm>
          <a:prstGeom prst="rect">
            <a:avLst/>
          </a:prstGeom>
        </p:spPr>
        <p:txBody>
          <a:bodyPr/>
          <a:lstStyle/>
          <a:p>
            <a:pPr marL="342900" lvl="0" indent="-342900" algn="ctr" defTabSz="762000" eaLnBrk="0" hangingPunct="0">
              <a:spcBef>
                <a:spcPct val="20000"/>
              </a:spcBef>
            </a:pPr>
            <a:r>
              <a:rPr lang="cs-CZ" altLang="cs-CZ" sz="3200" b="1" dirty="0" smtClean="0">
                <a:solidFill>
                  <a:schemeClr val="accent6"/>
                </a:solidFill>
              </a:rPr>
              <a:t>Nukleární kardiologie</a:t>
            </a:r>
          </a:p>
          <a:p>
            <a:pPr marL="342900" lvl="0" indent="-342900" defTabSz="762000" eaLnBrk="0" hangingPunct="0">
              <a:spcBef>
                <a:spcPct val="20000"/>
              </a:spcBef>
            </a:pPr>
            <a:r>
              <a:rPr lang="cs-CZ" altLang="cs-CZ" sz="3200" b="1" dirty="0" smtClean="0">
                <a:solidFill>
                  <a:schemeClr val="accent6"/>
                </a:solidFill>
              </a:rPr>
              <a:t>   </a:t>
            </a:r>
            <a:r>
              <a:rPr lang="cs-CZ" altLang="cs-CZ" sz="2800" kern="0" dirty="0" smtClean="0">
                <a:latin typeface="+mn-lt"/>
                <a:cs typeface="+mn-cs"/>
              </a:rPr>
              <a:t>Z</a:t>
            </a:r>
            <a:r>
              <a:rPr kumimoji="0" lang="cs-CZ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obrazování </a:t>
            </a:r>
            <a:r>
              <a:rPr kumimoji="0" lang="cs-CZ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perfuze</a:t>
            </a:r>
            <a:r>
              <a:rPr kumimoji="0" lang="cs-CZ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funkce</a:t>
            </a:r>
            <a:r>
              <a:rPr kumimoji="0" lang="cs-CZ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levé komory u pacientů</a:t>
            </a:r>
            <a:r>
              <a:rPr kumimoji="0" lang="cs-CZ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cs-CZ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 suspektní nebo známou </a:t>
            </a:r>
            <a:r>
              <a:rPr kumimoji="0" lang="cs-CZ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ischemickou chorobou srdeční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8913"/>
            <a:ext cx="434181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88913"/>
            <a:ext cx="36099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C:\Users\18539\Desktop\Milan\Nuclear Imaging\Cardiac Imaging\4DMSPECT\Obr 4B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3212976"/>
            <a:ext cx="8460432" cy="341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8788" name="Picture 4" descr="Fixní defek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16338"/>
            <a:ext cx="4500562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878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2800" y="1268413"/>
            <a:ext cx="1533525" cy="2473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75879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1268413"/>
            <a:ext cx="1504950" cy="24447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graphicFrame>
        <p:nvGraphicFramePr>
          <p:cNvPr id="758792" name="Object 8"/>
          <p:cNvGraphicFramePr>
            <a:graphicFrameLocks noChangeAspect="1"/>
          </p:cNvGraphicFramePr>
          <p:nvPr/>
        </p:nvGraphicFramePr>
        <p:xfrm>
          <a:off x="0" y="3424238"/>
          <a:ext cx="4572000" cy="331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kument" r:id="rId7" imgW="3465576" imgH="2514600" progId="Word.Document.8">
                  <p:embed/>
                </p:oleObj>
              </mc:Choice>
              <mc:Fallback>
                <p:oleObj name="dokument" r:id="rId7" imgW="3465576" imgH="2514600" progId="Word.Document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424238"/>
                        <a:ext cx="4572000" cy="331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7950" y="1270000"/>
            <a:ext cx="1539875" cy="2484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205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36688" y="1270000"/>
            <a:ext cx="1550987" cy="25193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758795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21588" y="1268413"/>
            <a:ext cx="1522412" cy="2447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2058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87675" y="1270000"/>
            <a:ext cx="1566863" cy="25193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2059" name="Text Box 13"/>
          <p:cNvSpPr txBox="1">
            <a:spLocks noChangeArrowheads="1"/>
          </p:cNvSpPr>
          <p:nvPr/>
        </p:nvSpPr>
        <p:spPr bwMode="auto">
          <a:xfrm>
            <a:off x="1095375" y="417513"/>
            <a:ext cx="2051050" cy="615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cs-CZ" b="1">
                <a:solidFill>
                  <a:schemeClr val="accent2"/>
                </a:solidFill>
              </a:rPr>
              <a:t>Ischemie</a:t>
            </a:r>
          </a:p>
        </p:txBody>
      </p:sp>
      <p:sp>
        <p:nvSpPr>
          <p:cNvPr id="758798" name="Text Box 14"/>
          <p:cNvSpPr txBox="1">
            <a:spLocks noChangeArrowheads="1"/>
          </p:cNvSpPr>
          <p:nvPr/>
        </p:nvSpPr>
        <p:spPr bwMode="auto">
          <a:xfrm>
            <a:off x="6083300" y="404813"/>
            <a:ext cx="1250950" cy="615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cs-CZ" b="1">
                <a:solidFill>
                  <a:schemeClr val="accent2"/>
                </a:solidFill>
              </a:rPr>
              <a:t>Jizva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7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19" descr="bull's%20eye%20ma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2888"/>
            <a:ext cx="5292725" cy="345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8517" name="Object 21"/>
          <p:cNvGraphicFramePr>
            <a:graphicFrameLocks noGrp="1" noChangeAspect="1"/>
          </p:cNvGraphicFramePr>
          <p:nvPr>
            <p:ph/>
          </p:nvPr>
        </p:nvGraphicFramePr>
        <p:xfrm>
          <a:off x="3203575" y="2530475"/>
          <a:ext cx="5976938" cy="466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Photo Editor Photo" r:id="rId4" imgW="7744906" imgH="6047619" progId="">
                  <p:embed/>
                </p:oleObj>
              </mc:Choice>
              <mc:Fallback>
                <p:oleObj name="Photo Editor Photo" r:id="rId4" imgW="7744906" imgH="6047619" progId="">
                  <p:embed/>
                  <p:pic>
                    <p:nvPicPr>
                      <p:cNvPr id="0" name="Picture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2530475"/>
                        <a:ext cx="5976938" cy="466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Rectangle 23"/>
          <p:cNvSpPr>
            <a:spLocks noChangeArrowheads="1"/>
          </p:cNvSpPr>
          <p:nvPr/>
        </p:nvSpPr>
        <p:spPr bwMode="auto">
          <a:xfrm>
            <a:off x="5435600" y="333375"/>
            <a:ext cx="3708400" cy="15541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/>
            <a:r>
              <a:rPr lang="cs-CZ" sz="3200" dirty="0">
                <a:solidFill>
                  <a:schemeClr val="bg1"/>
                </a:solidFill>
                <a:latin typeface="Times New Roman" pitchFamily="18" charset="0"/>
              </a:rPr>
              <a:t>Kvantifikace rozsahu a závažnosti              </a:t>
            </a:r>
            <a:r>
              <a:rPr lang="cs-CZ" sz="3200" dirty="0" err="1">
                <a:solidFill>
                  <a:schemeClr val="bg1"/>
                </a:solidFill>
                <a:latin typeface="Times New Roman" pitchFamily="18" charset="0"/>
              </a:rPr>
              <a:t>perfuzních</a:t>
            </a:r>
            <a:r>
              <a:rPr lang="cs-CZ" sz="3200" dirty="0">
                <a:solidFill>
                  <a:schemeClr val="bg1"/>
                </a:solidFill>
                <a:latin typeface="Times New Roman" pitchFamily="18" charset="0"/>
              </a:rPr>
              <a:t> defektů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5868144" y="404664"/>
            <a:ext cx="26725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Kvantifikace</a:t>
            </a:r>
          </a:p>
          <a:p>
            <a:pPr algn="ctr"/>
            <a:r>
              <a:rPr lang="cs-CZ" dirty="0" smtClean="0"/>
              <a:t>ischemie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8"/>
          <p:cNvSpPr txBox="1">
            <a:spLocks/>
          </p:cNvSpPr>
          <p:nvPr/>
        </p:nvSpPr>
        <p:spPr bwMode="auto">
          <a:xfrm>
            <a:off x="250825" y="269875"/>
            <a:ext cx="8642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defTabSz="762000" eaLnBrk="0" hangingPunct="0">
              <a:defRPr/>
            </a:pPr>
            <a:r>
              <a:rPr lang="cs-CZ" sz="4000" b="1" kern="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2014 ESC/EACTS </a:t>
            </a:r>
            <a:r>
              <a:rPr lang="cs-CZ" sz="4000" b="1" kern="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Guidelines</a:t>
            </a:r>
            <a:r>
              <a:rPr lang="cs-CZ" sz="4000" b="1" kern="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               on </a:t>
            </a:r>
            <a:r>
              <a:rPr lang="cs-CZ" sz="4000" b="1" kern="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myocardial</a:t>
            </a:r>
            <a:r>
              <a:rPr lang="cs-CZ" sz="4000" b="1" kern="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 </a:t>
            </a:r>
            <a:r>
              <a:rPr lang="cs-CZ" sz="4000" b="1" kern="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revascularization</a:t>
            </a:r>
            <a:endParaRPr lang="cs-CZ" sz="4000" b="1" kern="0" dirty="0">
              <a:solidFill>
                <a:schemeClr val="accent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325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557436"/>
            <a:ext cx="8143875" cy="38877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0" name="Zaoblený obdélník 9"/>
          <p:cNvSpPr/>
          <p:nvPr/>
        </p:nvSpPr>
        <p:spPr>
          <a:xfrm>
            <a:off x="2051050" y="3429000"/>
            <a:ext cx="6553398" cy="4312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3419872" y="6488668"/>
            <a:ext cx="7993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Kohl P, </a:t>
            </a:r>
            <a:r>
              <a:rPr lang="cs-CZ" sz="1800" dirty="0" smtClean="0"/>
              <a:t>et al. </a:t>
            </a:r>
            <a:r>
              <a:rPr lang="en-GB" sz="1800" i="1" dirty="0" err="1" smtClean="0"/>
              <a:t>Eur</a:t>
            </a:r>
            <a:r>
              <a:rPr lang="en-GB" sz="1800" i="1" dirty="0" smtClean="0"/>
              <a:t> </a:t>
            </a:r>
            <a:r>
              <a:rPr lang="en-GB" sz="1800" i="1" dirty="0"/>
              <a:t>J </a:t>
            </a:r>
            <a:r>
              <a:rPr lang="en-GB" sz="1800" i="1" dirty="0" err="1"/>
              <a:t>Cardiothorac</a:t>
            </a:r>
            <a:r>
              <a:rPr lang="en-GB" sz="1800" i="1" dirty="0"/>
              <a:t> </a:t>
            </a:r>
            <a:r>
              <a:rPr lang="en-GB" sz="1800" i="1" dirty="0" err="1"/>
              <a:t>Surg</a:t>
            </a:r>
            <a:r>
              <a:rPr lang="en-GB" sz="1800" i="1" dirty="0"/>
              <a:t> </a:t>
            </a:r>
            <a:r>
              <a:rPr lang="en-GB" sz="1800" dirty="0"/>
              <a:t>2014; 46: </a:t>
            </a:r>
            <a:r>
              <a:rPr lang="en-GB" sz="1800" dirty="0" smtClean="0"/>
              <a:t>517-92</a:t>
            </a:r>
            <a:endParaRPr lang="cs-CZ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8"/>
          <p:cNvSpPr txBox="1">
            <a:spLocks/>
          </p:cNvSpPr>
          <p:nvPr/>
        </p:nvSpPr>
        <p:spPr bwMode="auto">
          <a:xfrm>
            <a:off x="250825" y="269875"/>
            <a:ext cx="8642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defTabSz="762000" eaLnBrk="0" hangingPunct="0">
              <a:defRPr/>
            </a:pPr>
            <a:r>
              <a:rPr lang="cs-CZ" sz="4000" b="1" kern="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2014 ESC/EACTS </a:t>
            </a:r>
            <a:r>
              <a:rPr lang="cs-CZ" sz="4000" b="1" kern="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Guidelines</a:t>
            </a:r>
            <a:r>
              <a:rPr lang="cs-CZ" sz="4000" b="1" kern="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               on </a:t>
            </a:r>
            <a:r>
              <a:rPr lang="cs-CZ" sz="4000" b="1" kern="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myocardial</a:t>
            </a:r>
            <a:r>
              <a:rPr lang="cs-CZ" sz="4000" b="1" kern="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 </a:t>
            </a:r>
            <a:r>
              <a:rPr lang="cs-CZ" sz="4000" b="1" kern="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revascularization</a:t>
            </a:r>
            <a:endParaRPr lang="cs-CZ" sz="4000" b="1" kern="0" dirty="0">
              <a:solidFill>
                <a:schemeClr val="accent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325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557436"/>
            <a:ext cx="8143875" cy="38877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0" name="Zaoblený obdélník 9"/>
          <p:cNvSpPr/>
          <p:nvPr/>
        </p:nvSpPr>
        <p:spPr>
          <a:xfrm>
            <a:off x="2051050" y="3429000"/>
            <a:ext cx="6553398" cy="4312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cs-CZ"/>
          </a:p>
        </p:txBody>
      </p:sp>
      <p:pic>
        <p:nvPicPr>
          <p:cNvPr id="5325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560342"/>
            <a:ext cx="8280400" cy="3889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7" name="Zaoblený obdélník 6"/>
          <p:cNvSpPr/>
          <p:nvPr/>
        </p:nvSpPr>
        <p:spPr>
          <a:xfrm>
            <a:off x="395536" y="5517232"/>
            <a:ext cx="8280400" cy="5048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10800000">
            <a:off x="5436096" y="1916832"/>
            <a:ext cx="418654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cs-CZ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95536" y="6021288"/>
            <a:ext cx="8763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FFR – frakční průtoková rezerva (tlaky v zaklínění, + adenosin)</a:t>
            </a:r>
            <a:endParaRPr lang="cs-CZ" sz="24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3419872" y="6488668"/>
            <a:ext cx="7993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Kohl P, </a:t>
            </a:r>
            <a:r>
              <a:rPr lang="cs-CZ" sz="1800" dirty="0" smtClean="0"/>
              <a:t>et al. </a:t>
            </a:r>
            <a:r>
              <a:rPr lang="en-GB" sz="1800" i="1" dirty="0" err="1" smtClean="0"/>
              <a:t>Eur</a:t>
            </a:r>
            <a:r>
              <a:rPr lang="en-GB" sz="1800" i="1" dirty="0" smtClean="0"/>
              <a:t> </a:t>
            </a:r>
            <a:r>
              <a:rPr lang="en-GB" sz="1800" i="1" dirty="0"/>
              <a:t>J </a:t>
            </a:r>
            <a:r>
              <a:rPr lang="en-GB" sz="1800" i="1" dirty="0" err="1"/>
              <a:t>Cardiothorac</a:t>
            </a:r>
            <a:r>
              <a:rPr lang="en-GB" sz="1800" i="1" dirty="0"/>
              <a:t> </a:t>
            </a:r>
            <a:r>
              <a:rPr lang="en-GB" sz="1800" i="1" dirty="0" err="1"/>
              <a:t>Surg</a:t>
            </a:r>
            <a:r>
              <a:rPr lang="en-GB" sz="1800" i="1" dirty="0"/>
              <a:t> </a:t>
            </a:r>
            <a:r>
              <a:rPr lang="en-GB" sz="1800" dirty="0"/>
              <a:t>2014; 46: </a:t>
            </a:r>
            <a:r>
              <a:rPr lang="en-GB" sz="1800" dirty="0" smtClean="0"/>
              <a:t>517-92</a:t>
            </a:r>
            <a:endParaRPr lang="cs-CZ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Nadpis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1512714"/>
          </a:xfrm>
          <a:noFill/>
        </p:spPr>
        <p:txBody>
          <a:bodyPr/>
          <a:lstStyle/>
          <a:p>
            <a:r>
              <a:rPr lang="cs-CZ" sz="4000" b="1" dirty="0" smtClean="0">
                <a:solidFill>
                  <a:srgbClr val="FF0000"/>
                </a:solidFill>
              </a:rPr>
              <a:t>Stenózy na CT </a:t>
            </a:r>
            <a:r>
              <a:rPr lang="cs-CZ" sz="4000" b="1" dirty="0" err="1" smtClean="0">
                <a:solidFill>
                  <a:srgbClr val="FF0000"/>
                </a:solidFill>
              </a:rPr>
              <a:t>koronarografii</a:t>
            </a:r>
            <a:endParaRPr lang="cs-CZ" sz="4000" b="1" dirty="0" smtClean="0">
              <a:solidFill>
                <a:schemeClr val="accent6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4248150"/>
          </a:xfrm>
        </p:spPr>
        <p:txBody>
          <a:bodyPr/>
          <a:lstStyle/>
          <a:p>
            <a:pPr>
              <a:defRPr/>
            </a:pPr>
            <a:r>
              <a:rPr lang="cs-CZ" sz="2800" dirty="0" smtClean="0">
                <a:solidFill>
                  <a:schemeClr val="accent6"/>
                </a:solidFill>
              </a:rPr>
              <a:t>90% pacientů má stenózy na invazivní </a:t>
            </a:r>
            <a:r>
              <a:rPr lang="cs-CZ" sz="2800" dirty="0" err="1" smtClean="0">
                <a:solidFill>
                  <a:schemeClr val="accent6"/>
                </a:solidFill>
              </a:rPr>
              <a:t>koronarografii</a:t>
            </a:r>
            <a:r>
              <a:rPr lang="cs-CZ" sz="2800" dirty="0" smtClean="0">
                <a:solidFill>
                  <a:schemeClr val="accent6"/>
                </a:solidFill>
              </a:rPr>
              <a:t>*</a:t>
            </a:r>
          </a:p>
          <a:p>
            <a:pPr>
              <a:defRPr/>
            </a:pPr>
            <a:r>
              <a:rPr lang="cs-CZ" sz="2800" dirty="0" smtClean="0">
                <a:solidFill>
                  <a:schemeClr val="accent6"/>
                </a:solidFill>
              </a:rPr>
              <a:t>Z nichž 57% má </a:t>
            </a:r>
            <a:r>
              <a:rPr lang="cs-CZ" sz="2800" dirty="0" err="1" smtClean="0">
                <a:solidFill>
                  <a:schemeClr val="accent6"/>
                </a:solidFill>
              </a:rPr>
              <a:t>abnorm</a:t>
            </a:r>
            <a:r>
              <a:rPr lang="cs-CZ" sz="2800" dirty="0" smtClean="0">
                <a:solidFill>
                  <a:schemeClr val="accent6"/>
                </a:solidFill>
              </a:rPr>
              <a:t>. frakční průtok. rezervu (FFR)**</a:t>
            </a:r>
          </a:p>
          <a:p>
            <a:pPr>
              <a:defRPr/>
            </a:pPr>
            <a:endParaRPr lang="cs-CZ" b="1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cs-CZ" b="1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cs-CZ" b="1" dirty="0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cs-CZ" sz="2400" i="1" dirty="0" smtClean="0"/>
              <a:t> </a:t>
            </a:r>
            <a:r>
              <a:rPr lang="cs-CZ" sz="2600" i="1" dirty="0" smtClean="0"/>
              <a:t>*     </a:t>
            </a:r>
            <a:r>
              <a:rPr lang="cs-CZ" sz="2800" i="1" dirty="0" err="1" smtClean="0"/>
              <a:t>Budoff</a:t>
            </a:r>
            <a:r>
              <a:rPr lang="cs-CZ" sz="2800" i="1" dirty="0" smtClean="0"/>
              <a:t> </a:t>
            </a:r>
            <a:r>
              <a:rPr lang="cs-CZ" sz="2800" i="1" dirty="0" err="1" smtClean="0"/>
              <a:t>et</a:t>
            </a:r>
            <a:r>
              <a:rPr lang="cs-CZ" sz="2800" i="1" dirty="0" smtClean="0"/>
              <a:t> </a:t>
            </a:r>
            <a:r>
              <a:rPr lang="cs-CZ" sz="2800" i="1" dirty="0" err="1" smtClean="0"/>
              <a:t>al</a:t>
            </a:r>
            <a:r>
              <a:rPr lang="cs-CZ" sz="2800" i="1" dirty="0" smtClean="0"/>
              <a:t> (ACCURACY) JACC 2008</a:t>
            </a:r>
            <a:endParaRPr lang="cs-CZ" sz="2600" i="1" dirty="0" smtClean="0"/>
          </a:p>
          <a:p>
            <a:pPr marL="0" indent="0">
              <a:buFontTx/>
              <a:buNone/>
              <a:defRPr/>
            </a:pPr>
            <a:r>
              <a:rPr lang="cs-CZ" sz="2400" dirty="0" smtClean="0"/>
              <a:t> </a:t>
            </a:r>
            <a:r>
              <a:rPr lang="cs-CZ" sz="2600" i="1" dirty="0" smtClean="0"/>
              <a:t>**   </a:t>
            </a:r>
            <a:r>
              <a:rPr lang="cs-CZ" sz="2600" i="1" dirty="0" err="1" smtClean="0"/>
              <a:t>Tonono</a:t>
            </a:r>
            <a:r>
              <a:rPr lang="cs-CZ" sz="2600" i="1" dirty="0" smtClean="0"/>
              <a:t> et al (FAME) JACC 2010 </a:t>
            </a:r>
          </a:p>
          <a:p>
            <a:pPr marL="0" indent="0">
              <a:buFontTx/>
              <a:buNone/>
              <a:defRPr/>
            </a:pPr>
            <a:r>
              <a:rPr lang="cs-CZ" sz="2600" i="1" dirty="0"/>
              <a:t> </a:t>
            </a:r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4067944" y="6396038"/>
            <a:ext cx="568863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400" i="1" dirty="0" err="1" smtClean="0">
                <a:solidFill>
                  <a:schemeClr val="accent2"/>
                </a:solidFill>
              </a:rPr>
              <a:t>Berman</a:t>
            </a:r>
            <a:r>
              <a:rPr lang="cs-CZ" sz="2400" i="1" dirty="0" smtClean="0">
                <a:solidFill>
                  <a:schemeClr val="accent2"/>
                </a:solidFill>
              </a:rPr>
              <a:t> </a:t>
            </a:r>
            <a:r>
              <a:rPr lang="cs-CZ" sz="2400" i="1" dirty="0">
                <a:solidFill>
                  <a:schemeClr val="accent2"/>
                </a:solidFill>
              </a:rPr>
              <a:t>DS, </a:t>
            </a:r>
            <a:r>
              <a:rPr lang="cs-CZ" sz="2400" i="1" dirty="0" smtClean="0">
                <a:solidFill>
                  <a:schemeClr val="accent2"/>
                </a:solidFill>
              </a:rPr>
              <a:t>ICNC12</a:t>
            </a:r>
            <a:r>
              <a:rPr lang="cs-CZ" sz="2400" i="1" dirty="0">
                <a:solidFill>
                  <a:schemeClr val="accent2"/>
                </a:solidFill>
              </a:rPr>
              <a:t>, Madrid 2015 </a:t>
            </a:r>
            <a:endParaRPr lang="cs-CZ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Nadpis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1512714"/>
          </a:xfrm>
          <a:noFill/>
        </p:spPr>
        <p:txBody>
          <a:bodyPr/>
          <a:lstStyle/>
          <a:p>
            <a:r>
              <a:rPr lang="cs-CZ" sz="4000" b="1" dirty="0" smtClean="0">
                <a:solidFill>
                  <a:srgbClr val="FF0000"/>
                </a:solidFill>
              </a:rPr>
              <a:t>Stenózy na CT </a:t>
            </a:r>
            <a:r>
              <a:rPr lang="cs-CZ" sz="4000" b="1" dirty="0" err="1" smtClean="0">
                <a:solidFill>
                  <a:srgbClr val="FF0000"/>
                </a:solidFill>
              </a:rPr>
              <a:t>koronarografii</a:t>
            </a:r>
            <a:endParaRPr lang="cs-CZ" sz="4000" b="1" dirty="0" smtClean="0">
              <a:solidFill>
                <a:schemeClr val="accent6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4248150"/>
          </a:xfrm>
        </p:spPr>
        <p:txBody>
          <a:bodyPr/>
          <a:lstStyle/>
          <a:p>
            <a:pPr>
              <a:defRPr/>
            </a:pPr>
            <a:r>
              <a:rPr lang="cs-CZ" sz="2800" dirty="0" smtClean="0">
                <a:solidFill>
                  <a:schemeClr val="accent6"/>
                </a:solidFill>
              </a:rPr>
              <a:t>90% pacientů má stenózy na invazivní </a:t>
            </a:r>
            <a:r>
              <a:rPr lang="cs-CZ" sz="2800" dirty="0" err="1" smtClean="0">
                <a:solidFill>
                  <a:schemeClr val="accent6"/>
                </a:solidFill>
              </a:rPr>
              <a:t>koronarografii</a:t>
            </a:r>
            <a:r>
              <a:rPr lang="cs-CZ" sz="2800" dirty="0" smtClean="0">
                <a:solidFill>
                  <a:schemeClr val="accent6"/>
                </a:solidFill>
              </a:rPr>
              <a:t>*</a:t>
            </a:r>
          </a:p>
          <a:p>
            <a:pPr>
              <a:defRPr/>
            </a:pPr>
            <a:r>
              <a:rPr lang="cs-CZ" sz="2800" dirty="0" smtClean="0">
                <a:solidFill>
                  <a:schemeClr val="accent6"/>
                </a:solidFill>
              </a:rPr>
              <a:t>Z nichž 57% má </a:t>
            </a:r>
            <a:r>
              <a:rPr lang="cs-CZ" sz="2800" dirty="0" err="1" smtClean="0">
                <a:solidFill>
                  <a:schemeClr val="accent6"/>
                </a:solidFill>
              </a:rPr>
              <a:t>abnorm</a:t>
            </a:r>
            <a:r>
              <a:rPr lang="cs-CZ" sz="2800" dirty="0" smtClean="0">
                <a:solidFill>
                  <a:schemeClr val="accent6"/>
                </a:solidFill>
              </a:rPr>
              <a:t>. frakční průtok. rezervu (FFR)**</a:t>
            </a:r>
          </a:p>
          <a:p>
            <a:pPr>
              <a:defRPr/>
            </a:pPr>
            <a:r>
              <a:rPr lang="cs-CZ" sz="2800" dirty="0" smtClean="0">
                <a:solidFill>
                  <a:schemeClr val="accent6"/>
                </a:solidFill>
              </a:rPr>
              <a:t>Z nichž 77% má ischemii na SPECT***</a:t>
            </a:r>
          </a:p>
          <a:p>
            <a:pPr>
              <a:defRPr/>
            </a:pPr>
            <a:r>
              <a:rPr lang="cs-CZ" dirty="0" smtClean="0">
                <a:solidFill>
                  <a:schemeClr val="accent2"/>
                </a:solidFill>
              </a:rPr>
              <a:t>.9 x .57 x .77 </a:t>
            </a:r>
            <a:r>
              <a:rPr lang="cs-CZ" b="1" dirty="0" smtClean="0">
                <a:solidFill>
                  <a:schemeClr val="accent6"/>
                </a:solidFill>
              </a:rPr>
              <a:t>= </a:t>
            </a:r>
            <a:r>
              <a:rPr lang="cs-CZ" b="1" dirty="0" smtClean="0">
                <a:solidFill>
                  <a:srgbClr val="FF0000"/>
                </a:solidFill>
              </a:rPr>
              <a:t>40% má ischemii na SPECT </a:t>
            </a:r>
          </a:p>
          <a:p>
            <a:pPr>
              <a:defRPr/>
            </a:pPr>
            <a:endParaRPr lang="cs-CZ" b="1" dirty="0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cs-CZ" sz="2400" i="1" dirty="0" smtClean="0"/>
              <a:t> </a:t>
            </a:r>
            <a:r>
              <a:rPr lang="cs-CZ" sz="2600" i="1" dirty="0" smtClean="0"/>
              <a:t>*     </a:t>
            </a:r>
            <a:r>
              <a:rPr lang="cs-CZ" sz="2800" i="1" dirty="0" err="1" smtClean="0"/>
              <a:t>Budoff</a:t>
            </a:r>
            <a:r>
              <a:rPr lang="cs-CZ" sz="2800" i="1" dirty="0" smtClean="0"/>
              <a:t> </a:t>
            </a:r>
            <a:r>
              <a:rPr lang="cs-CZ" sz="2800" i="1" dirty="0" err="1" smtClean="0"/>
              <a:t>et</a:t>
            </a:r>
            <a:r>
              <a:rPr lang="cs-CZ" sz="2800" i="1" dirty="0" smtClean="0"/>
              <a:t> </a:t>
            </a:r>
            <a:r>
              <a:rPr lang="cs-CZ" sz="2800" i="1" dirty="0" err="1" smtClean="0"/>
              <a:t>al</a:t>
            </a:r>
            <a:r>
              <a:rPr lang="cs-CZ" sz="2800" i="1" dirty="0" smtClean="0"/>
              <a:t> (ACCURACY) JACC 2008</a:t>
            </a:r>
            <a:endParaRPr lang="cs-CZ" sz="2600" i="1" dirty="0" smtClean="0"/>
          </a:p>
          <a:p>
            <a:pPr marL="0" indent="0">
              <a:buFontTx/>
              <a:buNone/>
              <a:defRPr/>
            </a:pPr>
            <a:r>
              <a:rPr lang="cs-CZ" sz="2400" dirty="0" smtClean="0"/>
              <a:t> </a:t>
            </a:r>
            <a:r>
              <a:rPr lang="cs-CZ" sz="2600" i="1" dirty="0" smtClean="0"/>
              <a:t>**   </a:t>
            </a:r>
            <a:r>
              <a:rPr lang="cs-CZ" sz="2600" i="1" dirty="0" err="1" smtClean="0"/>
              <a:t>Tonono</a:t>
            </a:r>
            <a:r>
              <a:rPr lang="cs-CZ" sz="2600" i="1" dirty="0" smtClean="0"/>
              <a:t> et al (FAME) JACC 2010 </a:t>
            </a:r>
          </a:p>
          <a:p>
            <a:pPr marL="0" indent="0">
              <a:buFontTx/>
              <a:buNone/>
              <a:defRPr/>
            </a:pPr>
            <a:r>
              <a:rPr lang="cs-CZ" sz="2600" i="1" dirty="0"/>
              <a:t> </a:t>
            </a:r>
            <a:r>
              <a:rPr lang="cs-CZ" sz="2600" i="1" dirty="0" smtClean="0"/>
              <a:t>** * </a:t>
            </a:r>
            <a:r>
              <a:rPr lang="cs-CZ" sz="2600" i="1" dirty="0" err="1" smtClean="0"/>
              <a:t>Zhou</a:t>
            </a:r>
            <a:r>
              <a:rPr lang="cs-CZ" sz="2600" i="1" dirty="0" smtClean="0"/>
              <a:t> et al EJR 2014 (Meta </a:t>
            </a:r>
            <a:r>
              <a:rPr lang="cs-CZ" sz="2600" i="1" dirty="0" err="1" smtClean="0"/>
              <a:t>anylysis</a:t>
            </a:r>
            <a:r>
              <a:rPr lang="cs-CZ" sz="2600" i="1" dirty="0" smtClean="0"/>
              <a:t>)  </a:t>
            </a:r>
            <a:endParaRPr lang="cs-CZ" sz="2600" i="1" dirty="0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4067944" y="6396038"/>
            <a:ext cx="568863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400" i="1" dirty="0" err="1" smtClean="0">
                <a:solidFill>
                  <a:schemeClr val="accent2"/>
                </a:solidFill>
              </a:rPr>
              <a:t>Berman</a:t>
            </a:r>
            <a:r>
              <a:rPr lang="cs-CZ" sz="2400" i="1" dirty="0" smtClean="0">
                <a:solidFill>
                  <a:schemeClr val="accent2"/>
                </a:solidFill>
              </a:rPr>
              <a:t> </a:t>
            </a:r>
            <a:r>
              <a:rPr lang="cs-CZ" sz="2400" i="1" dirty="0">
                <a:solidFill>
                  <a:schemeClr val="accent2"/>
                </a:solidFill>
              </a:rPr>
              <a:t>DS, </a:t>
            </a:r>
            <a:r>
              <a:rPr lang="cs-CZ" sz="2400" i="1" dirty="0" smtClean="0">
                <a:solidFill>
                  <a:schemeClr val="accent2"/>
                </a:solidFill>
              </a:rPr>
              <a:t>ICNC12</a:t>
            </a:r>
            <a:r>
              <a:rPr lang="cs-CZ" sz="2400" i="1" dirty="0">
                <a:solidFill>
                  <a:schemeClr val="accent2"/>
                </a:solidFill>
              </a:rPr>
              <a:t>, Madrid 2015 </a:t>
            </a:r>
            <a:endParaRPr lang="cs-CZ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539552" y="609600"/>
            <a:ext cx="8136904" cy="1143000"/>
          </a:xfrm>
        </p:spPr>
        <p:txBody>
          <a:bodyPr/>
          <a:lstStyle/>
          <a:p>
            <a:pPr>
              <a:defRPr/>
            </a:pPr>
            <a:r>
              <a:rPr lang="cs-CZ" sz="4000" dirty="0" smtClean="0">
                <a:solidFill>
                  <a:schemeClr val="accent6"/>
                </a:solidFill>
              </a:rPr>
              <a:t>Riziko náhlé srdeční smrti ve vztahu ke stenóze koronární tepny</a:t>
            </a:r>
            <a:endParaRPr lang="cs-CZ" sz="4000" dirty="0">
              <a:solidFill>
                <a:schemeClr val="accent6"/>
              </a:solidFill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395536" y="2420888"/>
            <a:ext cx="8569325" cy="4114800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rgbClr val="000080"/>
                </a:solidFill>
              </a:rPr>
              <a:t>Neléčená stenóza </a:t>
            </a:r>
            <a:r>
              <a:rPr lang="cs-CZ" b="1" dirty="0" smtClean="0">
                <a:solidFill>
                  <a:srgbClr val="000080"/>
                </a:solidFill>
              </a:rPr>
              <a:t>s ischemií</a:t>
            </a:r>
            <a:r>
              <a:rPr lang="cs-CZ" dirty="0" smtClean="0">
                <a:solidFill>
                  <a:srgbClr val="000080"/>
                </a:solidFill>
              </a:rPr>
              <a:t>:  </a:t>
            </a:r>
            <a:r>
              <a:rPr lang="cs-CZ" dirty="0" smtClean="0">
                <a:solidFill>
                  <a:srgbClr val="FF0000"/>
                </a:solidFill>
              </a:rPr>
              <a:t>5 – 10 % ročně</a:t>
            </a:r>
          </a:p>
          <a:p>
            <a:pPr>
              <a:defRPr/>
            </a:pPr>
            <a:endParaRPr lang="cs-CZ" dirty="0" smtClean="0">
              <a:solidFill>
                <a:srgbClr val="000080"/>
              </a:solidFill>
            </a:endParaRPr>
          </a:p>
          <a:p>
            <a:pPr>
              <a:defRPr/>
            </a:pPr>
            <a:r>
              <a:rPr lang="cs-CZ" dirty="0" smtClean="0">
                <a:solidFill>
                  <a:srgbClr val="000080"/>
                </a:solidFill>
              </a:rPr>
              <a:t>Stenóza </a:t>
            </a:r>
            <a:r>
              <a:rPr lang="cs-CZ" b="1" dirty="0" smtClean="0">
                <a:solidFill>
                  <a:srgbClr val="000080"/>
                </a:solidFill>
              </a:rPr>
              <a:t>bez ischemie</a:t>
            </a:r>
            <a:r>
              <a:rPr lang="cs-CZ" dirty="0" smtClean="0">
                <a:solidFill>
                  <a:srgbClr val="000080"/>
                </a:solidFill>
              </a:rPr>
              <a:t>:            </a:t>
            </a:r>
            <a:r>
              <a:rPr lang="cs-CZ" dirty="0" smtClean="0">
                <a:solidFill>
                  <a:srgbClr val="FF0000"/>
                </a:solidFill>
              </a:rPr>
              <a:t>&lt; 1 % ročně</a:t>
            </a:r>
          </a:p>
          <a:p>
            <a:pPr>
              <a:buNone/>
              <a:defRPr/>
            </a:pPr>
            <a:endParaRPr lang="cs-CZ" dirty="0">
              <a:solidFill>
                <a:srgbClr val="000080"/>
              </a:solidFill>
            </a:endParaRPr>
          </a:p>
          <a:p>
            <a:pPr>
              <a:buFontTx/>
              <a:buNone/>
              <a:defRPr/>
            </a:pPr>
            <a:endParaRPr lang="cs-CZ" i="1" dirty="0" smtClean="0">
              <a:solidFill>
                <a:srgbClr val="000080"/>
              </a:solidFill>
            </a:endParaRPr>
          </a:p>
          <a:p>
            <a:pPr>
              <a:buFontTx/>
              <a:buNone/>
              <a:defRPr/>
            </a:pPr>
            <a:endParaRPr lang="cs-CZ" i="1" dirty="0" smtClean="0">
              <a:solidFill>
                <a:srgbClr val="000080"/>
              </a:solidFill>
            </a:endParaRPr>
          </a:p>
          <a:p>
            <a:pPr>
              <a:buFontTx/>
              <a:buNone/>
              <a:defRPr/>
            </a:pPr>
            <a:r>
              <a:rPr lang="cs-CZ" i="1" dirty="0" smtClean="0">
                <a:solidFill>
                  <a:srgbClr val="000080"/>
                </a:solidFill>
              </a:rPr>
              <a:t>(Studie: FAME, DEFER, SYNTAX, PROSPECT…)</a:t>
            </a:r>
            <a:endParaRPr lang="cs-CZ" i="1" dirty="0">
              <a:solidFill>
                <a:srgbClr val="000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539552" y="609600"/>
            <a:ext cx="8136904" cy="1143000"/>
          </a:xfrm>
        </p:spPr>
        <p:txBody>
          <a:bodyPr/>
          <a:lstStyle/>
          <a:p>
            <a:pPr>
              <a:defRPr/>
            </a:pPr>
            <a:r>
              <a:rPr lang="cs-CZ" sz="4000" dirty="0" smtClean="0">
                <a:solidFill>
                  <a:schemeClr val="accent6"/>
                </a:solidFill>
              </a:rPr>
              <a:t>Riziko náhlé srdeční smrti ve vztahu ke stenóze koronární tepny</a:t>
            </a:r>
            <a:endParaRPr lang="cs-CZ" sz="4000" dirty="0">
              <a:solidFill>
                <a:schemeClr val="accent6"/>
              </a:solidFill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395536" y="2420888"/>
            <a:ext cx="8569325" cy="4114800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rgbClr val="000080"/>
                </a:solidFill>
              </a:rPr>
              <a:t>Neléčená stenóza </a:t>
            </a:r>
            <a:r>
              <a:rPr lang="cs-CZ" b="1" dirty="0" smtClean="0">
                <a:solidFill>
                  <a:srgbClr val="000080"/>
                </a:solidFill>
              </a:rPr>
              <a:t>s ischemií</a:t>
            </a:r>
            <a:r>
              <a:rPr lang="cs-CZ" dirty="0" smtClean="0">
                <a:solidFill>
                  <a:srgbClr val="000080"/>
                </a:solidFill>
              </a:rPr>
              <a:t>:  </a:t>
            </a:r>
            <a:r>
              <a:rPr lang="cs-CZ" dirty="0" smtClean="0">
                <a:solidFill>
                  <a:srgbClr val="FF0000"/>
                </a:solidFill>
              </a:rPr>
              <a:t>5 – 10 % ročně</a:t>
            </a:r>
          </a:p>
          <a:p>
            <a:pPr>
              <a:defRPr/>
            </a:pPr>
            <a:endParaRPr lang="cs-CZ" dirty="0" smtClean="0">
              <a:solidFill>
                <a:srgbClr val="000080"/>
              </a:solidFill>
            </a:endParaRPr>
          </a:p>
          <a:p>
            <a:pPr>
              <a:defRPr/>
            </a:pPr>
            <a:r>
              <a:rPr lang="cs-CZ" dirty="0" smtClean="0">
                <a:solidFill>
                  <a:srgbClr val="000080"/>
                </a:solidFill>
              </a:rPr>
              <a:t>Stenóza </a:t>
            </a:r>
            <a:r>
              <a:rPr lang="cs-CZ" b="1" dirty="0" smtClean="0">
                <a:solidFill>
                  <a:srgbClr val="000080"/>
                </a:solidFill>
              </a:rPr>
              <a:t>bez ischemie</a:t>
            </a:r>
            <a:r>
              <a:rPr lang="cs-CZ" dirty="0" smtClean="0">
                <a:solidFill>
                  <a:srgbClr val="000080"/>
                </a:solidFill>
              </a:rPr>
              <a:t>:            </a:t>
            </a:r>
            <a:r>
              <a:rPr lang="cs-CZ" dirty="0" smtClean="0">
                <a:solidFill>
                  <a:srgbClr val="FF0000"/>
                </a:solidFill>
              </a:rPr>
              <a:t>&lt; 1 % ročně</a:t>
            </a:r>
          </a:p>
          <a:p>
            <a:pPr>
              <a:buNone/>
              <a:defRPr/>
            </a:pPr>
            <a:endParaRPr lang="cs-CZ" dirty="0">
              <a:solidFill>
                <a:srgbClr val="000080"/>
              </a:solidFill>
            </a:endParaRPr>
          </a:p>
          <a:p>
            <a:pPr>
              <a:defRPr/>
            </a:pPr>
            <a:r>
              <a:rPr lang="cs-CZ" b="1" dirty="0" smtClean="0">
                <a:solidFill>
                  <a:srgbClr val="000080"/>
                </a:solidFill>
              </a:rPr>
              <a:t>Angioplastika se </a:t>
            </a:r>
            <a:r>
              <a:rPr lang="cs-CZ" b="1" dirty="0" err="1" smtClean="0">
                <a:solidFill>
                  <a:srgbClr val="000080"/>
                </a:solidFill>
              </a:rPr>
              <a:t>stentem</a:t>
            </a:r>
            <a:r>
              <a:rPr lang="cs-CZ" dirty="0" smtClean="0">
                <a:solidFill>
                  <a:srgbClr val="000080"/>
                </a:solidFill>
              </a:rPr>
              <a:t>:      </a:t>
            </a:r>
            <a:r>
              <a:rPr lang="cs-CZ" dirty="0" smtClean="0">
                <a:solidFill>
                  <a:srgbClr val="FF0000"/>
                </a:solidFill>
              </a:rPr>
              <a:t>2 – 3 % ročně</a:t>
            </a:r>
          </a:p>
          <a:p>
            <a:pPr>
              <a:buFontTx/>
              <a:buNone/>
              <a:defRPr/>
            </a:pPr>
            <a:endParaRPr lang="cs-CZ" i="1" dirty="0" smtClean="0">
              <a:solidFill>
                <a:srgbClr val="000080"/>
              </a:solidFill>
            </a:endParaRPr>
          </a:p>
          <a:p>
            <a:pPr>
              <a:buFontTx/>
              <a:buNone/>
              <a:defRPr/>
            </a:pPr>
            <a:r>
              <a:rPr lang="cs-CZ" i="1" dirty="0" smtClean="0">
                <a:solidFill>
                  <a:srgbClr val="000080"/>
                </a:solidFill>
              </a:rPr>
              <a:t>(Studie: FAME, DEFER, SYNTAX, PROSPECT…)</a:t>
            </a:r>
            <a:endParaRPr lang="cs-CZ" i="1" dirty="0">
              <a:solidFill>
                <a:srgbClr val="000080"/>
              </a:solidFill>
            </a:endParaRPr>
          </a:p>
        </p:txBody>
      </p:sp>
      <p:sp>
        <p:nvSpPr>
          <p:cNvPr id="8" name="Šipka dolů 7"/>
          <p:cNvSpPr/>
          <p:nvPr/>
        </p:nvSpPr>
        <p:spPr bwMode="auto">
          <a:xfrm>
            <a:off x="6228184" y="4221088"/>
            <a:ext cx="360040" cy="576064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 CE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187624" y="620688"/>
            <a:ext cx="70006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>
                <a:solidFill>
                  <a:srgbClr val="FF0000"/>
                </a:solidFill>
              </a:rPr>
              <a:t>Význam Nukleární kardiologie</a:t>
            </a:r>
            <a:endParaRPr lang="cs-CZ" sz="4000" dirty="0">
              <a:solidFill>
                <a:srgbClr val="FF000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5496" y="1700808"/>
            <a:ext cx="9001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dirty="0" smtClean="0">
                <a:solidFill>
                  <a:schemeClr val="accent6"/>
                </a:solidFill>
              </a:rPr>
              <a:t> </a:t>
            </a:r>
            <a:r>
              <a:rPr lang="cs-CZ" sz="2800" dirty="0" smtClean="0"/>
              <a:t>SPECT myokardu je celosvětově i v ČR nejčastější </a:t>
            </a:r>
          </a:p>
          <a:p>
            <a:r>
              <a:rPr lang="cs-CZ" sz="2800" dirty="0" smtClean="0"/>
              <a:t>  neinvazivní zátěžový zobrazovací test</a:t>
            </a:r>
          </a:p>
          <a:p>
            <a:pPr>
              <a:buFont typeface="Arial" pitchFamily="34" charset="0"/>
              <a:buChar char="•"/>
            </a:pPr>
            <a:r>
              <a:rPr lang="cs-CZ" sz="2800" dirty="0" smtClean="0">
                <a:solidFill>
                  <a:schemeClr val="accent6"/>
                </a:solidFill>
              </a:rPr>
              <a:t> V ČR cca 20 tis. vyšetření ročně na 40 odděleních NM</a:t>
            </a:r>
          </a:p>
          <a:p>
            <a:endParaRPr lang="cs-CZ" sz="2800" dirty="0" smtClean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333375"/>
            <a:ext cx="4964112" cy="768350"/>
          </a:xfrm>
        </p:spPr>
        <p:txBody>
          <a:bodyPr/>
          <a:lstStyle/>
          <a:p>
            <a:pPr>
              <a:defRPr/>
            </a:pPr>
            <a:r>
              <a:rPr lang="cs-CZ" sz="3600" dirty="0" smtClean="0">
                <a:solidFill>
                  <a:schemeClr val="accent6"/>
                </a:solidFill>
              </a:rPr>
              <a:t>Zátěžové</a:t>
            </a:r>
            <a:r>
              <a:rPr lang="cs-CZ" sz="3600" dirty="0" smtClean="0">
                <a:solidFill>
                  <a:srgbClr val="FFFF00"/>
                </a:solidFill>
              </a:rPr>
              <a:t> </a:t>
            </a:r>
            <a:r>
              <a:rPr lang="cs-CZ" sz="3600" dirty="0" smtClean="0">
                <a:solidFill>
                  <a:schemeClr val="accent6"/>
                </a:solidFill>
              </a:rPr>
              <a:t>testy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279690" y="3213100"/>
            <a:ext cx="2105063" cy="230832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cs-CZ" sz="2400" dirty="0">
                <a:solidFill>
                  <a:schemeClr val="accent6"/>
                </a:solidFill>
                <a:latin typeface="Times New Roman CE" charset="-18"/>
              </a:rPr>
              <a:t> </a:t>
            </a:r>
          </a:p>
          <a:p>
            <a:pPr algn="ctr" eaLnBrk="1" hangingPunct="1">
              <a:defRPr/>
            </a:pPr>
            <a:r>
              <a:rPr lang="cs-CZ" sz="2400" dirty="0" err="1" smtClean="0">
                <a:solidFill>
                  <a:schemeClr val="accent6"/>
                </a:solidFill>
                <a:latin typeface="Times New Roman CE" charset="-18"/>
              </a:rPr>
              <a:t>Dipyridamol</a:t>
            </a:r>
            <a:endParaRPr lang="cs-CZ" sz="2400" dirty="0" smtClean="0">
              <a:solidFill>
                <a:schemeClr val="accent6"/>
              </a:solidFill>
              <a:latin typeface="Times New Roman CE" charset="-18"/>
            </a:endParaRPr>
          </a:p>
          <a:p>
            <a:pPr algn="ctr" eaLnBrk="1" hangingPunct="1">
              <a:defRPr/>
            </a:pPr>
            <a:r>
              <a:rPr lang="cs-CZ" sz="2400" dirty="0" smtClean="0">
                <a:solidFill>
                  <a:schemeClr val="accent6"/>
                </a:solidFill>
              </a:rPr>
              <a:t>Adenosin</a:t>
            </a:r>
            <a:endParaRPr lang="cs-CZ" sz="2400" dirty="0" smtClean="0">
              <a:solidFill>
                <a:schemeClr val="accent6"/>
              </a:solidFill>
              <a:latin typeface="Times New Roman CE" charset="-18"/>
            </a:endParaRPr>
          </a:p>
          <a:p>
            <a:pPr algn="ctr" eaLnBrk="1" hangingPunct="1">
              <a:defRPr/>
            </a:pPr>
            <a:r>
              <a:rPr lang="cs-CZ" sz="2400" dirty="0" err="1" smtClean="0">
                <a:solidFill>
                  <a:schemeClr val="accent6"/>
                </a:solidFill>
                <a:latin typeface="Times New Roman CE" charset="-18"/>
              </a:rPr>
              <a:t>Regadenoson</a:t>
            </a:r>
            <a:endParaRPr lang="cs-CZ" sz="2400" dirty="0">
              <a:solidFill>
                <a:schemeClr val="accent6"/>
              </a:solidFill>
              <a:latin typeface="Times New Roman CE" charset="-18"/>
            </a:endParaRPr>
          </a:p>
          <a:p>
            <a:pPr algn="ctr" eaLnBrk="1" hangingPunct="1">
              <a:defRPr/>
            </a:pPr>
            <a:endParaRPr lang="cs-CZ" sz="2400" dirty="0">
              <a:solidFill>
                <a:schemeClr val="accent6"/>
              </a:solidFill>
              <a:latin typeface="Times New Roman CE" charset="-18"/>
            </a:endParaRPr>
          </a:p>
          <a:p>
            <a:pPr algn="ctr" eaLnBrk="1" hangingPunct="1">
              <a:defRPr/>
            </a:pPr>
            <a:r>
              <a:rPr lang="cs-CZ" sz="2400" dirty="0">
                <a:solidFill>
                  <a:schemeClr val="accent6"/>
                </a:solidFill>
                <a:latin typeface="Times New Roman CE" charset="-18"/>
              </a:rPr>
              <a:t> 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50825" y="1773238"/>
            <a:ext cx="46259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9pPr>
          </a:lstStyle>
          <a:p>
            <a:pPr algn="ctr" eaLnBrk="1" hangingPunct="1"/>
            <a:r>
              <a:rPr lang="cs-CZ" altLang="cs-CZ" sz="2800"/>
              <a:t>Fyzická zátěž</a:t>
            </a: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 rot="7877628">
            <a:off x="3348038" y="1184275"/>
            <a:ext cx="647700" cy="469900"/>
          </a:xfrm>
          <a:prstGeom prst="rightArrow">
            <a:avLst>
              <a:gd name="adj1" fmla="val 50000"/>
              <a:gd name="adj2" fmla="val 47031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 rot="2793256">
            <a:off x="5607050" y="1279526"/>
            <a:ext cx="674687" cy="347662"/>
          </a:xfrm>
          <a:prstGeom prst="rightArrow">
            <a:avLst>
              <a:gd name="adj1" fmla="val 50000"/>
              <a:gd name="adj2" fmla="val 58066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 rot="3295044">
            <a:off x="7516813" y="2847975"/>
            <a:ext cx="808038" cy="223837"/>
          </a:xfrm>
          <a:prstGeom prst="rightArrow">
            <a:avLst>
              <a:gd name="adj1" fmla="val 50000"/>
              <a:gd name="adj2" fmla="val 14471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6227763" y="1773238"/>
            <a:ext cx="2257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9pPr>
          </a:lstStyle>
          <a:p>
            <a:pPr algn="ctr" eaLnBrk="1" hangingPunct="1"/>
            <a:r>
              <a:rPr lang="cs-CZ" altLang="cs-CZ" sz="2400"/>
              <a:t>farmakologická</a:t>
            </a:r>
          </a:p>
          <a:p>
            <a:pPr algn="ctr" eaLnBrk="1" hangingPunct="1"/>
            <a:r>
              <a:rPr lang="cs-CZ" altLang="cs-CZ" sz="2400"/>
              <a:t>zátěž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 rot="7494022">
            <a:off x="6161088" y="2824162"/>
            <a:ext cx="996950" cy="358775"/>
          </a:xfrm>
          <a:prstGeom prst="rightArrow">
            <a:avLst>
              <a:gd name="adj1" fmla="val 50000"/>
              <a:gd name="adj2" fmla="val 58097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 CE" panose="02020603050405020304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7469188" y="3357563"/>
            <a:ext cx="1674812" cy="460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cs-CZ" sz="2400" dirty="0" err="1">
                <a:solidFill>
                  <a:schemeClr val="accent6"/>
                </a:solidFill>
                <a:latin typeface="Times New Roman CE" charset="-18"/>
              </a:rPr>
              <a:t>Dobutamin</a:t>
            </a:r>
            <a:endParaRPr lang="cs-CZ" sz="2400" dirty="0">
              <a:solidFill>
                <a:schemeClr val="accent6"/>
              </a:solidFill>
              <a:latin typeface="Times New Roman CE" charset="-18"/>
            </a:endParaRPr>
          </a:p>
        </p:txBody>
      </p:sp>
      <p:pic>
        <p:nvPicPr>
          <p:cNvPr id="20491" name="Picture 11" descr="KNM-ob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776" y="2420888"/>
            <a:ext cx="7556840" cy="576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0072" y="4752528"/>
            <a:ext cx="2424959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771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0688"/>
            <a:ext cx="10848823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ovéPole 2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Světový trh s radiofarmaky</a:t>
            </a:r>
            <a:endParaRPr lang="cs-CZ" dirty="0"/>
          </a:p>
        </p:txBody>
      </p:sp>
      <p:sp>
        <p:nvSpPr>
          <p:cNvPr id="4" name="Obdélník 3"/>
          <p:cNvSpPr>
            <a:spLocks noChangeArrowheads="1"/>
          </p:cNvSpPr>
          <p:nvPr/>
        </p:nvSpPr>
        <p:spPr bwMode="auto">
          <a:xfrm>
            <a:off x="0" y="6309320"/>
            <a:ext cx="9756576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2800" i="1" dirty="0" smtClean="0">
                <a:solidFill>
                  <a:schemeClr val="accent2"/>
                </a:solidFill>
              </a:rPr>
              <a:t>ICNC12</a:t>
            </a:r>
            <a:r>
              <a:rPr lang="cs-CZ" sz="2800" i="1" dirty="0">
                <a:solidFill>
                  <a:schemeClr val="accent2"/>
                </a:solidFill>
              </a:rPr>
              <a:t>, Madrid 2015 </a:t>
            </a:r>
            <a:endParaRPr lang="cs-CZ" sz="28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187624" y="620688"/>
            <a:ext cx="70006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>
                <a:solidFill>
                  <a:srgbClr val="FF0000"/>
                </a:solidFill>
              </a:rPr>
              <a:t>Význam Nukleární kardiologie</a:t>
            </a:r>
            <a:endParaRPr lang="cs-CZ" sz="4000" dirty="0">
              <a:solidFill>
                <a:srgbClr val="FF000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6512" y="170080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dirty="0" smtClean="0"/>
              <a:t> SPECT myokardu je celosvětově i v ČR nejčastější </a:t>
            </a:r>
          </a:p>
          <a:p>
            <a:r>
              <a:rPr lang="cs-CZ" sz="2800" dirty="0" smtClean="0"/>
              <a:t>  </a:t>
            </a:r>
            <a:r>
              <a:rPr lang="cs-CZ" sz="2800" dirty="0" err="1" smtClean="0"/>
              <a:t>neinavazivní</a:t>
            </a:r>
            <a:r>
              <a:rPr lang="cs-CZ" sz="2800" dirty="0" smtClean="0"/>
              <a:t> zátěžový zobrazovací test</a:t>
            </a:r>
          </a:p>
          <a:p>
            <a:pPr>
              <a:buFont typeface="Arial" pitchFamily="34" charset="0"/>
              <a:buChar char="•"/>
            </a:pPr>
            <a:r>
              <a:rPr lang="cs-CZ" sz="2800" dirty="0" smtClean="0"/>
              <a:t> V ČR cca 20 tis. vyšetření ročně</a:t>
            </a:r>
            <a:r>
              <a:rPr lang="cs-CZ" sz="2800" dirty="0" smtClean="0">
                <a:solidFill>
                  <a:schemeClr val="accent6"/>
                </a:solidFill>
              </a:rPr>
              <a:t> </a:t>
            </a:r>
            <a:r>
              <a:rPr lang="cs-CZ" sz="2800" dirty="0" smtClean="0"/>
              <a:t>na 40 odděleních NM</a:t>
            </a:r>
          </a:p>
          <a:p>
            <a:pPr>
              <a:buFont typeface="Arial" pitchFamily="34" charset="0"/>
              <a:buChar char="•"/>
            </a:pPr>
            <a:r>
              <a:rPr lang="cs-CZ" sz="2800" dirty="0" smtClean="0"/>
              <a:t> </a:t>
            </a:r>
            <a:r>
              <a:rPr lang="cs-CZ" sz="2800" dirty="0" smtClean="0">
                <a:solidFill>
                  <a:schemeClr val="accent6"/>
                </a:solidFill>
              </a:rPr>
              <a:t>Metoda je pevně zakotvena v doporučených postupech</a:t>
            </a:r>
          </a:p>
          <a:p>
            <a:endParaRPr lang="cs-CZ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187624" y="620688"/>
            <a:ext cx="70006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>
                <a:solidFill>
                  <a:srgbClr val="FF0000"/>
                </a:solidFill>
              </a:rPr>
              <a:t>Význam Nukleární kardiologie</a:t>
            </a:r>
            <a:endParaRPr lang="cs-CZ" sz="4000" dirty="0">
              <a:solidFill>
                <a:srgbClr val="FF000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72008" y="3573016"/>
            <a:ext cx="88204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dirty="0" smtClean="0">
                <a:solidFill>
                  <a:schemeClr val="accent6"/>
                </a:solidFill>
              </a:rPr>
              <a:t> Nenahraditelné jinými metodami (CT, MR apod.)</a:t>
            </a:r>
          </a:p>
          <a:p>
            <a:r>
              <a:rPr lang="cs-CZ" sz="2800" dirty="0" smtClean="0">
                <a:solidFill>
                  <a:schemeClr val="accent6"/>
                </a:solidFill>
              </a:rPr>
              <a:t>  - kvantifikace ischemie</a:t>
            </a:r>
          </a:p>
          <a:p>
            <a:r>
              <a:rPr lang="cs-CZ" sz="2800" dirty="0" smtClean="0">
                <a:solidFill>
                  <a:schemeClr val="accent6"/>
                </a:solidFill>
              </a:rPr>
              <a:t>  - pacienti s </a:t>
            </a:r>
            <a:r>
              <a:rPr lang="cs-CZ" sz="2800" dirty="0" err="1" smtClean="0">
                <a:solidFill>
                  <a:schemeClr val="accent6"/>
                </a:solidFill>
              </a:rPr>
              <a:t>pacemakery</a:t>
            </a:r>
            <a:r>
              <a:rPr lang="cs-CZ" sz="2800" dirty="0" smtClean="0">
                <a:solidFill>
                  <a:schemeClr val="accent6"/>
                </a:solidFill>
              </a:rPr>
              <a:t>, arytmií</a:t>
            </a:r>
          </a:p>
          <a:p>
            <a:r>
              <a:rPr lang="cs-CZ" sz="2800" dirty="0" smtClean="0">
                <a:solidFill>
                  <a:schemeClr val="accent6"/>
                </a:solidFill>
              </a:rPr>
              <a:t>  - riziko selhání ledvin po kontrastní látce při zhoršené   </a:t>
            </a:r>
          </a:p>
          <a:p>
            <a:r>
              <a:rPr lang="cs-CZ" sz="2800" dirty="0" smtClean="0">
                <a:solidFill>
                  <a:schemeClr val="accent6"/>
                </a:solidFill>
              </a:rPr>
              <a:t>    funkci ledvin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36512" y="170080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dirty="0" smtClean="0"/>
              <a:t> SPECT myokardu je celosvětově i v ČR nejčastější </a:t>
            </a:r>
          </a:p>
          <a:p>
            <a:r>
              <a:rPr lang="cs-CZ" sz="2800" dirty="0" smtClean="0"/>
              <a:t>  </a:t>
            </a:r>
            <a:r>
              <a:rPr lang="cs-CZ" sz="2800" dirty="0" err="1" smtClean="0"/>
              <a:t>neinavazivní</a:t>
            </a:r>
            <a:r>
              <a:rPr lang="cs-CZ" sz="2800" dirty="0" smtClean="0"/>
              <a:t> zátěžový zobrazovací test</a:t>
            </a:r>
          </a:p>
          <a:p>
            <a:pPr>
              <a:buFont typeface="Arial" pitchFamily="34" charset="0"/>
              <a:buChar char="•"/>
            </a:pPr>
            <a:r>
              <a:rPr lang="cs-CZ" sz="2800" dirty="0" smtClean="0"/>
              <a:t> V ČR cca 20 tis. </a:t>
            </a:r>
            <a:r>
              <a:rPr lang="cs-CZ" sz="2800" smtClean="0"/>
              <a:t>vyšetření ročně na 40 odděleních NM</a:t>
            </a:r>
            <a:endParaRPr lang="cs-CZ" sz="2800" dirty="0" smtClean="0"/>
          </a:p>
          <a:p>
            <a:pPr>
              <a:buFont typeface="Arial" pitchFamily="34" charset="0"/>
              <a:buChar char="•"/>
            </a:pPr>
            <a:r>
              <a:rPr lang="cs-CZ" sz="2800" dirty="0" smtClean="0"/>
              <a:t> Metoda je pevně zakotvena v doporučených postupech</a:t>
            </a:r>
          </a:p>
          <a:p>
            <a:endParaRPr lang="cs-CZ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-27384"/>
            <a:ext cx="8388424" cy="6841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Přímá spojovací čára 3"/>
          <p:cNvCxnSpPr/>
          <p:nvPr/>
        </p:nvCxnSpPr>
        <p:spPr bwMode="auto">
          <a:xfrm>
            <a:off x="395536" y="4725144"/>
            <a:ext cx="3816424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5" name="Přímá spojovací čára 4"/>
          <p:cNvCxnSpPr/>
          <p:nvPr/>
        </p:nvCxnSpPr>
        <p:spPr bwMode="auto">
          <a:xfrm>
            <a:off x="323528" y="4939580"/>
            <a:ext cx="3888432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6" name="Přímá spojovací čára 5"/>
          <p:cNvCxnSpPr/>
          <p:nvPr/>
        </p:nvCxnSpPr>
        <p:spPr bwMode="auto">
          <a:xfrm>
            <a:off x="323528" y="5155604"/>
            <a:ext cx="3888432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7" name="Přímá spojovací čára 6"/>
          <p:cNvCxnSpPr/>
          <p:nvPr/>
        </p:nvCxnSpPr>
        <p:spPr bwMode="auto">
          <a:xfrm>
            <a:off x="323528" y="5731668"/>
            <a:ext cx="3888432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8" name="Přímá spojovací čára 7"/>
          <p:cNvCxnSpPr/>
          <p:nvPr/>
        </p:nvCxnSpPr>
        <p:spPr bwMode="auto">
          <a:xfrm>
            <a:off x="323528" y="5949280"/>
            <a:ext cx="2808312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0" name="Přímá spojovací čára 9"/>
          <p:cNvCxnSpPr/>
          <p:nvPr/>
        </p:nvCxnSpPr>
        <p:spPr bwMode="auto">
          <a:xfrm>
            <a:off x="323528" y="5301208"/>
            <a:ext cx="504056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467544" y="692696"/>
            <a:ext cx="8520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Předpoklady pro Nukleární kardiologii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31032" y="2060848"/>
            <a:ext cx="82454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>
                <a:solidFill>
                  <a:srgbClr val="FF0000"/>
                </a:solidFill>
              </a:rPr>
              <a:t> </a:t>
            </a:r>
            <a:r>
              <a:rPr lang="cs-CZ" sz="3200" b="1" dirty="0" smtClean="0">
                <a:solidFill>
                  <a:srgbClr val="FF0000"/>
                </a:solidFill>
              </a:rPr>
              <a:t>Evropský sylabus pro postgraduální trénink v Nukleární medicíně: </a:t>
            </a:r>
          </a:p>
          <a:p>
            <a:r>
              <a:rPr lang="cs-CZ" sz="3200" dirty="0" smtClean="0">
                <a:solidFill>
                  <a:srgbClr val="FF0000"/>
                </a:solidFill>
              </a:rPr>
              <a:t> </a:t>
            </a:r>
            <a:r>
              <a:rPr lang="cs-CZ" sz="3200" dirty="0" smtClean="0"/>
              <a:t>-</a:t>
            </a:r>
            <a:r>
              <a:rPr lang="cs-CZ" sz="3200" dirty="0" smtClean="0">
                <a:solidFill>
                  <a:srgbClr val="FF0000"/>
                </a:solidFill>
              </a:rPr>
              <a:t> </a:t>
            </a:r>
            <a:r>
              <a:rPr lang="cs-CZ" sz="3200" dirty="0" smtClean="0"/>
              <a:t>dobré klinické základy Vnitřního lékařství </a:t>
            </a:r>
          </a:p>
          <a:p>
            <a:r>
              <a:rPr lang="cs-CZ" sz="3200" dirty="0" smtClean="0"/>
              <a:t> - pobyt na koronární jednotce </a:t>
            </a:r>
          </a:p>
          <a:p>
            <a:r>
              <a:rPr lang="cs-CZ" sz="3200" dirty="0" smtClean="0">
                <a:solidFill>
                  <a:srgbClr val="FF0000"/>
                </a:solidFill>
              </a:rPr>
              <a:t> </a:t>
            </a:r>
            <a:r>
              <a:rPr lang="cs-CZ" sz="3200" dirty="0" smtClean="0"/>
              <a:t>- interpretace EKG</a:t>
            </a:r>
          </a:p>
          <a:p>
            <a:r>
              <a:rPr lang="cs-CZ" sz="3200" dirty="0" smtClean="0">
                <a:solidFill>
                  <a:srgbClr val="FF0000"/>
                </a:solidFill>
              </a:rPr>
              <a:t> - praxe - 500 kardiovaskulárních vyšetření  </a:t>
            </a:r>
          </a:p>
          <a:p>
            <a:r>
              <a:rPr lang="cs-CZ" sz="3200" dirty="0" smtClean="0"/>
              <a:t>               (z celkem 3000 vyšetření a 100 </a:t>
            </a:r>
          </a:p>
          <a:p>
            <a:r>
              <a:rPr lang="cs-CZ" sz="3200" dirty="0" smtClean="0"/>
              <a:t>           léčebných postupů pro atestaci z NM) </a:t>
            </a:r>
          </a:p>
          <a:p>
            <a:endParaRPr lang="cs-CZ" sz="3200" dirty="0" smtClean="0">
              <a:solidFill>
                <a:srgbClr val="FF0000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040" y="6381328"/>
            <a:ext cx="3800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3" y="764704"/>
            <a:ext cx="9087931" cy="249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ovéPole 2"/>
          <p:cNvSpPr txBox="1"/>
          <p:nvPr/>
        </p:nvSpPr>
        <p:spPr>
          <a:xfrm>
            <a:off x="2411760" y="118373"/>
            <a:ext cx="3749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Interpretace EKG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3" y="764704"/>
            <a:ext cx="9087931" cy="249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ovéPole 2"/>
          <p:cNvSpPr txBox="1"/>
          <p:nvPr/>
        </p:nvSpPr>
        <p:spPr>
          <a:xfrm>
            <a:off x="2411760" y="118373"/>
            <a:ext cx="3749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Interpretace EKG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95536" y="3861048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 Blok levého </a:t>
            </a:r>
            <a:r>
              <a:rPr lang="cs-CZ" dirty="0" err="1" smtClean="0"/>
              <a:t>Tawarova</a:t>
            </a:r>
            <a:r>
              <a:rPr lang="cs-CZ" dirty="0" smtClean="0"/>
              <a:t> raménka (LBBB)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</a:t>
            </a:r>
            <a:r>
              <a:rPr lang="cs-CZ" dirty="0" smtClean="0">
                <a:solidFill>
                  <a:srgbClr val="FF0000"/>
                </a:solidFill>
              </a:rPr>
              <a:t>Abnormální zobrazení septa při     </a:t>
            </a:r>
          </a:p>
          <a:p>
            <a:r>
              <a:rPr lang="cs-CZ" dirty="0" smtClean="0">
                <a:solidFill>
                  <a:srgbClr val="FF0000"/>
                </a:solidFill>
              </a:rPr>
              <a:t>  </a:t>
            </a:r>
            <a:r>
              <a:rPr lang="cs-CZ" dirty="0" err="1" smtClean="0">
                <a:solidFill>
                  <a:srgbClr val="FF0000"/>
                </a:solidFill>
              </a:rPr>
              <a:t>dyssynchronii</a:t>
            </a:r>
            <a:r>
              <a:rPr lang="cs-CZ" dirty="0" smtClean="0">
                <a:solidFill>
                  <a:srgbClr val="FF0000"/>
                </a:solidFill>
              </a:rPr>
              <a:t> levé komory</a:t>
            </a:r>
          </a:p>
          <a:p>
            <a:pPr>
              <a:buFont typeface="Arial" pitchFamily="34" charset="0"/>
              <a:buChar char="•"/>
            </a:pPr>
            <a:endParaRPr lang="cs-CZ" dirty="0"/>
          </a:p>
        </p:txBody>
      </p:sp>
      <p:sp>
        <p:nvSpPr>
          <p:cNvPr id="5" name="Elipsa 4"/>
          <p:cNvSpPr/>
          <p:nvPr/>
        </p:nvSpPr>
        <p:spPr bwMode="auto">
          <a:xfrm>
            <a:off x="7164288" y="2204864"/>
            <a:ext cx="1979712" cy="1008112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 CE" charset="-18"/>
            </a:endParaRPr>
          </a:p>
        </p:txBody>
      </p:sp>
      <p:sp>
        <p:nvSpPr>
          <p:cNvPr id="6" name="Elipsa 5"/>
          <p:cNvSpPr/>
          <p:nvPr/>
        </p:nvSpPr>
        <p:spPr bwMode="auto">
          <a:xfrm>
            <a:off x="4896544" y="692696"/>
            <a:ext cx="1979712" cy="1008112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 CE" charset="-18"/>
            </a:endParaRPr>
          </a:p>
        </p:txBody>
      </p:sp>
      <p:sp>
        <p:nvSpPr>
          <p:cNvPr id="7" name="Elipsa 6"/>
          <p:cNvSpPr/>
          <p:nvPr/>
        </p:nvSpPr>
        <p:spPr bwMode="auto">
          <a:xfrm>
            <a:off x="216024" y="476672"/>
            <a:ext cx="1979712" cy="1008112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 CE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76213"/>
            <a:ext cx="7429500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00" y="6524625"/>
            <a:ext cx="19621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808" y="6524625"/>
            <a:ext cx="35528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20272" y="188640"/>
            <a:ext cx="12382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251520" y="404664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Kdo Nukleární kardiologii provozuje ?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323528" y="1484784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>
                <a:solidFill>
                  <a:srgbClr val="FF0000"/>
                </a:solidFill>
              </a:rPr>
              <a:t> </a:t>
            </a:r>
            <a:r>
              <a:rPr lang="cs-CZ" sz="3200" b="1" dirty="0" smtClean="0">
                <a:solidFill>
                  <a:srgbClr val="FF0000"/>
                </a:solidFill>
              </a:rPr>
              <a:t>Evropa: </a:t>
            </a:r>
            <a:r>
              <a:rPr lang="cs-CZ" sz="3200" b="1" dirty="0" smtClean="0">
                <a:solidFill>
                  <a:schemeClr val="accent6"/>
                </a:solidFill>
              </a:rPr>
              <a:t>specialisté v Nukleární medicíně </a:t>
            </a:r>
            <a:r>
              <a:rPr lang="cs-CZ" sz="3200" dirty="0" smtClean="0"/>
              <a:t>při splnění požadavků Evropského sylabu NM (znalosti a praxe ve Vnitřním lékařství)</a:t>
            </a:r>
          </a:p>
          <a:p>
            <a:pPr>
              <a:buFont typeface="Arial" pitchFamily="34" charset="0"/>
              <a:buChar char="•"/>
            </a:pPr>
            <a:endParaRPr lang="cs-CZ" sz="3200" dirty="0" smtClean="0"/>
          </a:p>
          <a:p>
            <a:pPr>
              <a:buFont typeface="Arial" pitchFamily="34" charset="0"/>
              <a:buChar char="•"/>
            </a:pPr>
            <a:r>
              <a:rPr lang="cs-CZ" sz="3200" dirty="0" smtClean="0">
                <a:solidFill>
                  <a:srgbClr val="FF0000"/>
                </a:solidFill>
              </a:rPr>
              <a:t> </a:t>
            </a:r>
            <a:r>
              <a:rPr lang="cs-CZ" sz="3200" b="1" dirty="0" smtClean="0">
                <a:solidFill>
                  <a:srgbClr val="FF0000"/>
                </a:solidFill>
              </a:rPr>
              <a:t>Zbytek světa mimo USA a Kanadu: </a:t>
            </a:r>
            <a:r>
              <a:rPr lang="cs-CZ" sz="3200" b="1" dirty="0" smtClean="0">
                <a:solidFill>
                  <a:schemeClr val="accent6"/>
                </a:solidFill>
              </a:rPr>
              <a:t>stejně jako v Evropě</a:t>
            </a:r>
            <a:endParaRPr lang="cs-CZ" sz="3200" b="1" dirty="0">
              <a:solidFill>
                <a:schemeClr val="accent6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323528" y="4941168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b="1" dirty="0" smtClean="0">
                <a:solidFill>
                  <a:srgbClr val="FF0000"/>
                </a:solidFill>
              </a:rPr>
              <a:t> USA a Kanada: </a:t>
            </a:r>
            <a:r>
              <a:rPr lang="cs-CZ" sz="3200" b="1" dirty="0" smtClean="0">
                <a:solidFill>
                  <a:schemeClr val="accent6"/>
                </a:solidFill>
              </a:rPr>
              <a:t>specialisté v Nukleární kardiologii (</a:t>
            </a:r>
            <a:r>
              <a:rPr lang="cs-CZ" sz="3200" b="1" dirty="0" err="1" smtClean="0">
                <a:solidFill>
                  <a:schemeClr val="accent6"/>
                </a:solidFill>
              </a:rPr>
              <a:t>t.č</a:t>
            </a:r>
            <a:r>
              <a:rPr lang="cs-CZ" sz="3200" b="1" dirty="0" smtClean="0">
                <a:solidFill>
                  <a:schemeClr val="accent6"/>
                </a:solidFill>
              </a:rPr>
              <a:t>. nemá obdobu v EU !), </a:t>
            </a:r>
            <a:r>
              <a:rPr lang="cs-CZ" sz="3200" dirty="0" smtClean="0"/>
              <a:t>nestačí radiologická atestace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68313" y="115888"/>
            <a:ext cx="8456612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defTabSz="762000" eaLnBrk="0" hangingPunct="0"/>
            <a:r>
              <a:rPr lang="cs-CZ" b="1" dirty="0">
                <a:latin typeface="Times New Roman" pitchFamily="18" charset="0"/>
              </a:rPr>
              <a:t>Fyzická zátěž </a:t>
            </a:r>
            <a:r>
              <a:rPr lang="cs-CZ" sz="3200" b="1" i="1" dirty="0">
                <a:latin typeface="Times New Roman" pitchFamily="18" charset="0"/>
              </a:rPr>
              <a:t>(bicykl nebo běhátko)</a:t>
            </a:r>
            <a:r>
              <a:rPr lang="cs-CZ" sz="3200" b="1" dirty="0">
                <a:latin typeface="Times New Roman" pitchFamily="18" charset="0"/>
              </a:rPr>
              <a:t> 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5496" y="1052736"/>
            <a:ext cx="9036496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defTabSz="7620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KI: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 stejné jako </a:t>
            </a:r>
            <a:r>
              <a:rPr lang="cs-CZ" sz="2800" dirty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u zátěžové EKG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(např. nestabilní AP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</a:rPr>
              <a:t>)</a:t>
            </a:r>
            <a:endParaRPr lang="cs-CZ" sz="2800" dirty="0">
              <a:solidFill>
                <a:srgbClr val="FF0000"/>
              </a:solidFill>
              <a:latin typeface="Times New Roman" pitchFamily="18" charset="0"/>
              <a:cs typeface="+mn-cs"/>
            </a:endParaRPr>
          </a:p>
          <a:p>
            <a:pPr marL="342900" indent="-342900" defTabSz="7620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cs-CZ" sz="2800" dirty="0" err="1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Betablokátory</a:t>
            </a: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: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vysadit </a:t>
            </a:r>
            <a:r>
              <a:rPr lang="cs-CZ" sz="2800" dirty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48 hod.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nebo ranní lék </a:t>
            </a:r>
            <a:r>
              <a:rPr lang="cs-CZ" sz="2800" dirty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až po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zátěži</a:t>
            </a:r>
          </a:p>
          <a:p>
            <a:pPr marL="342900" indent="-342900" defTabSz="7620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Aplikace </a:t>
            </a:r>
            <a:r>
              <a:rPr lang="cs-CZ" sz="2800" dirty="0">
                <a:solidFill>
                  <a:srgbClr val="FF0000"/>
                </a:solidFill>
                <a:latin typeface="Times New Roman" pitchFamily="18" charset="0"/>
                <a:cs typeface="+mn-cs"/>
              </a:rPr>
              <a:t>radiofarmaka na vrcholu </a:t>
            </a: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zátěže: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při obtížích nebo </a:t>
            </a:r>
            <a:r>
              <a:rPr lang="cs-CZ" sz="2800" dirty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při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splnění kritérií (Watty, tep. frekvence…) </a:t>
            </a:r>
            <a:endParaRPr lang="cs-CZ" sz="2800" dirty="0">
              <a:solidFill>
                <a:schemeClr val="accent6"/>
              </a:solidFill>
              <a:latin typeface="Times New Roman" pitchFamily="18" charset="0"/>
              <a:cs typeface="+mn-cs"/>
            </a:endParaRPr>
          </a:p>
          <a:p>
            <a:pPr marL="342900" indent="-342900" defTabSz="762000" eaLnBrk="0" hangingPunct="0">
              <a:spcBef>
                <a:spcPct val="20000"/>
              </a:spcBef>
              <a:buFontTx/>
              <a:buChar char="•"/>
              <a:defRPr/>
            </a:pPr>
            <a:endParaRPr lang="cs-CZ" sz="2800" dirty="0">
              <a:solidFill>
                <a:schemeClr val="accent6"/>
              </a:solidFill>
              <a:latin typeface="Times New Roman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68313" y="115888"/>
            <a:ext cx="8456612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defTabSz="762000" eaLnBrk="0" hangingPunct="0"/>
            <a:r>
              <a:rPr lang="cs-CZ" b="1" dirty="0">
                <a:latin typeface="Times New Roman" pitchFamily="18" charset="0"/>
              </a:rPr>
              <a:t>Fyzická zátěž </a:t>
            </a:r>
            <a:r>
              <a:rPr lang="cs-CZ" sz="3200" b="1" i="1" dirty="0">
                <a:latin typeface="Times New Roman" pitchFamily="18" charset="0"/>
              </a:rPr>
              <a:t>(bicykl nebo běhátko)</a:t>
            </a:r>
            <a:r>
              <a:rPr lang="cs-CZ" sz="3200" b="1" dirty="0">
                <a:latin typeface="Times New Roman" pitchFamily="18" charset="0"/>
              </a:rPr>
              <a:t> 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5496" y="1052736"/>
            <a:ext cx="9036496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defTabSz="7620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KI: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 stejné jako </a:t>
            </a:r>
            <a:r>
              <a:rPr lang="cs-CZ" sz="2800" dirty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u zátěžové EKG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(např. nestabilní AP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</a:rPr>
              <a:t>)</a:t>
            </a:r>
            <a:endParaRPr lang="cs-CZ" sz="2800" dirty="0">
              <a:solidFill>
                <a:srgbClr val="FF0000"/>
              </a:solidFill>
              <a:latin typeface="Times New Roman" pitchFamily="18" charset="0"/>
              <a:cs typeface="+mn-cs"/>
            </a:endParaRPr>
          </a:p>
          <a:p>
            <a:pPr marL="342900" indent="-342900" defTabSz="7620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cs-CZ" sz="2800" dirty="0" err="1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Betablokátory</a:t>
            </a: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: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vysadit </a:t>
            </a:r>
            <a:r>
              <a:rPr lang="cs-CZ" sz="2800" dirty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48 hod.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nebo ranní lék </a:t>
            </a:r>
            <a:r>
              <a:rPr lang="cs-CZ" sz="2800" dirty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až po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zátěži</a:t>
            </a:r>
          </a:p>
          <a:p>
            <a:pPr marL="342900" indent="-342900" defTabSz="7620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Aplikace </a:t>
            </a:r>
            <a:r>
              <a:rPr lang="cs-CZ" sz="2800" dirty="0">
                <a:solidFill>
                  <a:srgbClr val="FF0000"/>
                </a:solidFill>
                <a:latin typeface="Times New Roman" pitchFamily="18" charset="0"/>
                <a:cs typeface="+mn-cs"/>
              </a:rPr>
              <a:t>radiofarmaka na vrcholu </a:t>
            </a: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  <a:cs typeface="+mn-cs"/>
              </a:rPr>
              <a:t>zátěže: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při obtížích nebo </a:t>
            </a:r>
            <a:r>
              <a:rPr lang="cs-CZ" sz="2800" dirty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při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  <a:cs typeface="+mn-cs"/>
              </a:rPr>
              <a:t>splnění kritérií (Watty, tep. frekvence…) </a:t>
            </a:r>
            <a:endParaRPr lang="cs-CZ" sz="2800" dirty="0">
              <a:solidFill>
                <a:schemeClr val="accent6"/>
              </a:solidFill>
              <a:latin typeface="Times New Roman" pitchFamily="18" charset="0"/>
              <a:cs typeface="+mn-cs"/>
            </a:endParaRPr>
          </a:p>
          <a:p>
            <a:pPr marL="342900" indent="-342900" defTabSz="762000" eaLnBrk="0" hangingPunct="0">
              <a:spcBef>
                <a:spcPct val="20000"/>
              </a:spcBef>
              <a:buFontTx/>
              <a:buChar char="•"/>
              <a:defRPr/>
            </a:pPr>
            <a:endParaRPr lang="cs-CZ" sz="2800" dirty="0">
              <a:solidFill>
                <a:schemeClr val="accent6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70992" y="3842113"/>
            <a:ext cx="9073008" cy="28992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 algn="ctr" defTabSz="762000" eaLnBrk="0" hangingPunct="0">
              <a:spcBef>
                <a:spcPct val="20000"/>
              </a:spcBef>
              <a:defRPr/>
            </a:pPr>
            <a:r>
              <a:rPr lang="cs-CZ" b="1" dirty="0" err="1" smtClean="0">
                <a:latin typeface="Times New Roman" pitchFamily="18" charset="0"/>
              </a:rPr>
              <a:t>Farmakol.zátěž</a:t>
            </a:r>
            <a:r>
              <a:rPr lang="cs-CZ" b="1" dirty="0" smtClean="0">
                <a:latin typeface="Times New Roman" pitchFamily="18" charset="0"/>
              </a:rPr>
              <a:t> </a:t>
            </a:r>
            <a:r>
              <a:rPr lang="cs-CZ" sz="3200" b="1" i="1" dirty="0" smtClean="0">
                <a:latin typeface="Times New Roman" pitchFamily="18" charset="0"/>
              </a:rPr>
              <a:t>(</a:t>
            </a:r>
            <a:r>
              <a:rPr lang="cs-CZ" sz="3200" b="1" i="1" dirty="0" err="1" smtClean="0">
                <a:latin typeface="Times New Roman" pitchFamily="18" charset="0"/>
              </a:rPr>
              <a:t>Dipyridamol</a:t>
            </a:r>
            <a:r>
              <a:rPr lang="cs-CZ" sz="3200" b="1" i="1" dirty="0" smtClean="0">
                <a:latin typeface="Times New Roman" pitchFamily="18" charset="0"/>
              </a:rPr>
              <a:t>, </a:t>
            </a:r>
            <a:r>
              <a:rPr lang="cs-CZ" sz="3200" b="1" i="1" dirty="0" err="1" smtClean="0">
                <a:latin typeface="Times New Roman" pitchFamily="18" charset="0"/>
              </a:rPr>
              <a:t>Regadenoson</a:t>
            </a:r>
            <a:r>
              <a:rPr lang="cs-CZ" sz="3200" b="1" i="1" dirty="0" smtClean="0">
                <a:latin typeface="Times New Roman" pitchFamily="18" charset="0"/>
              </a:rPr>
              <a:t>)</a:t>
            </a:r>
          </a:p>
          <a:p>
            <a:pPr marL="342900" indent="-342900" algn="ctr" defTabSz="762000" eaLnBrk="0" hangingPunct="0">
              <a:spcBef>
                <a:spcPct val="20000"/>
              </a:spcBef>
              <a:defRPr/>
            </a:pPr>
            <a:endParaRPr lang="cs-CZ" sz="800" b="1" i="1" dirty="0" smtClean="0">
              <a:latin typeface="Times New Roman" pitchFamily="18" charset="0"/>
            </a:endParaRPr>
          </a:p>
          <a:p>
            <a:pPr marL="342900" indent="-342900" defTabSz="76200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</a:rPr>
              <a:t>KI: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</a:rPr>
              <a:t>stejné jako u fyzické zátěže, navíc: </a:t>
            </a:r>
          </a:p>
          <a:p>
            <a:pPr marL="342900" indent="-342900" defTabSz="762000" eaLnBrk="0" hangingPunct="0">
              <a:spcBef>
                <a:spcPct val="20000"/>
              </a:spcBef>
              <a:defRPr/>
            </a:pP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</a:rPr>
              <a:t>-</a:t>
            </a:r>
            <a:r>
              <a:rPr lang="cs-CZ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</a:rPr>
              <a:t>AV blok II. a III. st. </a:t>
            </a:r>
          </a:p>
          <a:p>
            <a:pPr marL="342900" indent="-342900" defTabSz="762000" eaLnBrk="0" hangingPunct="0">
              <a:spcBef>
                <a:spcPct val="20000"/>
              </a:spcBef>
              <a:defRPr/>
            </a:pPr>
            <a:r>
              <a:rPr lang="cs-CZ" sz="2800" dirty="0" smtClean="0">
                <a:solidFill>
                  <a:schemeClr val="accent6"/>
                </a:solidFill>
                <a:latin typeface="Times New Roman" pitchFamily="18" charset="0"/>
              </a:rPr>
              <a:t> - pomalý rytmus a AV blok I. </a:t>
            </a:r>
          </a:p>
          <a:p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7164288" y="6396335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PQ = 0.28 s</a:t>
            </a:r>
            <a:endParaRPr lang="cs-CZ" sz="2400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435240"/>
            <a:ext cx="7704856" cy="87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180a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8520" y="3501008"/>
            <a:ext cx="3312368" cy="232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028"/>
          <p:cNvSpPr>
            <a:spLocks noChangeArrowheads="1"/>
          </p:cNvSpPr>
          <p:nvPr/>
        </p:nvSpPr>
        <p:spPr bwMode="auto">
          <a:xfrm>
            <a:off x="251520" y="177602"/>
            <a:ext cx="2952328" cy="34163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defTabSz="762000" eaLnBrk="0" hangingPunct="0">
              <a:defRPr/>
            </a:pPr>
            <a:r>
              <a:rPr lang="cs-CZ" dirty="0">
                <a:solidFill>
                  <a:srgbClr val="FF0000"/>
                </a:solidFill>
              </a:rPr>
              <a:t>S</a:t>
            </a:r>
            <a:r>
              <a:rPr lang="cs-CZ" dirty="0">
                <a:solidFill>
                  <a:schemeClr val="accent6"/>
                </a:solidFill>
              </a:rPr>
              <a:t>ingle </a:t>
            </a:r>
            <a:r>
              <a:rPr lang="cs-CZ" dirty="0" err="1">
                <a:solidFill>
                  <a:srgbClr val="FF0000"/>
                </a:solidFill>
              </a:rPr>
              <a:t>P</a:t>
            </a:r>
            <a:r>
              <a:rPr lang="cs-CZ" dirty="0" err="1">
                <a:solidFill>
                  <a:schemeClr val="accent6"/>
                </a:solidFill>
              </a:rPr>
              <a:t>hoton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E</a:t>
            </a:r>
            <a:r>
              <a:rPr lang="cs-CZ" dirty="0" err="1">
                <a:solidFill>
                  <a:schemeClr val="accent6"/>
                </a:solidFill>
              </a:rPr>
              <a:t>mission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C</a:t>
            </a:r>
            <a:r>
              <a:rPr lang="cs-CZ" dirty="0" err="1">
                <a:solidFill>
                  <a:schemeClr val="accent6"/>
                </a:solidFill>
              </a:rPr>
              <a:t>omputed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 err="1" smtClean="0">
                <a:solidFill>
                  <a:srgbClr val="FF0000"/>
                </a:solidFill>
              </a:rPr>
              <a:t>T</a:t>
            </a:r>
            <a:r>
              <a:rPr lang="cs-CZ" dirty="0" err="1" smtClean="0">
                <a:solidFill>
                  <a:schemeClr val="accent6"/>
                </a:solidFill>
              </a:rPr>
              <a:t>omography</a:t>
            </a:r>
            <a:endParaRPr lang="cs-CZ" dirty="0">
              <a:solidFill>
                <a:srgbClr val="FF0000"/>
              </a:solidFill>
            </a:endParaRPr>
          </a:p>
          <a:p>
            <a:pPr defTabSz="762000" eaLnBrk="0" hangingPunct="0">
              <a:defRPr/>
            </a:pPr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0931"/>
            <a:ext cx="3240360" cy="3308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1840" y="3429000"/>
            <a:ext cx="3692674" cy="60458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9" name="Picture 22" descr="CZ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225" y="3429000"/>
            <a:ext cx="2520280" cy="2306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 bwMode="auto">
          <a:xfrm>
            <a:off x="6588224" y="5733256"/>
            <a:ext cx="2736304" cy="129614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sz="2800" dirty="0" smtClean="0"/>
              <a:t>9 - 19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E" charset="-18"/>
              </a:rPr>
              <a:t>CZT detektorů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0888"/>
            <a:ext cx="5071325" cy="36188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28677" name="TextovéPole 7"/>
          <p:cNvSpPr txBox="1">
            <a:spLocks noChangeArrowheads="1"/>
          </p:cNvSpPr>
          <p:nvPr/>
        </p:nvSpPr>
        <p:spPr bwMode="auto">
          <a:xfrm>
            <a:off x="611560" y="188640"/>
            <a:ext cx="23807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4000" dirty="0" err="1" smtClean="0">
                <a:solidFill>
                  <a:srgbClr val="FF0000"/>
                </a:solidFill>
              </a:rPr>
              <a:t>C</a:t>
            </a:r>
            <a:r>
              <a:rPr lang="cs-CZ" sz="4000" dirty="0" err="1" smtClean="0">
                <a:solidFill>
                  <a:srgbClr val="000066"/>
                </a:solidFill>
              </a:rPr>
              <a:t>admium</a:t>
            </a:r>
            <a:endParaRPr lang="cs-CZ" sz="4000" dirty="0" smtClean="0">
              <a:solidFill>
                <a:srgbClr val="000066"/>
              </a:solidFill>
            </a:endParaRPr>
          </a:p>
          <a:p>
            <a:r>
              <a:rPr lang="cs-CZ" sz="4000" dirty="0" err="1" smtClean="0">
                <a:solidFill>
                  <a:srgbClr val="FF0000"/>
                </a:solidFill>
              </a:rPr>
              <a:t>Z</a:t>
            </a:r>
            <a:r>
              <a:rPr lang="cs-CZ" sz="4000" dirty="0" err="1" smtClean="0">
                <a:solidFill>
                  <a:srgbClr val="000066"/>
                </a:solidFill>
              </a:rPr>
              <a:t>inc</a:t>
            </a:r>
            <a:endParaRPr lang="cs-CZ" sz="4000" dirty="0" smtClean="0">
              <a:solidFill>
                <a:srgbClr val="000066"/>
              </a:solidFill>
            </a:endParaRPr>
          </a:p>
          <a:p>
            <a:r>
              <a:rPr lang="cs-CZ" sz="4000" dirty="0" smtClean="0">
                <a:solidFill>
                  <a:srgbClr val="FF0000"/>
                </a:solidFill>
              </a:rPr>
              <a:t>T</a:t>
            </a:r>
            <a:r>
              <a:rPr lang="cs-CZ" sz="4000" dirty="0" smtClean="0">
                <a:solidFill>
                  <a:srgbClr val="000066"/>
                </a:solidFill>
              </a:rPr>
              <a:t>elluride 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932040" y="2420888"/>
            <a:ext cx="4499992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FFFF00"/>
                </a:solidFill>
                <a:latin typeface="Times New Roman" pitchFamily="18" charset="0"/>
              </a:rPr>
              <a:t>GE </a:t>
            </a:r>
            <a:r>
              <a:rPr lang="cs-CZ" sz="2400" b="1" dirty="0" err="1">
                <a:solidFill>
                  <a:srgbClr val="FFFF00"/>
                </a:solidFill>
                <a:latin typeface="Times New Roman" pitchFamily="18" charset="0"/>
              </a:rPr>
              <a:t>Discovery</a:t>
            </a:r>
            <a:r>
              <a:rPr lang="cs-CZ" sz="24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cs-CZ" sz="2400" b="1" i="1" dirty="0">
                <a:solidFill>
                  <a:schemeClr val="bg1"/>
                </a:solidFill>
                <a:latin typeface="Times New Roman" pitchFamily="18" charset="0"/>
              </a:rPr>
              <a:t>NM 530c</a:t>
            </a:r>
            <a:r>
              <a:rPr lang="cs-CZ" sz="24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7" name="Picture 4" descr="WP_0002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807528"/>
            <a:ext cx="4320480" cy="324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1763688" y="6211669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Praha                                         Brno</a:t>
            </a:r>
            <a:endParaRPr lang="cs-CZ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-27384"/>
            <a:ext cx="7772400" cy="1143000"/>
          </a:xfrm>
        </p:spPr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Indikace SPECT myokardu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484784"/>
            <a:ext cx="8892480" cy="4114800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accent6"/>
                </a:solidFill>
              </a:rPr>
              <a:t>Detekce ICHS u pacientů se </a:t>
            </a:r>
            <a:r>
              <a:rPr lang="cs-CZ" b="1" dirty="0" smtClean="0">
                <a:solidFill>
                  <a:srgbClr val="FF0000"/>
                </a:solidFill>
              </a:rPr>
              <a:t>střední </a:t>
            </a:r>
            <a:r>
              <a:rPr lang="cs-CZ" b="1" dirty="0" err="1" smtClean="0">
                <a:solidFill>
                  <a:srgbClr val="FF0000"/>
                </a:solidFill>
              </a:rPr>
              <a:t>předtestovou</a:t>
            </a:r>
            <a:r>
              <a:rPr lang="cs-CZ" b="1" dirty="0" smtClean="0">
                <a:solidFill>
                  <a:srgbClr val="FF0000"/>
                </a:solidFill>
              </a:rPr>
              <a:t> pravděpodobností ICHS</a:t>
            </a:r>
          </a:p>
          <a:p>
            <a:pPr>
              <a:defRPr/>
            </a:pPr>
            <a:endParaRPr lang="cs-CZ" dirty="0" smtClean="0">
              <a:solidFill>
                <a:schemeClr val="accent6"/>
              </a:solidFill>
            </a:endParaRPr>
          </a:p>
          <a:p>
            <a:pPr>
              <a:defRPr/>
            </a:pPr>
            <a:r>
              <a:rPr lang="cs-CZ" dirty="0" smtClean="0">
                <a:solidFill>
                  <a:schemeClr val="accent6"/>
                </a:solidFill>
              </a:rPr>
              <a:t>Posuzování rizika při </a:t>
            </a:r>
            <a:r>
              <a:rPr lang="cs-CZ" b="1" dirty="0" smtClean="0">
                <a:solidFill>
                  <a:srgbClr val="FF0000"/>
                </a:solidFill>
              </a:rPr>
              <a:t>známé</a:t>
            </a:r>
            <a:r>
              <a:rPr lang="cs-CZ" dirty="0" smtClean="0">
                <a:solidFill>
                  <a:srgbClr val="FF0000"/>
                </a:solidFill>
              </a:rPr>
              <a:t> </a:t>
            </a:r>
            <a:r>
              <a:rPr lang="cs-CZ" b="1" dirty="0" smtClean="0">
                <a:solidFill>
                  <a:srgbClr val="FF0000"/>
                </a:solidFill>
              </a:rPr>
              <a:t>ICHS</a:t>
            </a:r>
            <a:r>
              <a:rPr lang="cs-CZ" dirty="0" smtClean="0">
                <a:solidFill>
                  <a:srgbClr val="FF0000"/>
                </a:solidFill>
              </a:rPr>
              <a:t> </a:t>
            </a:r>
          </a:p>
          <a:p>
            <a:pPr>
              <a:defRPr/>
            </a:pPr>
            <a:endParaRPr lang="cs-CZ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cs-CZ" dirty="0" smtClean="0">
                <a:solidFill>
                  <a:schemeClr val="accent6"/>
                </a:solidFill>
              </a:rPr>
              <a:t>Vyšetření </a:t>
            </a:r>
            <a:r>
              <a:rPr lang="cs-CZ" b="1" dirty="0" smtClean="0">
                <a:solidFill>
                  <a:srgbClr val="FF0000"/>
                </a:solidFill>
              </a:rPr>
              <a:t>po koronární </a:t>
            </a:r>
            <a:r>
              <a:rPr lang="cs-CZ" b="1" dirty="0" err="1" smtClean="0">
                <a:solidFill>
                  <a:srgbClr val="FF0000"/>
                </a:solidFill>
              </a:rPr>
              <a:t>revaskularizaci</a:t>
            </a:r>
            <a:endParaRPr lang="cs-CZ" b="1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cs-CZ" dirty="0" smtClean="0">
              <a:solidFill>
                <a:schemeClr val="accent6"/>
              </a:solidFill>
            </a:endParaRPr>
          </a:p>
          <a:p>
            <a:pPr>
              <a:defRPr/>
            </a:pPr>
            <a:r>
              <a:rPr lang="cs-CZ" dirty="0" smtClean="0">
                <a:solidFill>
                  <a:schemeClr val="accent6"/>
                </a:solidFill>
              </a:rPr>
              <a:t>Detekce </a:t>
            </a:r>
            <a:r>
              <a:rPr lang="cs-CZ" b="1" dirty="0" err="1" smtClean="0">
                <a:solidFill>
                  <a:srgbClr val="FF0000"/>
                </a:solidFill>
              </a:rPr>
              <a:t>viability</a:t>
            </a:r>
            <a:r>
              <a:rPr lang="cs-CZ" dirty="0" smtClean="0">
                <a:solidFill>
                  <a:schemeClr val="accent6"/>
                </a:solidFill>
              </a:rPr>
              <a:t> u pacientů s dysfunkcí levé komory </a:t>
            </a:r>
            <a:r>
              <a:rPr lang="cs-CZ" dirty="0" smtClean="0">
                <a:solidFill>
                  <a:srgbClr val="FF0000"/>
                </a:solidFill>
              </a:rPr>
              <a:t>– zátěžové nebo pouze klidové vyšetření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204864"/>
            <a:ext cx="8280400" cy="4035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9" name="Nadpis 8"/>
          <p:cNvSpPr txBox="1">
            <a:spLocks/>
          </p:cNvSpPr>
          <p:nvPr/>
        </p:nvSpPr>
        <p:spPr bwMode="auto">
          <a:xfrm>
            <a:off x="250825" y="269875"/>
            <a:ext cx="8642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defTabSz="762000" eaLnBrk="0" hangingPunct="0">
              <a:defRPr/>
            </a:pPr>
            <a:r>
              <a:rPr lang="cs-CZ" sz="4000" b="1" kern="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2014 ESC/EACTS </a:t>
            </a:r>
            <a:r>
              <a:rPr lang="cs-CZ" sz="4000" b="1" kern="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Guidelines</a:t>
            </a:r>
            <a:r>
              <a:rPr lang="cs-CZ" sz="4000" b="1" kern="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               on </a:t>
            </a:r>
            <a:r>
              <a:rPr lang="cs-CZ" sz="4000" b="1" kern="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myocardial</a:t>
            </a:r>
            <a:r>
              <a:rPr lang="cs-CZ" sz="4000" b="1" kern="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 </a:t>
            </a:r>
            <a:r>
              <a:rPr lang="cs-CZ" sz="4000" b="1" kern="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revascularization</a:t>
            </a:r>
            <a:endParaRPr lang="cs-CZ" sz="4000" b="1" kern="0" dirty="0">
              <a:solidFill>
                <a:schemeClr val="accent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628800"/>
            <a:ext cx="7920037" cy="498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2" name="TextovéPole 1"/>
          <p:cNvSpPr txBox="1"/>
          <p:nvPr/>
        </p:nvSpPr>
        <p:spPr>
          <a:xfrm>
            <a:off x="899592" y="6384925"/>
            <a:ext cx="799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Kohl P, </a:t>
            </a:r>
            <a:r>
              <a:rPr lang="cs-CZ" sz="2400" dirty="0" smtClean="0"/>
              <a:t>et al. </a:t>
            </a:r>
            <a:r>
              <a:rPr lang="en-GB" sz="2400" i="1" dirty="0" err="1" smtClean="0"/>
              <a:t>Eur</a:t>
            </a:r>
            <a:r>
              <a:rPr lang="en-GB" sz="2400" i="1" dirty="0" smtClean="0"/>
              <a:t> </a:t>
            </a:r>
            <a:r>
              <a:rPr lang="en-GB" sz="2400" i="1" dirty="0"/>
              <a:t>J </a:t>
            </a:r>
            <a:r>
              <a:rPr lang="en-GB" sz="2400" i="1" dirty="0" err="1"/>
              <a:t>Cardiothorac</a:t>
            </a:r>
            <a:r>
              <a:rPr lang="en-GB" sz="2400" i="1" dirty="0"/>
              <a:t> </a:t>
            </a:r>
            <a:r>
              <a:rPr lang="en-GB" sz="2400" i="1" dirty="0" err="1"/>
              <a:t>Surg</a:t>
            </a:r>
            <a:r>
              <a:rPr lang="en-GB" sz="2400" i="1" dirty="0"/>
              <a:t> </a:t>
            </a:r>
            <a:r>
              <a:rPr lang="en-GB" sz="2400" dirty="0"/>
              <a:t>2014; 46: </a:t>
            </a:r>
            <a:r>
              <a:rPr lang="en-GB" sz="2400" dirty="0" smtClean="0"/>
              <a:t>517-92</a:t>
            </a:r>
            <a:endParaRPr lang="cs-CZ" sz="2400" dirty="0"/>
          </a:p>
        </p:txBody>
      </p:sp>
      <p:sp>
        <p:nvSpPr>
          <p:cNvPr id="6" name="Elipsa 5"/>
          <p:cNvSpPr/>
          <p:nvPr/>
        </p:nvSpPr>
        <p:spPr bwMode="auto">
          <a:xfrm>
            <a:off x="5652120" y="4797152"/>
            <a:ext cx="576064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 CE" charset="-18"/>
            </a:endParaRPr>
          </a:p>
        </p:txBody>
      </p:sp>
      <p:sp>
        <p:nvSpPr>
          <p:cNvPr id="7" name="Elipsa 6"/>
          <p:cNvSpPr/>
          <p:nvPr/>
        </p:nvSpPr>
        <p:spPr bwMode="auto">
          <a:xfrm>
            <a:off x="467544" y="4797152"/>
            <a:ext cx="1224136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 CE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20713"/>
            <a:ext cx="249555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536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620713"/>
            <a:ext cx="260032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5364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25" y="620713"/>
            <a:ext cx="250507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5365" name="TextovéPole 7"/>
          <p:cNvSpPr txBox="1">
            <a:spLocks noChangeArrowheads="1"/>
          </p:cNvSpPr>
          <p:nvPr/>
        </p:nvSpPr>
        <p:spPr bwMode="auto">
          <a:xfrm>
            <a:off x="107950" y="3795713"/>
            <a:ext cx="91440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400">
                <a:solidFill>
                  <a:schemeClr val="tx1"/>
                </a:solidFill>
                <a:latin typeface="Times New Roman CE" panose="02020603050405020304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 CE" panose="02020603050405020304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 CE" panose="02020603050405020304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 CE" panose="02020603050405020304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 CE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 CE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 CE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 CE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 CE" panose="02020603050405020304" pitchFamily="18" charset="0"/>
              </a:defRPr>
            </a:lvl9pPr>
          </a:lstStyle>
          <a:p>
            <a:r>
              <a:rPr lang="cs-CZ" altLang="cs-CZ" sz="3200" dirty="0">
                <a:solidFill>
                  <a:srgbClr val="FF0000"/>
                </a:solidFill>
              </a:rPr>
              <a:t>Normální </a:t>
            </a:r>
            <a:r>
              <a:rPr lang="cs-CZ" altLang="cs-CZ" sz="3200" dirty="0" err="1">
                <a:solidFill>
                  <a:srgbClr val="FF0000"/>
                </a:solidFill>
              </a:rPr>
              <a:t>perfuze</a:t>
            </a:r>
            <a:r>
              <a:rPr lang="cs-CZ" altLang="cs-CZ" sz="3200" dirty="0">
                <a:solidFill>
                  <a:srgbClr val="FF0000"/>
                </a:solidFill>
              </a:rPr>
              <a:t> při zátěži: </a:t>
            </a:r>
            <a:r>
              <a:rPr lang="cs-CZ" altLang="cs-CZ" sz="3200" dirty="0">
                <a:solidFill>
                  <a:schemeClr val="accent6"/>
                </a:solidFill>
              </a:rPr>
              <a:t>nízké riziko  </a:t>
            </a:r>
          </a:p>
          <a:p>
            <a:r>
              <a:rPr lang="cs-CZ" altLang="cs-CZ" sz="3200" dirty="0">
                <a:solidFill>
                  <a:schemeClr val="accent6"/>
                </a:solidFill>
              </a:rPr>
              <a:t>                                    závažné kardiální příhody </a:t>
            </a:r>
          </a:p>
          <a:p>
            <a:endParaRPr lang="cs-CZ" altLang="cs-CZ" sz="2800" dirty="0">
              <a:solidFill>
                <a:schemeClr val="accent6"/>
              </a:solidFill>
              <a:latin typeface="Times New Roman" panose="02020603050405020304" pitchFamily="18" charset="0"/>
            </a:endParaRPr>
          </a:p>
          <a:p>
            <a:endParaRPr lang="cs-CZ" altLang="cs-CZ" sz="2800" dirty="0">
              <a:solidFill>
                <a:schemeClr val="accent6"/>
              </a:solidFill>
              <a:latin typeface="Times New Roman" panose="02020603050405020304" pitchFamily="18" charset="0"/>
            </a:endParaRPr>
          </a:p>
          <a:p>
            <a:r>
              <a:rPr lang="cs-CZ" altLang="cs-CZ" sz="2800" i="1" dirty="0">
                <a:solidFill>
                  <a:schemeClr val="accent6"/>
                </a:solidFill>
                <a:latin typeface="Times New Roman" panose="02020603050405020304" pitchFamily="18" charset="0"/>
              </a:rPr>
              <a:t>          </a:t>
            </a:r>
            <a:r>
              <a:rPr lang="cs-CZ" altLang="cs-CZ" sz="2800" i="1" dirty="0" err="1">
                <a:solidFill>
                  <a:schemeClr val="accent6"/>
                </a:solidFill>
                <a:latin typeface="Times New Roman" panose="02020603050405020304" pitchFamily="18" charset="0"/>
              </a:rPr>
              <a:t>Gibson</a:t>
            </a:r>
            <a:r>
              <a:rPr lang="cs-CZ" altLang="cs-CZ" sz="2800" i="1" dirty="0">
                <a:solidFill>
                  <a:schemeClr val="accent6"/>
                </a:solidFill>
                <a:latin typeface="Times New Roman" panose="02020603050405020304" pitchFamily="18" charset="0"/>
              </a:rPr>
              <a:t> PB, JACC 2002: 0,6% ročně</a:t>
            </a:r>
          </a:p>
          <a:p>
            <a:r>
              <a:rPr lang="cs-CZ" altLang="cs-CZ" sz="2800" i="1" dirty="0">
                <a:solidFill>
                  <a:schemeClr val="accent6"/>
                </a:solidFill>
                <a:latin typeface="Times New Roman" panose="02020603050405020304" pitchFamily="18" charset="0"/>
              </a:rPr>
              <a:t>          Kamínek M, </a:t>
            </a:r>
            <a:r>
              <a:rPr lang="cs-CZ" altLang="cs-CZ" sz="2800" i="1" dirty="0" err="1">
                <a:solidFill>
                  <a:schemeClr val="accent6"/>
                </a:solidFill>
                <a:latin typeface="Times New Roman" panose="02020603050405020304" pitchFamily="18" charset="0"/>
              </a:rPr>
              <a:t>BiomedPapers</a:t>
            </a:r>
            <a:r>
              <a:rPr lang="cs-CZ" altLang="cs-CZ" sz="2800" i="1" dirty="0">
                <a:solidFill>
                  <a:schemeClr val="accent6"/>
                </a:solidFill>
                <a:latin typeface="Times New Roman" panose="02020603050405020304" pitchFamily="18" charset="0"/>
              </a:rPr>
              <a:t> </a:t>
            </a:r>
            <a:r>
              <a:rPr lang="cs-CZ" altLang="cs-CZ" sz="2800" i="1" dirty="0" smtClean="0">
                <a:solidFill>
                  <a:schemeClr val="accent6"/>
                </a:solidFill>
                <a:latin typeface="Times New Roman" panose="02020603050405020304" pitchFamily="18" charset="0"/>
              </a:rPr>
              <a:t>2015: </a:t>
            </a:r>
            <a:r>
              <a:rPr lang="cs-CZ" altLang="cs-CZ" sz="2800" i="1" dirty="0">
                <a:solidFill>
                  <a:schemeClr val="accent6"/>
                </a:solidFill>
                <a:latin typeface="Times New Roman" panose="02020603050405020304" pitchFamily="18" charset="0"/>
              </a:rPr>
              <a:t>0,7% ročně</a:t>
            </a:r>
            <a:endParaRPr lang="cs-CZ" altLang="cs-CZ" sz="28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ázdná prezentace">
  <a:themeElements>
    <a:clrScheme name="Prázdná prezentace.pot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ázdná prezentace.po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 CE" charset="-1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 CE" charset="-18"/>
          </a:defRPr>
        </a:defPPr>
      </a:lstStyle>
    </a:lnDef>
  </a:objectDefaults>
  <a:extraClrSchemeLst>
    <a:extraClrScheme>
      <a:clrScheme name="Prázdná prezentace.pot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ázdná prezentace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ázdná prezentace.pot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ázdná prezentace.pot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ázdná prezentace.pot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ázdná prezentace.pot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ázdná prezentace.pot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C:\MSOffice\Šablony\Prázdná prezentace.pot</Template>
  <TotalTime>13932</TotalTime>
  <Words>856</Words>
  <Application>Microsoft Office PowerPoint</Application>
  <PresentationFormat>Předvádění na obrazovce (4:3)</PresentationFormat>
  <Paragraphs>136</Paragraphs>
  <Slides>28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28</vt:i4>
      </vt:variant>
    </vt:vector>
  </HeadingPairs>
  <TitlesOfParts>
    <vt:vector size="31" baseType="lpstr">
      <vt:lpstr>Prázdná prezentace</vt:lpstr>
      <vt:lpstr>dokument</vt:lpstr>
      <vt:lpstr>Photo Editor Photo</vt:lpstr>
      <vt:lpstr>Prezentace aplikace PowerPoint</vt:lpstr>
      <vt:lpstr>Zátěžové testy</vt:lpstr>
      <vt:lpstr>Prezentace aplikace PowerPoint</vt:lpstr>
      <vt:lpstr>Prezentace aplikace PowerPoint</vt:lpstr>
      <vt:lpstr>Prezentace aplikace PowerPoint</vt:lpstr>
      <vt:lpstr>Prezentace aplikace PowerPoint</vt:lpstr>
      <vt:lpstr>Indikace SPECT myokardu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Stenózy na CT koronarografii</vt:lpstr>
      <vt:lpstr>Stenózy na CT koronarografii</vt:lpstr>
      <vt:lpstr>Riziko náhlé srdeční smrti ve vztahu ke stenóze koronární tepny</vt:lpstr>
      <vt:lpstr>Riziko náhlé srdeční smrti ve vztahu ke stenóze koronární tepny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Vývoj nukl.kardiol.</dc:title>
  <dc:creator>M.Kamínek</dc:creator>
  <cp:lastModifiedBy>user</cp:lastModifiedBy>
  <cp:revision>676</cp:revision>
  <cp:lastPrinted>2002-05-13T11:34:03Z</cp:lastPrinted>
  <dcterms:created xsi:type="dcterms:W3CDTF">1995-11-07T22:49:56Z</dcterms:created>
  <dcterms:modified xsi:type="dcterms:W3CDTF">2015-09-17T07:33:12Z</dcterms:modified>
</cp:coreProperties>
</file>