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3"/>
  </p:notesMasterIdLst>
  <p:sldIdLst>
    <p:sldId id="552" r:id="rId2"/>
    <p:sldId id="683" r:id="rId3"/>
    <p:sldId id="682" r:id="rId4"/>
    <p:sldId id="652" r:id="rId5"/>
    <p:sldId id="684" r:id="rId6"/>
    <p:sldId id="694" r:id="rId7"/>
    <p:sldId id="693" r:id="rId8"/>
    <p:sldId id="705" r:id="rId9"/>
    <p:sldId id="706" r:id="rId10"/>
    <p:sldId id="707" r:id="rId11"/>
    <p:sldId id="708" r:id="rId12"/>
    <p:sldId id="709" r:id="rId13"/>
    <p:sldId id="710" r:id="rId14"/>
    <p:sldId id="711" r:id="rId15"/>
    <p:sldId id="712" r:id="rId16"/>
    <p:sldId id="713" r:id="rId17"/>
    <p:sldId id="703" r:id="rId18"/>
    <p:sldId id="691" r:id="rId19"/>
    <p:sldId id="688" r:id="rId20"/>
    <p:sldId id="659" r:id="rId21"/>
    <p:sldId id="689" r:id="rId22"/>
    <p:sldId id="690" r:id="rId23"/>
    <p:sldId id="660" r:id="rId24"/>
    <p:sldId id="687" r:id="rId25"/>
    <p:sldId id="667" r:id="rId26"/>
    <p:sldId id="692" r:id="rId27"/>
    <p:sldId id="685" r:id="rId28"/>
    <p:sldId id="686" r:id="rId29"/>
    <p:sldId id="656" r:id="rId30"/>
    <p:sldId id="612" r:id="rId31"/>
    <p:sldId id="704" r:id="rId32"/>
  </p:sldIdLst>
  <p:sldSz cx="9144000" cy="6858000" type="screen4x3"/>
  <p:notesSz cx="7086600" cy="10223500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66FF66"/>
    <a:srgbClr val="FF9999"/>
    <a:srgbClr val="FF9966"/>
    <a:srgbClr val="00FFFF"/>
    <a:srgbClr val="FFFF99"/>
    <a:srgbClr val="339966"/>
    <a:srgbClr val="0099FF"/>
    <a:srgbClr val="96969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-1344" y="-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674" y="-78"/>
      </p:cViewPr>
      <p:guideLst>
        <p:guide orient="horz" pos="3220"/>
        <p:guide pos="22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defTabSz="989013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6375" y="0"/>
            <a:ext cx="307022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algn="r" defTabSz="989013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7425" y="766763"/>
            <a:ext cx="5111750" cy="38338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563" y="4856163"/>
            <a:ext cx="51974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12325"/>
            <a:ext cx="307022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defTabSz="989013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6375" y="9712325"/>
            <a:ext cx="307022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algn="r" defTabSz="989013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802B7C0C-A408-4B7C-BFF0-1D443C71A1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4206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AB0DC-FC18-43EF-B6A5-39856C8C031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30F6E-6B07-4DDA-B7AB-C37D530618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C13F0-4095-44BF-BB5E-9FBBA7BD31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2EC6A-B84D-4200-B71F-EAE2E87956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16370-F215-40C1-B98C-1837C088D4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13E0D-A4EB-47DC-B103-6DBB7D57B55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A012F-C83C-423C-85FF-90419F2ABF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6B683-6203-4721-9260-75373D20034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BC94C-B6AA-4B61-B7C2-9681C09B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E175B-EAEC-4A10-8D7A-89D6F5A04DD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8EB907-EBD1-4640-8365-13A004837E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039F5038-1014-4360-82B0-3BEA99D6A4F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prezentace\20150917%20parlamentn&#237;%20semin&#225;&#345;\CUP.avi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prezentace\20150917%20parlamentn&#237;%20semin&#225;&#345;\BCA.avi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3.avi"/><Relationship Id="rId7" Type="http://schemas.openxmlformats.org/officeDocument/2006/relationships/image" Target="../media/image38.png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image" Target="../media/image37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3.avi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prezentace\20150917%20parlamentn&#237;%20semin&#225;&#345;\recidiva_germ.avi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57.jpeg"/><Relationship Id="rId3" Type="http://schemas.microsoft.com/office/2007/relationships/media" Target="../media/media6.wmv"/><Relationship Id="rId7" Type="http://schemas.openxmlformats.org/officeDocument/2006/relationships/image" Target="../media/image51.png"/><Relationship Id="rId12" Type="http://schemas.openxmlformats.org/officeDocument/2006/relationships/image" Target="../media/image56.jpeg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image" Target="../media/image50.png"/><Relationship Id="rId11" Type="http://schemas.openxmlformats.org/officeDocument/2006/relationships/image" Target="../media/image55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4.jpeg"/><Relationship Id="rId4" Type="http://schemas.openxmlformats.org/officeDocument/2006/relationships/video" Target="../media/media6.wmv"/><Relationship Id="rId9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cs-CZ"/>
          </a:p>
        </p:txBody>
      </p:sp>
      <p:sp>
        <p:nvSpPr>
          <p:cNvPr id="2054" name="Rectangle 7"/>
          <p:cNvSpPr>
            <a:spLocks noChangeArrowheads="1"/>
          </p:cNvSpPr>
          <p:nvPr/>
        </p:nvSpPr>
        <p:spPr bwMode="auto">
          <a:xfrm>
            <a:off x="5482038" y="214313"/>
            <a:ext cx="35238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cs-CZ" sz="2000" i="1" dirty="0" smtClean="0">
                <a:solidFill>
                  <a:schemeClr val="bg1"/>
                </a:solidFill>
              </a:rPr>
              <a:t>8. schůze podvýboru </a:t>
            </a:r>
            <a:r>
              <a:rPr lang="cs-CZ" sz="2000" i="1" dirty="0" err="1" smtClean="0">
                <a:solidFill>
                  <a:schemeClr val="bg1"/>
                </a:solidFill>
              </a:rPr>
              <a:t>ZVP</a:t>
            </a:r>
            <a:r>
              <a:rPr lang="cs-CZ" sz="2000" i="1" dirty="0" smtClean="0">
                <a:solidFill>
                  <a:schemeClr val="bg1"/>
                </a:solidFill>
              </a:rPr>
              <a:t> PS</a:t>
            </a:r>
            <a:endParaRPr lang="cs-CZ" sz="2000" i="1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09" b="11689"/>
          <a:stretch/>
        </p:blipFill>
        <p:spPr bwMode="auto">
          <a:xfrm>
            <a:off x="1763122" y="3212976"/>
            <a:ext cx="5761206" cy="238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037635"/>
            <a:ext cx="9143999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b="1" dirty="0" smtClean="0">
                <a:solidFill>
                  <a:schemeClr val="bg1"/>
                </a:solidFill>
              </a:rPr>
              <a:t>Pozitronová emisní tomografie:</a:t>
            </a:r>
          </a:p>
          <a:p>
            <a:pPr algn="ctr"/>
            <a:r>
              <a:rPr lang="cs-CZ" sz="2400" dirty="0" smtClean="0">
                <a:solidFill>
                  <a:schemeClr val="bg1"/>
                </a:solidFill>
              </a:rPr>
              <a:t>třešnička na dortu nukleární medicíny</a:t>
            </a:r>
          </a:p>
          <a:p>
            <a:pPr algn="ctr"/>
            <a:endParaRPr lang="cs-CZ" sz="1000" dirty="0">
              <a:solidFill>
                <a:schemeClr val="bg1"/>
              </a:solidFill>
            </a:endParaRPr>
          </a:p>
          <a:p>
            <a:pPr algn="ctr"/>
            <a:endParaRPr lang="cs-CZ" sz="1200" b="1" dirty="0">
              <a:solidFill>
                <a:schemeClr val="bg1"/>
              </a:solidFill>
            </a:endParaRPr>
          </a:p>
          <a:p>
            <a:pPr algn="ctr"/>
            <a:r>
              <a:rPr lang="cs-CZ" sz="2400" i="1" dirty="0">
                <a:solidFill>
                  <a:schemeClr val="bg1"/>
                </a:solidFill>
              </a:rPr>
              <a:t>O. </a:t>
            </a:r>
            <a:r>
              <a:rPr lang="cs-CZ" sz="2400" i="1" dirty="0" smtClean="0">
                <a:solidFill>
                  <a:schemeClr val="bg1"/>
                </a:solidFill>
              </a:rPr>
              <a:t>Bělohlávek</a:t>
            </a:r>
          </a:p>
          <a:p>
            <a:pPr algn="ctr"/>
            <a:r>
              <a:rPr lang="cs-CZ" sz="2400" dirty="0" smtClean="0">
                <a:solidFill>
                  <a:schemeClr val="bg1"/>
                </a:solidFill>
              </a:rPr>
              <a:t>Nemocnice Na Homolce</a:t>
            </a:r>
            <a:endParaRPr lang="cs-CZ" sz="2400" dirty="0">
              <a:solidFill>
                <a:schemeClr val="bg1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04790" y="220578"/>
            <a:ext cx="14654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smtClean="0">
                <a:solidFill>
                  <a:schemeClr val="bg1"/>
                </a:solidFill>
              </a:rPr>
              <a:t>17. 9. 2015</a:t>
            </a:r>
            <a:endParaRPr lang="cs-CZ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6553200"/>
            <a:ext cx="195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1400" i="1">
                <a:solidFill>
                  <a:srgbClr val="CCFFFF"/>
                </a:solidFill>
              </a:rPr>
              <a:t>200306020958120893</a:t>
            </a:r>
          </a:p>
        </p:txBody>
      </p:sp>
      <p:grpSp>
        <p:nvGrpSpPr>
          <p:cNvPr id="2" name="Skupina 32"/>
          <p:cNvGrpSpPr>
            <a:grpSpLocks/>
          </p:cNvGrpSpPr>
          <p:nvPr/>
        </p:nvGrpSpPr>
        <p:grpSpPr bwMode="auto">
          <a:xfrm>
            <a:off x="4643438" y="765175"/>
            <a:ext cx="3598862" cy="2303463"/>
            <a:chOff x="4644008" y="764704"/>
            <a:chExt cx="3598160" cy="2304256"/>
          </a:xfrm>
        </p:grpSpPr>
        <p:sp>
          <p:nvSpPr>
            <p:cNvPr id="9234" name="Obdélník 23"/>
            <p:cNvSpPr>
              <a:spLocks noChangeArrowheads="1"/>
            </p:cNvSpPr>
            <p:nvPr/>
          </p:nvSpPr>
          <p:spPr bwMode="auto">
            <a:xfrm>
              <a:off x="4644008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pic>
          <p:nvPicPr>
            <p:cNvPr id="9235" name="Picture 18" descr="OUREDNICEK_ANTONI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764704"/>
              <a:ext cx="2927350" cy="229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7740352" y="764704"/>
              <a:ext cx="501816" cy="46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CT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9220" name="Skupina 31"/>
          <p:cNvGrpSpPr>
            <a:grpSpLocks/>
          </p:cNvGrpSpPr>
          <p:nvPr/>
        </p:nvGrpSpPr>
        <p:grpSpPr bwMode="auto">
          <a:xfrm>
            <a:off x="395288" y="692150"/>
            <a:ext cx="3889375" cy="2376488"/>
            <a:chOff x="395536" y="692696"/>
            <a:chExt cx="3888432" cy="2376264"/>
          </a:xfrm>
        </p:grpSpPr>
        <p:sp>
          <p:nvSpPr>
            <p:cNvPr id="9231" name="Obdélník 22"/>
            <p:cNvSpPr>
              <a:spLocks noChangeArrowheads="1"/>
            </p:cNvSpPr>
            <p:nvPr/>
          </p:nvSpPr>
          <p:spPr bwMode="auto">
            <a:xfrm>
              <a:off x="1331640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sp>
          <p:nvSpPr>
            <p:cNvPr id="9232" name="Rectangle 8"/>
            <p:cNvSpPr>
              <a:spLocks noChangeArrowheads="1"/>
            </p:cNvSpPr>
            <p:nvPr/>
          </p:nvSpPr>
          <p:spPr bwMode="auto">
            <a:xfrm>
              <a:off x="395536" y="692696"/>
              <a:ext cx="650982" cy="46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PET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9233" name="Picture 6" descr="OUREDNICEK_ANTONI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764704"/>
              <a:ext cx="2438400" cy="186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1724703" y="5044102"/>
            <a:ext cx="1083438" cy="46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PET</a:t>
            </a:r>
            <a:r>
              <a:rPr lang="cs-CZ" sz="2400" b="1" dirty="0">
                <a:solidFill>
                  <a:schemeClr val="bg1"/>
                </a:solidFill>
                <a:latin typeface="Calibri" pitchFamily="34" charset="0"/>
              </a:rPr>
              <a:t>/</a:t>
            </a:r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CT</a:t>
            </a:r>
            <a:endParaRPr lang="cs-CZ" sz="24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9226" name="Přímá spojovací šipka 26"/>
          <p:cNvCxnSpPr>
            <a:cxnSpLocks noChangeShapeType="1"/>
            <a:stCxn id="9231" idx="2"/>
          </p:cNvCxnSpPr>
          <p:nvPr/>
        </p:nvCxnSpPr>
        <p:spPr bwMode="auto">
          <a:xfrm rot="16200000" flipH="1">
            <a:off x="2934155" y="2942771"/>
            <a:ext cx="647343" cy="899077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7" name="Přímá spojovací šipka 29"/>
          <p:cNvCxnSpPr>
            <a:cxnSpLocks noChangeShapeType="1"/>
            <a:stCxn id="9234" idx="2"/>
          </p:cNvCxnSpPr>
          <p:nvPr/>
        </p:nvCxnSpPr>
        <p:spPr bwMode="auto">
          <a:xfrm rot="5400000">
            <a:off x="5381804" y="2978766"/>
            <a:ext cx="648137" cy="827881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42875" y="214313"/>
            <a:ext cx="20152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FDG-PET</a:t>
            </a:r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endParaRPr lang="cs-CZ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4" name="Rectangle 3"/>
          <p:cNvSpPr>
            <a:spLocks noChangeArrowheads="1"/>
          </p:cNvSpPr>
          <p:nvPr/>
        </p:nvSpPr>
        <p:spPr bwMode="auto">
          <a:xfrm>
            <a:off x="5651500" y="179388"/>
            <a:ext cx="3384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funkce + struktury</a:t>
            </a:r>
            <a:endParaRPr lang="en-GB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OUREDNICEK_ANTON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99167"/>
            <a:ext cx="2951578" cy="295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OUREDNICEK_ANTON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99167"/>
            <a:ext cx="2951577" cy="295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81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6553200"/>
            <a:ext cx="195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1400" i="1">
                <a:solidFill>
                  <a:srgbClr val="CCFFFF"/>
                </a:solidFill>
              </a:rPr>
              <a:t>200306020958120893</a:t>
            </a:r>
          </a:p>
        </p:txBody>
      </p:sp>
      <p:grpSp>
        <p:nvGrpSpPr>
          <p:cNvPr id="2" name="Skupina 32"/>
          <p:cNvGrpSpPr>
            <a:grpSpLocks/>
          </p:cNvGrpSpPr>
          <p:nvPr/>
        </p:nvGrpSpPr>
        <p:grpSpPr bwMode="auto">
          <a:xfrm>
            <a:off x="4643438" y="765175"/>
            <a:ext cx="3598862" cy="2303463"/>
            <a:chOff x="4644008" y="764704"/>
            <a:chExt cx="3598160" cy="2304256"/>
          </a:xfrm>
        </p:grpSpPr>
        <p:sp>
          <p:nvSpPr>
            <p:cNvPr id="9234" name="Obdélník 23"/>
            <p:cNvSpPr>
              <a:spLocks noChangeArrowheads="1"/>
            </p:cNvSpPr>
            <p:nvPr/>
          </p:nvSpPr>
          <p:spPr bwMode="auto">
            <a:xfrm>
              <a:off x="4644008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pic>
          <p:nvPicPr>
            <p:cNvPr id="9235" name="Picture 18" descr="OUREDNICEK_ANTONI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764704"/>
              <a:ext cx="2927350" cy="229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7740352" y="764704"/>
              <a:ext cx="501816" cy="46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CT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9220" name="Skupina 31"/>
          <p:cNvGrpSpPr>
            <a:grpSpLocks/>
          </p:cNvGrpSpPr>
          <p:nvPr/>
        </p:nvGrpSpPr>
        <p:grpSpPr bwMode="auto">
          <a:xfrm>
            <a:off x="395288" y="692150"/>
            <a:ext cx="3889375" cy="2376488"/>
            <a:chOff x="395536" y="692696"/>
            <a:chExt cx="3888432" cy="2376264"/>
          </a:xfrm>
        </p:grpSpPr>
        <p:sp>
          <p:nvSpPr>
            <p:cNvPr id="9231" name="Obdélník 22"/>
            <p:cNvSpPr>
              <a:spLocks noChangeArrowheads="1"/>
            </p:cNvSpPr>
            <p:nvPr/>
          </p:nvSpPr>
          <p:spPr bwMode="auto">
            <a:xfrm>
              <a:off x="1331640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sp>
          <p:nvSpPr>
            <p:cNvPr id="9232" name="Rectangle 8"/>
            <p:cNvSpPr>
              <a:spLocks noChangeArrowheads="1"/>
            </p:cNvSpPr>
            <p:nvPr/>
          </p:nvSpPr>
          <p:spPr bwMode="auto">
            <a:xfrm>
              <a:off x="395536" y="692696"/>
              <a:ext cx="650982" cy="46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PET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9233" name="Picture 6" descr="OUREDNICEK_ANTONI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764704"/>
              <a:ext cx="2438400" cy="186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1724703" y="5044102"/>
            <a:ext cx="1083438" cy="46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PET</a:t>
            </a:r>
            <a:r>
              <a:rPr lang="cs-CZ" sz="2400" b="1" dirty="0">
                <a:solidFill>
                  <a:schemeClr val="bg1"/>
                </a:solidFill>
                <a:latin typeface="Calibri" pitchFamily="34" charset="0"/>
              </a:rPr>
              <a:t>/</a:t>
            </a:r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CT</a:t>
            </a:r>
            <a:endParaRPr lang="cs-CZ" sz="24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9226" name="Přímá spojovací šipka 26"/>
          <p:cNvCxnSpPr>
            <a:cxnSpLocks noChangeShapeType="1"/>
            <a:stCxn id="9231" idx="2"/>
          </p:cNvCxnSpPr>
          <p:nvPr/>
        </p:nvCxnSpPr>
        <p:spPr bwMode="auto">
          <a:xfrm rot="16200000" flipH="1">
            <a:off x="2934155" y="2942771"/>
            <a:ext cx="647343" cy="899077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7" name="Přímá spojovací šipka 29"/>
          <p:cNvCxnSpPr>
            <a:cxnSpLocks noChangeShapeType="1"/>
            <a:stCxn id="9234" idx="2"/>
          </p:cNvCxnSpPr>
          <p:nvPr/>
        </p:nvCxnSpPr>
        <p:spPr bwMode="auto">
          <a:xfrm rot="5400000">
            <a:off x="5381804" y="2978766"/>
            <a:ext cx="648137" cy="827881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42875" y="214313"/>
            <a:ext cx="20152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FDG-PET</a:t>
            </a:r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endParaRPr lang="cs-CZ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4" name="Rectangle 3"/>
          <p:cNvSpPr>
            <a:spLocks noChangeArrowheads="1"/>
          </p:cNvSpPr>
          <p:nvPr/>
        </p:nvSpPr>
        <p:spPr bwMode="auto">
          <a:xfrm>
            <a:off x="5651500" y="179388"/>
            <a:ext cx="3384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funkce + struktury</a:t>
            </a:r>
            <a:endParaRPr lang="en-GB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OUREDNICEK_ANTON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99167"/>
            <a:ext cx="2951578" cy="295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81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OUREDNICEK_ANTON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99167"/>
            <a:ext cx="2951577" cy="295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6553200"/>
            <a:ext cx="195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1400" i="1">
                <a:solidFill>
                  <a:srgbClr val="CCFFFF"/>
                </a:solidFill>
              </a:rPr>
              <a:t>200306020958120893</a:t>
            </a:r>
          </a:p>
        </p:txBody>
      </p:sp>
      <p:grpSp>
        <p:nvGrpSpPr>
          <p:cNvPr id="2" name="Skupina 32"/>
          <p:cNvGrpSpPr>
            <a:grpSpLocks/>
          </p:cNvGrpSpPr>
          <p:nvPr/>
        </p:nvGrpSpPr>
        <p:grpSpPr bwMode="auto">
          <a:xfrm>
            <a:off x="4643438" y="765175"/>
            <a:ext cx="3598862" cy="2303463"/>
            <a:chOff x="4644008" y="764704"/>
            <a:chExt cx="3598160" cy="2304256"/>
          </a:xfrm>
        </p:grpSpPr>
        <p:sp>
          <p:nvSpPr>
            <p:cNvPr id="9234" name="Obdélník 23"/>
            <p:cNvSpPr>
              <a:spLocks noChangeArrowheads="1"/>
            </p:cNvSpPr>
            <p:nvPr/>
          </p:nvSpPr>
          <p:spPr bwMode="auto">
            <a:xfrm>
              <a:off x="4644008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pic>
          <p:nvPicPr>
            <p:cNvPr id="9235" name="Picture 18" descr="OUREDNICEK_ANTONI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764704"/>
              <a:ext cx="2927350" cy="229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7740352" y="764704"/>
              <a:ext cx="501816" cy="46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CT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9220" name="Skupina 31"/>
          <p:cNvGrpSpPr>
            <a:grpSpLocks/>
          </p:cNvGrpSpPr>
          <p:nvPr/>
        </p:nvGrpSpPr>
        <p:grpSpPr bwMode="auto">
          <a:xfrm>
            <a:off x="395288" y="692150"/>
            <a:ext cx="3889375" cy="2376488"/>
            <a:chOff x="395536" y="692696"/>
            <a:chExt cx="3888432" cy="2376264"/>
          </a:xfrm>
        </p:grpSpPr>
        <p:sp>
          <p:nvSpPr>
            <p:cNvPr id="9231" name="Obdélník 22"/>
            <p:cNvSpPr>
              <a:spLocks noChangeArrowheads="1"/>
            </p:cNvSpPr>
            <p:nvPr/>
          </p:nvSpPr>
          <p:spPr bwMode="auto">
            <a:xfrm>
              <a:off x="1331640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sp>
          <p:nvSpPr>
            <p:cNvPr id="9232" name="Rectangle 8"/>
            <p:cNvSpPr>
              <a:spLocks noChangeArrowheads="1"/>
            </p:cNvSpPr>
            <p:nvPr/>
          </p:nvSpPr>
          <p:spPr bwMode="auto">
            <a:xfrm>
              <a:off x="395536" y="692696"/>
              <a:ext cx="650982" cy="46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PET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9233" name="Picture 6" descr="OUREDNICEK_ANTONI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764704"/>
              <a:ext cx="2438400" cy="186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1724703" y="5044102"/>
            <a:ext cx="1083438" cy="46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PET</a:t>
            </a:r>
            <a:r>
              <a:rPr lang="cs-CZ" sz="2400" b="1" dirty="0">
                <a:solidFill>
                  <a:schemeClr val="bg1"/>
                </a:solidFill>
                <a:latin typeface="Calibri" pitchFamily="34" charset="0"/>
              </a:rPr>
              <a:t>/</a:t>
            </a:r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CT</a:t>
            </a:r>
            <a:endParaRPr lang="cs-CZ" sz="24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9226" name="Přímá spojovací šipka 26"/>
          <p:cNvCxnSpPr>
            <a:cxnSpLocks noChangeShapeType="1"/>
            <a:stCxn id="9231" idx="2"/>
          </p:cNvCxnSpPr>
          <p:nvPr/>
        </p:nvCxnSpPr>
        <p:spPr bwMode="auto">
          <a:xfrm rot="16200000" flipH="1">
            <a:off x="2934155" y="2942771"/>
            <a:ext cx="647343" cy="899077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7" name="Přímá spojovací šipka 29"/>
          <p:cNvCxnSpPr>
            <a:cxnSpLocks noChangeShapeType="1"/>
            <a:stCxn id="9234" idx="2"/>
          </p:cNvCxnSpPr>
          <p:nvPr/>
        </p:nvCxnSpPr>
        <p:spPr bwMode="auto">
          <a:xfrm rot="5400000">
            <a:off x="5381804" y="2978766"/>
            <a:ext cx="648137" cy="827881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42875" y="214313"/>
            <a:ext cx="20152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FDG-PET</a:t>
            </a:r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endParaRPr lang="cs-CZ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4" name="Rectangle 3"/>
          <p:cNvSpPr>
            <a:spLocks noChangeArrowheads="1"/>
          </p:cNvSpPr>
          <p:nvPr/>
        </p:nvSpPr>
        <p:spPr bwMode="auto">
          <a:xfrm>
            <a:off x="5651500" y="179388"/>
            <a:ext cx="3384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funkce + struktury</a:t>
            </a:r>
            <a:endParaRPr lang="en-GB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81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OUREDNICEK_ANTON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99167"/>
            <a:ext cx="2951577" cy="295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6553200"/>
            <a:ext cx="195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1400" i="1">
                <a:solidFill>
                  <a:srgbClr val="CCFFFF"/>
                </a:solidFill>
              </a:rPr>
              <a:t>200306020958120893</a:t>
            </a:r>
          </a:p>
        </p:txBody>
      </p:sp>
      <p:grpSp>
        <p:nvGrpSpPr>
          <p:cNvPr id="2" name="Skupina 32"/>
          <p:cNvGrpSpPr>
            <a:grpSpLocks/>
          </p:cNvGrpSpPr>
          <p:nvPr/>
        </p:nvGrpSpPr>
        <p:grpSpPr bwMode="auto">
          <a:xfrm>
            <a:off x="4643438" y="765175"/>
            <a:ext cx="3598862" cy="2303463"/>
            <a:chOff x="4644008" y="764704"/>
            <a:chExt cx="3598160" cy="2304256"/>
          </a:xfrm>
        </p:grpSpPr>
        <p:sp>
          <p:nvSpPr>
            <p:cNvPr id="9234" name="Obdélník 23"/>
            <p:cNvSpPr>
              <a:spLocks noChangeArrowheads="1"/>
            </p:cNvSpPr>
            <p:nvPr/>
          </p:nvSpPr>
          <p:spPr bwMode="auto">
            <a:xfrm>
              <a:off x="4644008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pic>
          <p:nvPicPr>
            <p:cNvPr id="9235" name="Picture 18" descr="OUREDNICEK_ANTONI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764704"/>
              <a:ext cx="2927350" cy="229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7740352" y="764704"/>
              <a:ext cx="501816" cy="46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CT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9220" name="Skupina 31"/>
          <p:cNvGrpSpPr>
            <a:grpSpLocks/>
          </p:cNvGrpSpPr>
          <p:nvPr/>
        </p:nvGrpSpPr>
        <p:grpSpPr bwMode="auto">
          <a:xfrm>
            <a:off x="395288" y="692150"/>
            <a:ext cx="3889375" cy="2376488"/>
            <a:chOff x="395536" y="692696"/>
            <a:chExt cx="3888432" cy="2376264"/>
          </a:xfrm>
        </p:grpSpPr>
        <p:sp>
          <p:nvSpPr>
            <p:cNvPr id="9231" name="Obdélník 22"/>
            <p:cNvSpPr>
              <a:spLocks noChangeArrowheads="1"/>
            </p:cNvSpPr>
            <p:nvPr/>
          </p:nvSpPr>
          <p:spPr bwMode="auto">
            <a:xfrm>
              <a:off x="1331640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sp>
          <p:nvSpPr>
            <p:cNvPr id="9232" name="Rectangle 8"/>
            <p:cNvSpPr>
              <a:spLocks noChangeArrowheads="1"/>
            </p:cNvSpPr>
            <p:nvPr/>
          </p:nvSpPr>
          <p:spPr bwMode="auto">
            <a:xfrm>
              <a:off x="395536" y="692696"/>
              <a:ext cx="650982" cy="46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PET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9233" name="Picture 6" descr="OUREDNICEK_ANTONI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764704"/>
              <a:ext cx="2438400" cy="186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1724703" y="5044102"/>
            <a:ext cx="1083438" cy="46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PET</a:t>
            </a:r>
            <a:r>
              <a:rPr lang="cs-CZ" sz="2400" b="1" dirty="0">
                <a:solidFill>
                  <a:schemeClr val="bg1"/>
                </a:solidFill>
                <a:latin typeface="Calibri" pitchFamily="34" charset="0"/>
              </a:rPr>
              <a:t>/</a:t>
            </a:r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CT</a:t>
            </a:r>
            <a:endParaRPr lang="cs-CZ" sz="24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9226" name="Přímá spojovací šipka 26"/>
          <p:cNvCxnSpPr>
            <a:cxnSpLocks noChangeShapeType="1"/>
            <a:stCxn id="9231" idx="2"/>
          </p:cNvCxnSpPr>
          <p:nvPr/>
        </p:nvCxnSpPr>
        <p:spPr bwMode="auto">
          <a:xfrm rot="16200000" flipH="1">
            <a:off x="2934155" y="2942771"/>
            <a:ext cx="647343" cy="899077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7" name="Přímá spojovací šipka 29"/>
          <p:cNvCxnSpPr>
            <a:cxnSpLocks noChangeShapeType="1"/>
            <a:stCxn id="9234" idx="2"/>
          </p:cNvCxnSpPr>
          <p:nvPr/>
        </p:nvCxnSpPr>
        <p:spPr bwMode="auto">
          <a:xfrm rot="5400000">
            <a:off x="5381804" y="2978766"/>
            <a:ext cx="648137" cy="827881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42875" y="214313"/>
            <a:ext cx="20152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FDG-PET</a:t>
            </a:r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endParaRPr lang="cs-CZ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4" name="Rectangle 3"/>
          <p:cNvSpPr>
            <a:spLocks noChangeArrowheads="1"/>
          </p:cNvSpPr>
          <p:nvPr/>
        </p:nvSpPr>
        <p:spPr bwMode="auto">
          <a:xfrm>
            <a:off x="5651500" y="179388"/>
            <a:ext cx="3384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funkce + struktury</a:t>
            </a:r>
            <a:endParaRPr lang="en-GB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81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026" descr="OUREDNICEK_ANTON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99167"/>
            <a:ext cx="2951577" cy="295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6553200"/>
            <a:ext cx="195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1400" i="1">
                <a:solidFill>
                  <a:srgbClr val="CCFFFF"/>
                </a:solidFill>
              </a:rPr>
              <a:t>200306020958120893</a:t>
            </a:r>
          </a:p>
        </p:txBody>
      </p:sp>
      <p:grpSp>
        <p:nvGrpSpPr>
          <p:cNvPr id="2" name="Skupina 32"/>
          <p:cNvGrpSpPr>
            <a:grpSpLocks/>
          </p:cNvGrpSpPr>
          <p:nvPr/>
        </p:nvGrpSpPr>
        <p:grpSpPr bwMode="auto">
          <a:xfrm>
            <a:off x="4643438" y="765175"/>
            <a:ext cx="3598862" cy="2303463"/>
            <a:chOff x="4644008" y="764704"/>
            <a:chExt cx="3598160" cy="2304256"/>
          </a:xfrm>
        </p:grpSpPr>
        <p:sp>
          <p:nvSpPr>
            <p:cNvPr id="9234" name="Obdélník 23"/>
            <p:cNvSpPr>
              <a:spLocks noChangeArrowheads="1"/>
            </p:cNvSpPr>
            <p:nvPr/>
          </p:nvSpPr>
          <p:spPr bwMode="auto">
            <a:xfrm>
              <a:off x="4644008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pic>
          <p:nvPicPr>
            <p:cNvPr id="9235" name="Picture 18" descr="OUREDNICEK_ANTONI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764704"/>
              <a:ext cx="2927350" cy="229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7740352" y="764704"/>
              <a:ext cx="501816" cy="46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CT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9220" name="Skupina 31"/>
          <p:cNvGrpSpPr>
            <a:grpSpLocks/>
          </p:cNvGrpSpPr>
          <p:nvPr/>
        </p:nvGrpSpPr>
        <p:grpSpPr bwMode="auto">
          <a:xfrm>
            <a:off x="395288" y="692150"/>
            <a:ext cx="3889375" cy="2376488"/>
            <a:chOff x="395536" y="692696"/>
            <a:chExt cx="3888432" cy="2376264"/>
          </a:xfrm>
        </p:grpSpPr>
        <p:sp>
          <p:nvSpPr>
            <p:cNvPr id="9231" name="Obdélník 22"/>
            <p:cNvSpPr>
              <a:spLocks noChangeArrowheads="1"/>
            </p:cNvSpPr>
            <p:nvPr/>
          </p:nvSpPr>
          <p:spPr bwMode="auto">
            <a:xfrm>
              <a:off x="1331640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sp>
          <p:nvSpPr>
            <p:cNvPr id="9232" name="Rectangle 8"/>
            <p:cNvSpPr>
              <a:spLocks noChangeArrowheads="1"/>
            </p:cNvSpPr>
            <p:nvPr/>
          </p:nvSpPr>
          <p:spPr bwMode="auto">
            <a:xfrm>
              <a:off x="395536" y="692696"/>
              <a:ext cx="650982" cy="46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PET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9233" name="Picture 6" descr="OUREDNICEK_ANTONI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764704"/>
              <a:ext cx="2438400" cy="186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1724703" y="5044102"/>
            <a:ext cx="1083438" cy="46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PET</a:t>
            </a:r>
            <a:r>
              <a:rPr lang="cs-CZ" sz="2400" b="1" dirty="0">
                <a:solidFill>
                  <a:schemeClr val="bg1"/>
                </a:solidFill>
                <a:latin typeface="Calibri" pitchFamily="34" charset="0"/>
              </a:rPr>
              <a:t>/</a:t>
            </a:r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CT</a:t>
            </a:r>
            <a:endParaRPr lang="cs-CZ" sz="24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9226" name="Přímá spojovací šipka 26"/>
          <p:cNvCxnSpPr>
            <a:cxnSpLocks noChangeShapeType="1"/>
            <a:stCxn id="9231" idx="2"/>
          </p:cNvCxnSpPr>
          <p:nvPr/>
        </p:nvCxnSpPr>
        <p:spPr bwMode="auto">
          <a:xfrm rot="16200000" flipH="1">
            <a:off x="2934155" y="2942771"/>
            <a:ext cx="647343" cy="899077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7" name="Přímá spojovací šipka 29"/>
          <p:cNvCxnSpPr>
            <a:cxnSpLocks noChangeShapeType="1"/>
            <a:stCxn id="9234" idx="2"/>
          </p:cNvCxnSpPr>
          <p:nvPr/>
        </p:nvCxnSpPr>
        <p:spPr bwMode="auto">
          <a:xfrm rot="5400000">
            <a:off x="5381804" y="2978766"/>
            <a:ext cx="648137" cy="827881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42875" y="214313"/>
            <a:ext cx="20152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FDG-PET</a:t>
            </a:r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endParaRPr lang="cs-CZ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4" name="Rectangle 3"/>
          <p:cNvSpPr>
            <a:spLocks noChangeArrowheads="1"/>
          </p:cNvSpPr>
          <p:nvPr/>
        </p:nvSpPr>
        <p:spPr bwMode="auto">
          <a:xfrm>
            <a:off x="5651500" y="179388"/>
            <a:ext cx="3384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funkce + struktury</a:t>
            </a:r>
            <a:endParaRPr lang="en-GB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81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OUREDNICEK_ANTON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99167"/>
            <a:ext cx="2951577" cy="295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6553200"/>
            <a:ext cx="195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1400" i="1">
                <a:solidFill>
                  <a:srgbClr val="CCFFFF"/>
                </a:solidFill>
              </a:rPr>
              <a:t>200306020958120893</a:t>
            </a:r>
          </a:p>
        </p:txBody>
      </p:sp>
      <p:grpSp>
        <p:nvGrpSpPr>
          <p:cNvPr id="2" name="Skupina 32"/>
          <p:cNvGrpSpPr>
            <a:grpSpLocks/>
          </p:cNvGrpSpPr>
          <p:nvPr/>
        </p:nvGrpSpPr>
        <p:grpSpPr bwMode="auto">
          <a:xfrm>
            <a:off x="4643438" y="765175"/>
            <a:ext cx="3598862" cy="2303463"/>
            <a:chOff x="4644008" y="764704"/>
            <a:chExt cx="3598160" cy="2304256"/>
          </a:xfrm>
        </p:grpSpPr>
        <p:sp>
          <p:nvSpPr>
            <p:cNvPr id="9234" name="Obdélník 23"/>
            <p:cNvSpPr>
              <a:spLocks noChangeArrowheads="1"/>
            </p:cNvSpPr>
            <p:nvPr/>
          </p:nvSpPr>
          <p:spPr bwMode="auto">
            <a:xfrm>
              <a:off x="4644008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pic>
          <p:nvPicPr>
            <p:cNvPr id="9235" name="Picture 18" descr="OUREDNICEK_ANTONI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764704"/>
              <a:ext cx="2927350" cy="229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7740352" y="764704"/>
              <a:ext cx="501816" cy="46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CT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9220" name="Skupina 31"/>
          <p:cNvGrpSpPr>
            <a:grpSpLocks/>
          </p:cNvGrpSpPr>
          <p:nvPr/>
        </p:nvGrpSpPr>
        <p:grpSpPr bwMode="auto">
          <a:xfrm>
            <a:off x="395288" y="692150"/>
            <a:ext cx="3889375" cy="2376488"/>
            <a:chOff x="395536" y="692696"/>
            <a:chExt cx="3888432" cy="2376264"/>
          </a:xfrm>
        </p:grpSpPr>
        <p:sp>
          <p:nvSpPr>
            <p:cNvPr id="9231" name="Obdélník 22"/>
            <p:cNvSpPr>
              <a:spLocks noChangeArrowheads="1"/>
            </p:cNvSpPr>
            <p:nvPr/>
          </p:nvSpPr>
          <p:spPr bwMode="auto">
            <a:xfrm>
              <a:off x="1331640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sp>
          <p:nvSpPr>
            <p:cNvPr id="9232" name="Rectangle 8"/>
            <p:cNvSpPr>
              <a:spLocks noChangeArrowheads="1"/>
            </p:cNvSpPr>
            <p:nvPr/>
          </p:nvSpPr>
          <p:spPr bwMode="auto">
            <a:xfrm>
              <a:off x="395536" y="692696"/>
              <a:ext cx="650982" cy="46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PET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9233" name="Picture 6" descr="OUREDNICEK_ANTONI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764704"/>
              <a:ext cx="2438400" cy="186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1724703" y="5044102"/>
            <a:ext cx="1083438" cy="46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PET</a:t>
            </a:r>
            <a:r>
              <a:rPr lang="cs-CZ" sz="2400" b="1" dirty="0">
                <a:solidFill>
                  <a:schemeClr val="bg1"/>
                </a:solidFill>
                <a:latin typeface="Calibri" pitchFamily="34" charset="0"/>
              </a:rPr>
              <a:t>/</a:t>
            </a:r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CT</a:t>
            </a:r>
            <a:endParaRPr lang="cs-CZ" sz="24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9226" name="Přímá spojovací šipka 26"/>
          <p:cNvCxnSpPr>
            <a:cxnSpLocks noChangeShapeType="1"/>
            <a:stCxn id="9231" idx="2"/>
          </p:cNvCxnSpPr>
          <p:nvPr/>
        </p:nvCxnSpPr>
        <p:spPr bwMode="auto">
          <a:xfrm rot="16200000" flipH="1">
            <a:off x="2934155" y="2942771"/>
            <a:ext cx="647343" cy="899077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7" name="Přímá spojovací šipka 29"/>
          <p:cNvCxnSpPr>
            <a:cxnSpLocks noChangeShapeType="1"/>
            <a:stCxn id="9234" idx="2"/>
          </p:cNvCxnSpPr>
          <p:nvPr/>
        </p:nvCxnSpPr>
        <p:spPr bwMode="auto">
          <a:xfrm rot="5400000">
            <a:off x="5381804" y="2978766"/>
            <a:ext cx="648137" cy="827881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42875" y="214313"/>
            <a:ext cx="20152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FDG-PET</a:t>
            </a:r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endParaRPr lang="cs-CZ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4" name="Rectangle 3"/>
          <p:cNvSpPr>
            <a:spLocks noChangeArrowheads="1"/>
          </p:cNvSpPr>
          <p:nvPr/>
        </p:nvSpPr>
        <p:spPr bwMode="auto">
          <a:xfrm>
            <a:off x="5651500" y="179388"/>
            <a:ext cx="3384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funkce + struktury</a:t>
            </a:r>
            <a:endParaRPr lang="en-GB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81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OUREDNICEK_ANTON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99167"/>
            <a:ext cx="2951577" cy="295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6553200"/>
            <a:ext cx="195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1400" i="1">
                <a:solidFill>
                  <a:srgbClr val="CCFFFF"/>
                </a:solidFill>
              </a:rPr>
              <a:t>200306020958120893</a:t>
            </a:r>
          </a:p>
        </p:txBody>
      </p:sp>
      <p:grpSp>
        <p:nvGrpSpPr>
          <p:cNvPr id="2" name="Skupina 32"/>
          <p:cNvGrpSpPr>
            <a:grpSpLocks/>
          </p:cNvGrpSpPr>
          <p:nvPr/>
        </p:nvGrpSpPr>
        <p:grpSpPr bwMode="auto">
          <a:xfrm>
            <a:off x="4643438" y="765175"/>
            <a:ext cx="3598862" cy="2303463"/>
            <a:chOff x="4644008" y="764704"/>
            <a:chExt cx="3598160" cy="2304256"/>
          </a:xfrm>
        </p:grpSpPr>
        <p:sp>
          <p:nvSpPr>
            <p:cNvPr id="9234" name="Obdélník 23"/>
            <p:cNvSpPr>
              <a:spLocks noChangeArrowheads="1"/>
            </p:cNvSpPr>
            <p:nvPr/>
          </p:nvSpPr>
          <p:spPr bwMode="auto">
            <a:xfrm>
              <a:off x="4644008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pic>
          <p:nvPicPr>
            <p:cNvPr id="9235" name="Picture 18" descr="OUREDNICEK_ANTONI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764704"/>
              <a:ext cx="2927350" cy="229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7740352" y="764704"/>
              <a:ext cx="501816" cy="46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CT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9220" name="Skupina 31"/>
          <p:cNvGrpSpPr>
            <a:grpSpLocks/>
          </p:cNvGrpSpPr>
          <p:nvPr/>
        </p:nvGrpSpPr>
        <p:grpSpPr bwMode="auto">
          <a:xfrm>
            <a:off x="395288" y="692150"/>
            <a:ext cx="3889375" cy="2376488"/>
            <a:chOff x="395536" y="692696"/>
            <a:chExt cx="3888432" cy="2376264"/>
          </a:xfrm>
        </p:grpSpPr>
        <p:sp>
          <p:nvSpPr>
            <p:cNvPr id="9231" name="Obdélník 22"/>
            <p:cNvSpPr>
              <a:spLocks noChangeArrowheads="1"/>
            </p:cNvSpPr>
            <p:nvPr/>
          </p:nvSpPr>
          <p:spPr bwMode="auto">
            <a:xfrm>
              <a:off x="1331640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sp>
          <p:nvSpPr>
            <p:cNvPr id="9232" name="Rectangle 8"/>
            <p:cNvSpPr>
              <a:spLocks noChangeArrowheads="1"/>
            </p:cNvSpPr>
            <p:nvPr/>
          </p:nvSpPr>
          <p:spPr bwMode="auto">
            <a:xfrm>
              <a:off x="395536" y="692696"/>
              <a:ext cx="650982" cy="46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PET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9233" name="Picture 6" descr="OUREDNICEK_ANTONI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764704"/>
              <a:ext cx="2438400" cy="186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1724703" y="5044102"/>
            <a:ext cx="1083438" cy="46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PET</a:t>
            </a:r>
            <a:r>
              <a:rPr lang="cs-CZ" sz="2400" b="1" dirty="0">
                <a:solidFill>
                  <a:schemeClr val="bg1"/>
                </a:solidFill>
                <a:latin typeface="Calibri" pitchFamily="34" charset="0"/>
              </a:rPr>
              <a:t>/</a:t>
            </a:r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CT</a:t>
            </a:r>
            <a:endParaRPr lang="cs-CZ" sz="24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9226" name="Přímá spojovací šipka 26"/>
          <p:cNvCxnSpPr>
            <a:cxnSpLocks noChangeShapeType="1"/>
            <a:stCxn id="9231" idx="2"/>
          </p:cNvCxnSpPr>
          <p:nvPr/>
        </p:nvCxnSpPr>
        <p:spPr bwMode="auto">
          <a:xfrm rot="16200000" flipH="1">
            <a:off x="2934155" y="2942771"/>
            <a:ext cx="647343" cy="899077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7" name="Přímá spojovací šipka 29"/>
          <p:cNvCxnSpPr>
            <a:cxnSpLocks noChangeShapeType="1"/>
            <a:stCxn id="9234" idx="2"/>
          </p:cNvCxnSpPr>
          <p:nvPr/>
        </p:nvCxnSpPr>
        <p:spPr bwMode="auto">
          <a:xfrm rot="5400000">
            <a:off x="5381804" y="2978766"/>
            <a:ext cx="648137" cy="827881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42875" y="214313"/>
            <a:ext cx="20152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FDG-PET</a:t>
            </a:r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endParaRPr lang="cs-CZ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4" name="Rectangle 3"/>
          <p:cNvSpPr>
            <a:spLocks noChangeArrowheads="1"/>
          </p:cNvSpPr>
          <p:nvPr/>
        </p:nvSpPr>
        <p:spPr bwMode="auto">
          <a:xfrm>
            <a:off x="5651500" y="179388"/>
            <a:ext cx="3384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funkce + struktury</a:t>
            </a:r>
            <a:endParaRPr lang="en-GB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81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Line 4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27651" name="Rectangle 7"/>
          <p:cNvSpPr>
            <a:spLocks noChangeArrowheads="1"/>
          </p:cNvSpPr>
          <p:nvPr/>
        </p:nvSpPr>
        <p:spPr bwMode="auto">
          <a:xfrm>
            <a:off x="22225" y="214313"/>
            <a:ext cx="21082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0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Hybridní skenery</a:t>
            </a:r>
            <a:endParaRPr lang="cs-CZ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71563"/>
            <a:ext cx="7383735" cy="387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3982823" cy="2938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19798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UP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363" y="1603375"/>
            <a:ext cx="175895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1" name="Skupina 11"/>
          <p:cNvGrpSpPr>
            <a:grpSpLocks/>
          </p:cNvGrpSpPr>
          <p:nvPr/>
        </p:nvGrpSpPr>
        <p:grpSpPr bwMode="auto">
          <a:xfrm>
            <a:off x="322263" y="1603375"/>
            <a:ext cx="6697662" cy="3313113"/>
            <a:chOff x="395288" y="2133600"/>
            <a:chExt cx="6697662" cy="3313113"/>
          </a:xfrm>
        </p:grpSpPr>
        <p:pic>
          <p:nvPicPr>
            <p:cNvPr id="615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2133600"/>
              <a:ext cx="3313112" cy="3313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838" y="2133600"/>
              <a:ext cx="3313112" cy="3313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Skupina 11"/>
          <p:cNvGrpSpPr>
            <a:grpSpLocks/>
          </p:cNvGrpSpPr>
          <p:nvPr/>
        </p:nvGrpSpPr>
        <p:grpSpPr bwMode="auto">
          <a:xfrm>
            <a:off x="322263" y="1603375"/>
            <a:ext cx="6697662" cy="3311525"/>
            <a:chOff x="395536" y="2132856"/>
            <a:chExt cx="6696744" cy="3312368"/>
          </a:xfrm>
        </p:grpSpPr>
        <p:pic>
          <p:nvPicPr>
            <p:cNvPr id="6156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2132856"/>
              <a:ext cx="3312368" cy="3312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7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2132856"/>
              <a:ext cx="3312368" cy="3312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Skupina 14"/>
          <p:cNvGrpSpPr>
            <a:grpSpLocks/>
          </p:cNvGrpSpPr>
          <p:nvPr/>
        </p:nvGrpSpPr>
        <p:grpSpPr bwMode="auto">
          <a:xfrm>
            <a:off x="322263" y="1601788"/>
            <a:ext cx="6699250" cy="3314700"/>
            <a:chOff x="395536" y="2131268"/>
            <a:chExt cx="6698332" cy="3315544"/>
          </a:xfrm>
        </p:grpSpPr>
        <p:pic>
          <p:nvPicPr>
            <p:cNvPr id="6154" name="Picture 1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2132856"/>
              <a:ext cx="3313956" cy="331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5" name="Picture 1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2131268"/>
              <a:ext cx="3313956" cy="331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2991" y="214290"/>
            <a:ext cx="2052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err="1" smtClean="0">
                <a:solidFill>
                  <a:schemeClr val="bg1"/>
                </a:solidFill>
              </a:rPr>
              <a:t>FDG</a:t>
            </a:r>
            <a:r>
              <a:rPr lang="cs-CZ" sz="2000" i="1" dirty="0" smtClean="0">
                <a:solidFill>
                  <a:schemeClr val="bg1"/>
                </a:solidFill>
              </a:rPr>
              <a:t> - onkologie</a:t>
            </a:r>
            <a:endParaRPr lang="cs-CZ" sz="2000" i="1" dirty="0">
              <a:solidFill>
                <a:schemeClr val="bg1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6044821" y="214313"/>
            <a:ext cx="29610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cs-CZ" altLang="cs-CZ" sz="2000" i="1" dirty="0" smtClean="0">
                <a:solidFill>
                  <a:schemeClr val="bg1"/>
                </a:solidFill>
              </a:rPr>
              <a:t>neznámý primární nádor</a:t>
            </a:r>
            <a:endParaRPr lang="cs-CZ" altLang="cs-CZ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63657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CA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363" y="1746250"/>
            <a:ext cx="219868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9" name="Skupina 9"/>
          <p:cNvGrpSpPr>
            <a:grpSpLocks/>
          </p:cNvGrpSpPr>
          <p:nvPr/>
        </p:nvGrpSpPr>
        <p:grpSpPr bwMode="auto">
          <a:xfrm>
            <a:off x="68263" y="1744663"/>
            <a:ext cx="6699250" cy="3313112"/>
            <a:chOff x="179512" y="2132856"/>
            <a:chExt cx="6698332" cy="3313956"/>
          </a:xfrm>
        </p:grpSpPr>
        <p:pic>
          <p:nvPicPr>
            <p:cNvPr id="1127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2132856"/>
              <a:ext cx="3313956" cy="331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5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2132856"/>
              <a:ext cx="3313956" cy="331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Skupina 12"/>
          <p:cNvGrpSpPr>
            <a:grpSpLocks/>
          </p:cNvGrpSpPr>
          <p:nvPr/>
        </p:nvGrpSpPr>
        <p:grpSpPr bwMode="auto">
          <a:xfrm>
            <a:off x="68263" y="1746250"/>
            <a:ext cx="6699250" cy="3313113"/>
            <a:chOff x="179512" y="2132856"/>
            <a:chExt cx="6698332" cy="3313956"/>
          </a:xfrm>
        </p:grpSpPr>
        <p:pic>
          <p:nvPicPr>
            <p:cNvPr id="11272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2132856"/>
              <a:ext cx="3313956" cy="331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3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2132856"/>
              <a:ext cx="3313956" cy="3313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2991" y="214290"/>
            <a:ext cx="2052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err="1" smtClean="0">
                <a:solidFill>
                  <a:schemeClr val="bg1"/>
                </a:solidFill>
              </a:rPr>
              <a:t>FDG</a:t>
            </a:r>
            <a:r>
              <a:rPr lang="cs-CZ" sz="2000" i="1" dirty="0" smtClean="0">
                <a:solidFill>
                  <a:schemeClr val="bg1"/>
                </a:solidFill>
              </a:rPr>
              <a:t> - onkologie</a:t>
            </a:r>
            <a:endParaRPr lang="cs-CZ" sz="2000" i="1" dirty="0">
              <a:solidFill>
                <a:schemeClr val="bg1"/>
              </a:solidFill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6413512" y="214313"/>
            <a:ext cx="25923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cs-CZ" altLang="cs-CZ" sz="2000" i="1" dirty="0" smtClean="0">
                <a:solidFill>
                  <a:schemeClr val="bg1"/>
                </a:solidFill>
              </a:rPr>
              <a:t>předoperační </a:t>
            </a:r>
            <a:r>
              <a:rPr lang="cs-CZ" altLang="cs-CZ" sz="2000" i="1" dirty="0" err="1" smtClean="0">
                <a:solidFill>
                  <a:schemeClr val="bg1"/>
                </a:solidFill>
              </a:rPr>
              <a:t>staging</a:t>
            </a:r>
            <a:endParaRPr lang="cs-CZ" altLang="cs-CZ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67747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cs-CZ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04790" y="220578"/>
            <a:ext cx="26917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smtClean="0">
                <a:solidFill>
                  <a:schemeClr val="bg1"/>
                </a:solidFill>
              </a:rPr>
              <a:t>Produkce radiofarmak</a:t>
            </a:r>
            <a:endParaRPr lang="cs-CZ" sz="2000" i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90" y="3101990"/>
            <a:ext cx="3431106" cy="3455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7" descr="C:\Dokumenty\ob\Publikace\PET\slav_otevreni\komor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39"/>
          <a:stretch/>
        </p:blipFill>
        <p:spPr bwMode="auto">
          <a:xfrm>
            <a:off x="2420435" y="1844824"/>
            <a:ext cx="3782539" cy="368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024" y="789382"/>
            <a:ext cx="3330025" cy="365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825799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991" y="214290"/>
            <a:ext cx="2052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err="1" smtClean="0">
                <a:solidFill>
                  <a:schemeClr val="bg1"/>
                </a:solidFill>
              </a:rPr>
              <a:t>FDG</a:t>
            </a:r>
            <a:r>
              <a:rPr lang="cs-CZ" sz="2000" i="1" dirty="0" smtClean="0">
                <a:solidFill>
                  <a:schemeClr val="bg1"/>
                </a:solidFill>
              </a:rPr>
              <a:t> - onkologie</a:t>
            </a:r>
            <a:endParaRPr lang="cs-CZ" sz="2000" i="1" dirty="0">
              <a:solidFill>
                <a:schemeClr val="bg1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068710" y="1007030"/>
            <a:ext cx="3143249" cy="40282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068711" y="980728"/>
            <a:ext cx="3143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cs-CZ" altLang="cs-CZ" sz="2000" b="1" dirty="0" smtClean="0">
                <a:solidFill>
                  <a:srgbClr val="FFCC00"/>
                </a:solidFill>
              </a:rPr>
              <a:t>Lymfom</a:t>
            </a:r>
            <a:endParaRPr lang="cs-CZ" altLang="cs-CZ" sz="2000" b="1" dirty="0">
              <a:solidFill>
                <a:srgbClr val="FFCC00"/>
              </a:solidFill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4309070" y="1007030"/>
            <a:ext cx="3143249" cy="40282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4309070" y="995238"/>
            <a:ext cx="31432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cs-CZ" altLang="cs-CZ" sz="2000" b="1" dirty="0" smtClean="0">
                <a:solidFill>
                  <a:srgbClr val="FFCC00"/>
                </a:solidFill>
              </a:rPr>
              <a:t>efekt </a:t>
            </a:r>
            <a:r>
              <a:rPr lang="cs-CZ" altLang="cs-CZ" sz="2000" b="1" dirty="0" err="1" smtClean="0">
                <a:solidFill>
                  <a:srgbClr val="FFCC00"/>
                </a:solidFill>
              </a:rPr>
              <a:t>antiCD30</a:t>
            </a:r>
            <a:endParaRPr lang="cs-CZ" altLang="cs-CZ" sz="2000" b="1" dirty="0">
              <a:solidFill>
                <a:srgbClr val="FFCC00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6200312" y="214313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cs-CZ" altLang="cs-CZ" sz="2000" i="1" dirty="0" smtClean="0">
                <a:solidFill>
                  <a:schemeClr val="bg1"/>
                </a:solidFill>
              </a:rPr>
              <a:t>posouzení efektu léčby</a:t>
            </a:r>
            <a:endParaRPr lang="cs-CZ" altLang="cs-CZ" sz="2000" i="1" dirty="0">
              <a:solidFill>
                <a:schemeClr val="bg1"/>
              </a:solidFill>
            </a:endParaRPr>
          </a:p>
        </p:txBody>
      </p:sp>
      <p:pic>
        <p:nvPicPr>
          <p:cNvPr id="5" name="lymfom_pred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8710" y="1412776"/>
            <a:ext cx="3143250" cy="4448175"/>
          </a:xfrm>
          <a:prstGeom prst="rect">
            <a:avLst/>
          </a:prstGeom>
        </p:spPr>
      </p:pic>
      <p:pic>
        <p:nvPicPr>
          <p:cNvPr id="6" name="lymfom_po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09070" y="1416348"/>
            <a:ext cx="31432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2684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9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7"/>
          <p:cNvSpPr>
            <a:spLocks noChangeArrowheads="1"/>
          </p:cNvSpPr>
          <p:nvPr/>
        </p:nvSpPr>
        <p:spPr bwMode="auto">
          <a:xfrm>
            <a:off x="7270750" y="214313"/>
            <a:ext cx="1735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cs-CZ" altLang="cs-CZ" sz="2000" i="1" dirty="0" smtClean="0">
                <a:solidFill>
                  <a:schemeClr val="bg1"/>
                </a:solidFill>
              </a:rPr>
              <a:t>plánování </a:t>
            </a:r>
            <a:r>
              <a:rPr lang="cs-CZ" altLang="cs-CZ" sz="2000" i="1" dirty="0" err="1">
                <a:solidFill>
                  <a:schemeClr val="bg1"/>
                </a:solidFill>
              </a:rPr>
              <a:t>RT</a:t>
            </a:r>
            <a:endParaRPr lang="cs-CZ" altLang="cs-CZ" sz="2000" i="1" dirty="0">
              <a:solidFill>
                <a:schemeClr val="bg1"/>
              </a:solidFill>
            </a:endParaRPr>
          </a:p>
        </p:txBody>
      </p:sp>
      <p:sp>
        <p:nvSpPr>
          <p:cNvPr id="18436" name="Obdélník 7"/>
          <p:cNvSpPr>
            <a:spLocks noChangeArrowheads="1"/>
          </p:cNvSpPr>
          <p:nvPr/>
        </p:nvSpPr>
        <p:spPr bwMode="auto">
          <a:xfrm>
            <a:off x="7188200" y="6611938"/>
            <a:ext cx="13128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cs-CZ" altLang="cs-CZ" sz="1000">
                <a:solidFill>
                  <a:srgbClr val="00FF00"/>
                </a:solidFill>
              </a:rPr>
              <a:t>2009051213313702</a:t>
            </a:r>
          </a:p>
        </p:txBody>
      </p:sp>
      <p:pic>
        <p:nvPicPr>
          <p:cNvPr id="1843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57338"/>
            <a:ext cx="8766175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57338"/>
            <a:ext cx="8712200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57338"/>
            <a:ext cx="8712200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57338"/>
            <a:ext cx="8712200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obsah 2"/>
          <p:cNvSpPr txBox="1">
            <a:spLocks/>
          </p:cNvSpPr>
          <p:nvPr/>
        </p:nvSpPr>
        <p:spPr bwMode="auto">
          <a:xfrm>
            <a:off x="179388" y="5949950"/>
            <a:ext cx="6840537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cs-CZ" sz="2000" kern="0" dirty="0">
                <a:solidFill>
                  <a:schemeClr val="bg1"/>
                </a:solidFill>
                <a:cs typeface="Arial" pitchFamily="34" charset="0"/>
              </a:rPr>
              <a:t>Zúžení ozařovaného objemu o atelektázu, rozšíření o LU.</a:t>
            </a: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2991" y="214290"/>
            <a:ext cx="2052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err="1" smtClean="0">
                <a:solidFill>
                  <a:schemeClr val="bg1"/>
                </a:solidFill>
              </a:rPr>
              <a:t>FDG</a:t>
            </a:r>
            <a:r>
              <a:rPr lang="cs-CZ" sz="2000" i="1" dirty="0" smtClean="0">
                <a:solidFill>
                  <a:schemeClr val="bg1"/>
                </a:solidFill>
              </a:rPr>
              <a:t> - onkologie</a:t>
            </a:r>
            <a:endParaRPr lang="cs-CZ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8700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1777579"/>
            <a:ext cx="3138488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idiva_germ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313" y="1777579"/>
            <a:ext cx="2217737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72816"/>
            <a:ext cx="3173413" cy="317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110817" y="214313"/>
            <a:ext cx="1895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cs-CZ" altLang="cs-CZ" sz="2000" i="1" dirty="0" smtClean="0">
                <a:solidFill>
                  <a:schemeClr val="bg1"/>
                </a:solidFill>
              </a:rPr>
              <a:t>průkaz recidivy</a:t>
            </a:r>
            <a:endParaRPr lang="cs-CZ" altLang="cs-CZ" sz="2000" i="1" dirty="0">
              <a:solidFill>
                <a:schemeClr val="bg1"/>
              </a:solidFill>
            </a:endParaRPr>
          </a:p>
        </p:txBody>
      </p:sp>
      <p:sp>
        <p:nvSpPr>
          <p:cNvPr id="11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2991" y="214290"/>
            <a:ext cx="2052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err="1" smtClean="0">
                <a:solidFill>
                  <a:schemeClr val="bg1"/>
                </a:solidFill>
              </a:rPr>
              <a:t>FDG</a:t>
            </a:r>
            <a:r>
              <a:rPr lang="cs-CZ" sz="2000" i="1" dirty="0" smtClean="0">
                <a:solidFill>
                  <a:schemeClr val="bg1"/>
                </a:solidFill>
              </a:rPr>
              <a:t> - onkologie</a:t>
            </a:r>
            <a:endParaRPr lang="cs-CZ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8283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991" y="214290"/>
            <a:ext cx="28616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err="1" smtClean="0">
                <a:solidFill>
                  <a:schemeClr val="bg1"/>
                </a:solidFill>
              </a:rPr>
              <a:t>FDG</a:t>
            </a:r>
            <a:r>
              <a:rPr lang="cs-CZ" sz="2000" i="1" dirty="0" smtClean="0">
                <a:solidFill>
                  <a:schemeClr val="bg1"/>
                </a:solidFill>
              </a:rPr>
              <a:t> – infekce a záněty</a:t>
            </a:r>
            <a:endParaRPr lang="cs-CZ" sz="2000" i="1" dirty="0">
              <a:solidFill>
                <a:schemeClr val="bg1"/>
              </a:solidFill>
            </a:endParaRPr>
          </a:p>
        </p:txBody>
      </p:sp>
      <p:pic>
        <p:nvPicPr>
          <p:cNvPr id="2" name="vaskuliti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8309" y="1721534"/>
            <a:ext cx="2682185" cy="3795698"/>
          </a:xfrm>
          <a:prstGeom prst="rect">
            <a:avLst/>
          </a:prstGeom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58307" y="1314166"/>
            <a:ext cx="2682187" cy="40282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758308" y="1302374"/>
            <a:ext cx="26821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cs-CZ" altLang="cs-CZ" sz="2000" b="1" dirty="0" err="1" smtClean="0">
                <a:solidFill>
                  <a:srgbClr val="FFCC00"/>
                </a:solidFill>
              </a:rPr>
              <a:t>Vaskulitis</a:t>
            </a:r>
            <a:endParaRPr lang="cs-CZ" altLang="cs-CZ" sz="2000" b="1" dirty="0">
              <a:solidFill>
                <a:srgbClr val="FFCC00"/>
              </a:solidFill>
            </a:endParaRPr>
          </a:p>
        </p:txBody>
      </p:sp>
      <p:grpSp>
        <p:nvGrpSpPr>
          <p:cNvPr id="3" name="Skupina 2"/>
          <p:cNvGrpSpPr/>
          <p:nvPr/>
        </p:nvGrpSpPr>
        <p:grpSpPr>
          <a:xfrm>
            <a:off x="3857850" y="1835441"/>
            <a:ext cx="4962622" cy="3217393"/>
            <a:chOff x="722538" y="1584157"/>
            <a:chExt cx="4962622" cy="3217393"/>
          </a:xfrm>
        </p:grpSpPr>
        <p:pic>
          <p:nvPicPr>
            <p:cNvPr id="8" name="Picture 4" descr="\\PETSERVER\petverejny\esoft\vasculitis\KRCEK_MILAN.CT.CHILDREN_00_PETCT_OLD(1).607.6.2004.3.16.8.18.24.952000.9871138.BMP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44"/>
            <a:stretch/>
          </p:blipFill>
          <p:spPr bwMode="auto">
            <a:xfrm>
              <a:off x="722538" y="1990328"/>
              <a:ext cx="2481310" cy="2806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848" y="1964686"/>
              <a:ext cx="2481310" cy="283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0">
                  <a:solidFill>
                    <a:srgbClr val="000000"/>
                  </a:solidFill>
                  <a:miter lim="800000"/>
                  <a:headEnd type="none" w="lg" len="lg"/>
                  <a:tailEnd type="none" w="lg" len="lg"/>
                </a14:hiddenLine>
              </a:ext>
            </a:extLst>
          </p:spPr>
        </p:pic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722539" y="1584157"/>
              <a:ext cx="4962620" cy="40282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cs-CZ" altLang="cs-CZ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722539" y="1584157"/>
              <a:ext cx="49626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cs-CZ" altLang="cs-CZ" sz="2000" b="1" dirty="0" smtClean="0">
                  <a:solidFill>
                    <a:srgbClr val="FFCC00"/>
                  </a:solidFill>
                </a:rPr>
                <a:t>Infikované </a:t>
              </a:r>
              <a:r>
                <a:rPr lang="cs-CZ" altLang="cs-CZ" sz="2000" b="1" dirty="0" err="1" smtClean="0">
                  <a:solidFill>
                    <a:srgbClr val="FFCC00"/>
                  </a:solidFill>
                </a:rPr>
                <a:t>AA</a:t>
              </a:r>
              <a:endParaRPr lang="cs-CZ" altLang="cs-CZ" sz="2000" b="1" dirty="0">
                <a:solidFill>
                  <a:srgbClr val="FFCC00"/>
                </a:solidFill>
              </a:endParaRPr>
            </a:p>
          </p:txBody>
        </p:sp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3203851" y="4555487"/>
              <a:ext cx="2481308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cs-CZ" altLang="cs-CZ" sz="1000" i="1" dirty="0">
                  <a:solidFill>
                    <a:srgbClr val="CCFFFF"/>
                  </a:solidFill>
                </a:rPr>
                <a:t>200403090903332247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119073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991" y="214290"/>
            <a:ext cx="29724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smtClean="0">
                <a:solidFill>
                  <a:schemeClr val="bg1"/>
                </a:solidFill>
              </a:rPr>
              <a:t>Počty aplikací </a:t>
            </a:r>
            <a:r>
              <a:rPr lang="cs-CZ" sz="2000" i="1" dirty="0" err="1" smtClean="0">
                <a:solidFill>
                  <a:schemeClr val="bg1"/>
                </a:solidFill>
              </a:rPr>
              <a:t>RF</a:t>
            </a:r>
            <a:r>
              <a:rPr lang="cs-CZ" sz="2000" i="1" dirty="0" smtClean="0">
                <a:solidFill>
                  <a:schemeClr val="bg1"/>
                </a:solidFill>
              </a:rPr>
              <a:t> (2014)</a:t>
            </a:r>
            <a:endParaRPr lang="cs-CZ" sz="2000" i="1" dirty="0">
              <a:solidFill>
                <a:schemeClr val="bg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3" y="900113"/>
            <a:ext cx="8272156" cy="5337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09092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991" y="214290"/>
            <a:ext cx="25893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err="1" smtClean="0">
                <a:solidFill>
                  <a:schemeClr val="bg1"/>
                </a:solidFill>
              </a:rPr>
              <a:t>NaF</a:t>
            </a:r>
            <a:r>
              <a:rPr lang="cs-CZ" sz="2000" i="1" dirty="0" smtClean="0">
                <a:solidFill>
                  <a:schemeClr val="bg1"/>
                </a:solidFill>
              </a:rPr>
              <a:t> – neurochirurgie</a:t>
            </a:r>
            <a:endParaRPr lang="cs-CZ" sz="2000" i="1" dirty="0">
              <a:solidFill>
                <a:schemeClr val="bg1"/>
              </a:solidFill>
            </a:endParaRPr>
          </a:p>
        </p:txBody>
      </p:sp>
      <p:pic>
        <p:nvPicPr>
          <p:cNvPr id="5" name="nonfaceta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t="11991" b="12557"/>
          <a:stretch/>
        </p:blipFill>
        <p:spPr>
          <a:xfrm flipV="1">
            <a:off x="284262" y="3212976"/>
            <a:ext cx="1695450" cy="2781301"/>
          </a:xfrm>
          <a:prstGeom prst="rect">
            <a:avLst/>
          </a:prstGeom>
        </p:spPr>
      </p:pic>
      <p:pic>
        <p:nvPicPr>
          <p:cNvPr id="6" name="faceta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/>
          <a:srcRect t="5246" b="5032"/>
          <a:stretch/>
        </p:blipFill>
        <p:spPr>
          <a:xfrm>
            <a:off x="284262" y="829122"/>
            <a:ext cx="1695450" cy="2152708"/>
          </a:xfrm>
          <a:prstGeom prst="rect">
            <a:avLst/>
          </a:prstGeom>
        </p:spPr>
      </p:pic>
      <p:pic>
        <p:nvPicPr>
          <p:cNvPr id="7" name="Picture 7" descr="\\172.20.33.17\petverejny\esoft\J211\JICHOVA_KAMILA.CT.PET_CTPET_NAF_WB_NATIV_(ADULT).103.2.2014.01.29.07.25.25.652515.620303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107754" y="3212976"/>
            <a:ext cx="2162977" cy="216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\\172.20.33.17\petverejny\esoft\J211\JICHOVA_KAMILA.CT.PET_CTPET_NAF_WB_NATIV_(ADULT).103.4.2014.01.29.07.31.21.207177.620314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212976"/>
            <a:ext cx="2162977" cy="216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\\172.20.33.17\petverejny\esoft\J211\JICHOVA_KAMILA.CT.PET_CTPET_NAF_WB_NATIV_(ADULT).103.5.2014.01.29.07.31.40.180694.620318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212976"/>
            <a:ext cx="2162977" cy="216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\\172.20.33.17\petverejny\esoft\J211\BUKOVEC_MILICA.CT.PET_CTPET_NAF_WB_NATIV_(ADULT).103.5.2014.01.29.07.10.50.968713.609875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754" y="829122"/>
            <a:ext cx="2162977" cy="216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\\172.20.33.17\petverejny\esoft\J211\BUKOVEC_MILICA.CT.PET_CTPET_NAF_WB_NATIV_(ADULT).103.3.2014.01.29.07.08.49.722173.6098674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829122"/>
            <a:ext cx="2162977" cy="216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\\172.20.33.17\petverejny\esoft\J211\BUKOVEC_MILICA.CT.PET_CTPET_NAF_WB_NATIV_(ADULT).103.2.2014.01.29.07.08.18.323107.6098647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29122"/>
            <a:ext cx="2162977" cy="216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ástupný symbol pro obsah 2"/>
          <p:cNvSpPr txBox="1"/>
          <p:nvPr/>
        </p:nvSpPr>
        <p:spPr>
          <a:xfrm>
            <a:off x="4432573" y="2762572"/>
            <a:ext cx="2009779" cy="306388"/>
          </a:xfrm>
          <a:prstGeom prst="rect">
            <a:avLst/>
          </a:prstGeom>
          <a:noFill/>
          <a:ln>
            <a:noFill/>
            <a:head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342900" lvl="0" indent="-342900" algn="ctr" fontAlgn="auto" hangingPunct="0">
              <a:spcBef>
                <a:spcPts val="30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100" b="1" kern="0" dirty="0">
                <a:solidFill>
                  <a:srgbClr val="00B050"/>
                </a:solidFill>
                <a:latin typeface="Calibri" pitchFamily="34" charset="0"/>
              </a:rPr>
              <a:t>2012100313292108</a:t>
            </a:r>
            <a:endParaRPr lang="cs-CZ" sz="1100" b="1" i="0" u="none" strike="noStrike" kern="0" cap="none" spc="0" baseline="0" dirty="0">
              <a:solidFill>
                <a:srgbClr val="00B050"/>
              </a:solidFill>
              <a:uFillTx/>
              <a:latin typeface="Calibri" pitchFamily="34" charset="0"/>
            </a:endParaRPr>
          </a:p>
        </p:txBody>
      </p:sp>
      <p:sp>
        <p:nvSpPr>
          <p:cNvPr id="16" name="Zástupný symbol pro obsah 2"/>
          <p:cNvSpPr txBox="1"/>
          <p:nvPr/>
        </p:nvSpPr>
        <p:spPr>
          <a:xfrm>
            <a:off x="4427984" y="5138836"/>
            <a:ext cx="2009779" cy="306388"/>
          </a:xfrm>
          <a:prstGeom prst="rect">
            <a:avLst/>
          </a:prstGeom>
          <a:noFill/>
          <a:ln>
            <a:noFill/>
            <a:head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342900" lvl="0" indent="-342900" algn="ctr" fontAlgn="auto" hangingPunct="0">
              <a:spcBef>
                <a:spcPts val="30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cs-CZ" sz="1100" b="1" kern="0" dirty="0">
                <a:solidFill>
                  <a:srgbClr val="00B050"/>
                </a:solidFill>
                <a:latin typeface="Calibri" pitchFamily="34" charset="0"/>
              </a:rPr>
              <a:t>2012032811354714</a:t>
            </a:r>
            <a:endParaRPr lang="cs-CZ" sz="1100" b="1" i="0" u="none" strike="noStrike" kern="0" cap="none" spc="0" baseline="0" dirty="0">
              <a:solidFill>
                <a:srgbClr val="00B050"/>
              </a:solidFill>
              <a:uFillTx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39203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8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991" y="214290"/>
            <a:ext cx="38202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>
                <a:solidFill>
                  <a:schemeClr val="bg1"/>
                </a:solidFill>
              </a:rPr>
              <a:t>neurologie </a:t>
            </a:r>
            <a:r>
              <a:rPr lang="cs-CZ" sz="2000" i="1" dirty="0" smtClean="0">
                <a:solidFill>
                  <a:schemeClr val="bg1"/>
                </a:solidFill>
              </a:rPr>
              <a:t>(</a:t>
            </a:r>
            <a:r>
              <a:rPr lang="cs-CZ" sz="2000" i="1" dirty="0" smtClean="0">
                <a:solidFill>
                  <a:schemeClr val="bg1"/>
                </a:solidFill>
                <a:latin typeface="Symbol" panose="05050102010706020507" pitchFamily="18" charset="2"/>
              </a:rPr>
              <a:t>b</a:t>
            </a:r>
            <a:r>
              <a:rPr lang="cs-CZ" sz="2000" i="1" dirty="0" smtClean="0">
                <a:solidFill>
                  <a:schemeClr val="bg1"/>
                </a:solidFill>
              </a:rPr>
              <a:t>-amyloidové plaky)</a:t>
            </a:r>
            <a:endParaRPr lang="cs-CZ" sz="2000" i="1" dirty="0">
              <a:solidFill>
                <a:schemeClr val="bg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86719"/>
            <a:ext cx="2604532" cy="260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86719"/>
            <a:ext cx="2604532" cy="260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619673" y="1855802"/>
            <a:ext cx="2603375" cy="43091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619673" y="1754837"/>
            <a:ext cx="26821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cs-CZ" altLang="cs-CZ" sz="2000" b="1" dirty="0" smtClean="0">
                <a:solidFill>
                  <a:srgbClr val="FFCC00"/>
                </a:solidFill>
              </a:rPr>
              <a:t>normální</a:t>
            </a:r>
            <a:endParaRPr lang="cs-CZ" altLang="cs-CZ" sz="2000" b="1" dirty="0">
              <a:solidFill>
                <a:srgbClr val="FFCC00"/>
              </a:solidFill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4427984" y="1855802"/>
            <a:ext cx="2604532" cy="43091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4427984" y="1754837"/>
            <a:ext cx="26821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cs-CZ" altLang="cs-CZ" sz="2000" b="1" dirty="0" smtClean="0">
                <a:solidFill>
                  <a:srgbClr val="FFCC00"/>
                </a:solidFill>
                <a:latin typeface="Symbol" panose="05050102010706020507" pitchFamily="18" charset="2"/>
              </a:rPr>
              <a:t>b</a:t>
            </a:r>
            <a:r>
              <a:rPr lang="cs-CZ" altLang="cs-CZ" sz="2000" b="1" dirty="0" smtClean="0">
                <a:solidFill>
                  <a:srgbClr val="FFCC00"/>
                </a:solidFill>
              </a:rPr>
              <a:t>-amyloid</a:t>
            </a:r>
            <a:endParaRPr lang="cs-CZ" altLang="cs-CZ" sz="2000" b="1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0452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pic>
        <p:nvPicPr>
          <p:cNvPr id="557059" name="Picture 3" descr="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9155113" cy="5740400"/>
          </a:xfrm>
          <a:prstGeom prst="rect">
            <a:avLst/>
          </a:prstGeom>
          <a:noFill/>
        </p:spPr>
      </p:pic>
      <p:sp>
        <p:nvSpPr>
          <p:cNvPr id="557060" name="Oval 4"/>
          <p:cNvSpPr>
            <a:spLocks noChangeArrowheads="1"/>
          </p:cNvSpPr>
          <p:nvPr/>
        </p:nvSpPr>
        <p:spPr bwMode="auto">
          <a:xfrm>
            <a:off x="2881313" y="2895600"/>
            <a:ext cx="269875" cy="257175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FF00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57073" name="Oval 17"/>
          <p:cNvSpPr>
            <a:spLocks noChangeArrowheads="1"/>
          </p:cNvSpPr>
          <p:nvPr/>
        </p:nvSpPr>
        <p:spPr bwMode="auto">
          <a:xfrm>
            <a:off x="5699126" y="4659313"/>
            <a:ext cx="269875" cy="257175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FF00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57082" name="Oval 26"/>
          <p:cNvSpPr>
            <a:spLocks noChangeArrowheads="1"/>
          </p:cNvSpPr>
          <p:nvPr/>
        </p:nvSpPr>
        <p:spPr bwMode="auto">
          <a:xfrm>
            <a:off x="3041675" y="2564904"/>
            <a:ext cx="269875" cy="257175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FF00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991" y="214290"/>
            <a:ext cx="13965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smtClean="0">
                <a:solidFill>
                  <a:schemeClr val="bg1"/>
                </a:solidFill>
              </a:rPr>
              <a:t>Cyklotrony</a:t>
            </a:r>
            <a:endParaRPr lang="cs-CZ" sz="2000" i="1" dirty="0">
              <a:solidFill>
                <a:schemeClr val="bg1"/>
              </a:solidFill>
            </a:endParaRPr>
          </a:p>
        </p:txBody>
      </p:sp>
      <p:sp>
        <p:nvSpPr>
          <p:cNvPr id="25" name="Oval 26"/>
          <p:cNvSpPr>
            <a:spLocks noChangeArrowheads="1"/>
          </p:cNvSpPr>
          <p:nvPr/>
        </p:nvSpPr>
        <p:spPr bwMode="auto">
          <a:xfrm>
            <a:off x="3194075" y="2564904"/>
            <a:ext cx="269875" cy="257175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FF00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26" name="Oval 4"/>
          <p:cNvSpPr>
            <a:spLocks noChangeArrowheads="1"/>
          </p:cNvSpPr>
          <p:nvPr/>
        </p:nvSpPr>
        <p:spPr bwMode="auto">
          <a:xfrm>
            <a:off x="2699792" y="2564904"/>
            <a:ext cx="269875" cy="257175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FF00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200226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pic>
        <p:nvPicPr>
          <p:cNvPr id="557059" name="Picture 3" descr="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9155113" cy="5740400"/>
          </a:xfrm>
          <a:prstGeom prst="rect">
            <a:avLst/>
          </a:prstGeom>
          <a:noFill/>
        </p:spPr>
      </p:pic>
      <p:sp>
        <p:nvSpPr>
          <p:cNvPr id="557060" name="Oval 4"/>
          <p:cNvSpPr>
            <a:spLocks noChangeArrowheads="1"/>
          </p:cNvSpPr>
          <p:nvPr/>
        </p:nvSpPr>
        <p:spPr bwMode="auto">
          <a:xfrm>
            <a:off x="2881313" y="2857496"/>
            <a:ext cx="269875" cy="257175"/>
          </a:xfrm>
          <a:prstGeom prst="ellipse">
            <a:avLst/>
          </a:prstGeom>
          <a:solidFill>
            <a:srgbClr val="00FFFF"/>
          </a:solidFill>
          <a:ln w="31750">
            <a:solidFill>
              <a:schemeClr val="accent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57073" name="Oval 17"/>
          <p:cNvSpPr>
            <a:spLocks noChangeArrowheads="1"/>
          </p:cNvSpPr>
          <p:nvPr/>
        </p:nvSpPr>
        <p:spPr bwMode="auto">
          <a:xfrm>
            <a:off x="5670277" y="4686711"/>
            <a:ext cx="269875" cy="257175"/>
          </a:xfrm>
          <a:prstGeom prst="ellipse">
            <a:avLst/>
          </a:prstGeom>
          <a:solidFill>
            <a:srgbClr val="00FFFF"/>
          </a:solidFill>
          <a:ln w="31750">
            <a:solidFill>
              <a:schemeClr val="accent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57082" name="Oval 26"/>
          <p:cNvSpPr>
            <a:spLocks noChangeArrowheads="1"/>
          </p:cNvSpPr>
          <p:nvPr/>
        </p:nvSpPr>
        <p:spPr bwMode="auto">
          <a:xfrm>
            <a:off x="1514475" y="3522663"/>
            <a:ext cx="269875" cy="257175"/>
          </a:xfrm>
          <a:prstGeom prst="ellipse">
            <a:avLst/>
          </a:prstGeom>
          <a:solidFill>
            <a:srgbClr val="00FFFF"/>
          </a:solidFill>
          <a:ln w="31750">
            <a:solidFill>
              <a:schemeClr val="accent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57091" name="Oval 35"/>
          <p:cNvSpPr>
            <a:spLocks noChangeArrowheads="1"/>
          </p:cNvSpPr>
          <p:nvPr/>
        </p:nvSpPr>
        <p:spPr bwMode="auto">
          <a:xfrm>
            <a:off x="6524625" y="3852863"/>
            <a:ext cx="269875" cy="257175"/>
          </a:xfrm>
          <a:prstGeom prst="ellipse">
            <a:avLst/>
          </a:prstGeom>
          <a:solidFill>
            <a:srgbClr val="00FFFF"/>
          </a:solidFill>
          <a:ln w="31750">
            <a:solidFill>
              <a:schemeClr val="accent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3" name="Oval 35"/>
          <p:cNvSpPr>
            <a:spLocks noChangeArrowheads="1"/>
          </p:cNvSpPr>
          <p:nvPr/>
        </p:nvSpPr>
        <p:spPr bwMode="auto">
          <a:xfrm>
            <a:off x="4643438" y="2643182"/>
            <a:ext cx="269875" cy="257175"/>
          </a:xfrm>
          <a:prstGeom prst="ellipse">
            <a:avLst/>
          </a:prstGeom>
          <a:solidFill>
            <a:srgbClr val="00FFFF"/>
          </a:solidFill>
          <a:ln w="31750">
            <a:solidFill>
              <a:schemeClr val="accent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22991" y="214290"/>
            <a:ext cx="11256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smtClean="0">
                <a:solidFill>
                  <a:schemeClr val="bg1"/>
                </a:solidFill>
              </a:rPr>
              <a:t>Skenery</a:t>
            </a:r>
            <a:endParaRPr lang="cs-CZ" sz="2000" i="1">
              <a:solidFill>
                <a:schemeClr val="bg1"/>
              </a:solidFill>
            </a:endParaRPr>
          </a:p>
        </p:txBody>
      </p:sp>
      <p:sp>
        <p:nvSpPr>
          <p:cNvPr id="19" name="Oval 4"/>
          <p:cNvSpPr>
            <a:spLocks noChangeArrowheads="1"/>
          </p:cNvSpPr>
          <p:nvPr/>
        </p:nvSpPr>
        <p:spPr bwMode="auto">
          <a:xfrm>
            <a:off x="2873365" y="3028949"/>
            <a:ext cx="269875" cy="257175"/>
          </a:xfrm>
          <a:prstGeom prst="ellipse">
            <a:avLst/>
          </a:prstGeom>
          <a:solidFill>
            <a:srgbClr val="00FFFF"/>
          </a:solidFill>
          <a:ln w="31750">
            <a:solidFill>
              <a:schemeClr val="accent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24" name="Oval 17"/>
          <p:cNvSpPr>
            <a:spLocks noChangeArrowheads="1"/>
          </p:cNvSpPr>
          <p:nvPr/>
        </p:nvSpPr>
        <p:spPr bwMode="auto">
          <a:xfrm>
            <a:off x="5670277" y="4828009"/>
            <a:ext cx="269875" cy="257175"/>
          </a:xfrm>
          <a:prstGeom prst="ellipse">
            <a:avLst/>
          </a:prstGeom>
          <a:solidFill>
            <a:srgbClr val="00FFFF"/>
          </a:solidFill>
          <a:ln w="31750">
            <a:solidFill>
              <a:schemeClr val="accent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25" name="Oval 35"/>
          <p:cNvSpPr>
            <a:spLocks noChangeArrowheads="1"/>
          </p:cNvSpPr>
          <p:nvPr/>
        </p:nvSpPr>
        <p:spPr bwMode="auto">
          <a:xfrm>
            <a:off x="7524328" y="3789040"/>
            <a:ext cx="269875" cy="257175"/>
          </a:xfrm>
          <a:prstGeom prst="ellipse">
            <a:avLst/>
          </a:prstGeom>
          <a:solidFill>
            <a:srgbClr val="00FFFF"/>
          </a:solidFill>
          <a:ln w="31750">
            <a:solidFill>
              <a:schemeClr val="accent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26" name="Oval 35"/>
          <p:cNvSpPr>
            <a:spLocks noChangeArrowheads="1"/>
          </p:cNvSpPr>
          <p:nvPr/>
        </p:nvSpPr>
        <p:spPr bwMode="auto">
          <a:xfrm>
            <a:off x="3149997" y="3053696"/>
            <a:ext cx="269875" cy="257175"/>
          </a:xfrm>
          <a:prstGeom prst="ellipse">
            <a:avLst/>
          </a:prstGeom>
          <a:solidFill>
            <a:srgbClr val="00FFFF"/>
          </a:solidFill>
          <a:ln w="31750">
            <a:solidFill>
              <a:schemeClr val="accent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27" name="Oval 35"/>
          <p:cNvSpPr>
            <a:spLocks noChangeArrowheads="1"/>
          </p:cNvSpPr>
          <p:nvPr/>
        </p:nvSpPr>
        <p:spPr bwMode="auto">
          <a:xfrm>
            <a:off x="3149997" y="2783968"/>
            <a:ext cx="269875" cy="257175"/>
          </a:xfrm>
          <a:prstGeom prst="ellipse">
            <a:avLst/>
          </a:prstGeom>
          <a:solidFill>
            <a:srgbClr val="00FFFF"/>
          </a:solidFill>
          <a:ln w="31750">
            <a:solidFill>
              <a:schemeClr val="accent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1514474" y="3651250"/>
            <a:ext cx="269875" cy="257175"/>
          </a:xfrm>
          <a:prstGeom prst="ellipse">
            <a:avLst/>
          </a:prstGeom>
          <a:solidFill>
            <a:srgbClr val="00FFFF"/>
          </a:solidFill>
          <a:ln w="31750">
            <a:solidFill>
              <a:schemeClr val="accent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2449534" y="1793704"/>
            <a:ext cx="5614544" cy="3620663"/>
            <a:chOff x="2449534" y="1793704"/>
            <a:chExt cx="5614544" cy="3620663"/>
          </a:xfrm>
        </p:grpSpPr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4437062" y="4309480"/>
              <a:ext cx="269875" cy="2571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0">
              <a:solidFill>
                <a:schemeClr val="bg1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2915816" y="5157192"/>
              <a:ext cx="269875" cy="2571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0">
              <a:solidFill>
                <a:schemeClr val="bg1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2449534" y="1793704"/>
              <a:ext cx="269875" cy="2571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0">
              <a:solidFill>
                <a:schemeClr val="bg1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22" name="Oval 17"/>
            <p:cNvSpPr>
              <a:spLocks noChangeArrowheads="1"/>
            </p:cNvSpPr>
            <p:nvPr/>
          </p:nvSpPr>
          <p:spPr bwMode="auto">
            <a:xfrm>
              <a:off x="7794203" y="3421658"/>
              <a:ext cx="269875" cy="2571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0">
              <a:solidFill>
                <a:schemeClr val="bg1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29" name="Oval 17"/>
            <p:cNvSpPr>
              <a:spLocks noChangeArrowheads="1"/>
            </p:cNvSpPr>
            <p:nvPr/>
          </p:nvSpPr>
          <p:spPr bwMode="auto">
            <a:xfrm>
              <a:off x="6977447" y="4558123"/>
              <a:ext cx="269875" cy="2571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0">
              <a:solidFill>
                <a:schemeClr val="bg1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30" name="Oval 17"/>
            <p:cNvSpPr>
              <a:spLocks noChangeArrowheads="1"/>
            </p:cNvSpPr>
            <p:nvPr/>
          </p:nvSpPr>
          <p:spPr bwMode="auto">
            <a:xfrm>
              <a:off x="5958309" y="4828009"/>
              <a:ext cx="269875" cy="2571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0">
              <a:solidFill>
                <a:schemeClr val="bg1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11995317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56" y="829197"/>
            <a:ext cx="8582824" cy="5552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2991" y="214290"/>
            <a:ext cx="4342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smtClean="0">
                <a:solidFill>
                  <a:schemeClr val="bg1"/>
                </a:solidFill>
              </a:rPr>
              <a:t>Počty </a:t>
            </a:r>
            <a:r>
              <a:rPr lang="cs-CZ" sz="2000" i="1" dirty="0" err="1" smtClean="0">
                <a:solidFill>
                  <a:schemeClr val="bg1"/>
                </a:solidFill>
              </a:rPr>
              <a:t>PET</a:t>
            </a:r>
            <a:r>
              <a:rPr lang="cs-CZ" sz="2000" i="1" dirty="0" smtClean="0">
                <a:solidFill>
                  <a:schemeClr val="bg1"/>
                </a:solidFill>
              </a:rPr>
              <a:t> vyšetření a skenerů v ČR</a:t>
            </a:r>
            <a:endParaRPr lang="cs-CZ" sz="2000" i="1" dirty="0">
              <a:solidFill>
                <a:schemeClr val="bg1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672281" y="6381328"/>
            <a:ext cx="414248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1600" i="1" dirty="0" smtClean="0">
                <a:solidFill>
                  <a:schemeClr val="bg1"/>
                </a:solidFill>
              </a:rPr>
              <a:t>Dlouhodobě cca 2.500 vyšetření/rok/skener</a:t>
            </a:r>
            <a:endParaRPr lang="cs-CZ" sz="1600" i="1" dirty="0">
              <a:solidFill>
                <a:schemeClr val="bg1"/>
              </a:solidFill>
            </a:endParaRPr>
          </a:p>
        </p:txBody>
      </p:sp>
      <p:sp>
        <p:nvSpPr>
          <p:cNvPr id="2" name="Levá složená závorka 1"/>
          <p:cNvSpPr/>
          <p:nvPr/>
        </p:nvSpPr>
        <p:spPr bwMode="auto">
          <a:xfrm>
            <a:off x="7020272" y="1412776"/>
            <a:ext cx="648072" cy="1872208"/>
          </a:xfrm>
          <a:prstGeom prst="leftBrace">
            <a:avLst>
              <a:gd name="adj1" fmla="val 27994"/>
              <a:gd name="adj2" fmla="val 50372"/>
            </a:avLst>
          </a:prstGeom>
          <a:noFill/>
          <a:ln w="3175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5353563" y="2132856"/>
            <a:ext cx="16818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chemeClr val="bg2">
                    <a:lumMod val="75000"/>
                  </a:schemeClr>
                </a:solidFill>
              </a:rPr>
              <a:t>~</a:t>
            </a:r>
            <a:r>
              <a:rPr lang="cs-CZ" sz="1400" i="1" dirty="0" smtClean="0">
                <a:solidFill>
                  <a:schemeClr val="bg2">
                    <a:lumMod val="75000"/>
                  </a:schemeClr>
                </a:solidFill>
              </a:rPr>
              <a:t> ½ </a:t>
            </a:r>
            <a:r>
              <a:rPr lang="en-US" sz="1400" i="1" dirty="0" smtClean="0">
                <a:solidFill>
                  <a:schemeClr val="bg2">
                    <a:lumMod val="75000"/>
                  </a:schemeClr>
                </a:solidFill>
              </a:rPr>
              <a:t>ml</a:t>
            </a:r>
            <a:r>
              <a:rPr lang="cs-CZ" sz="1400" i="1" dirty="0" smtClean="0">
                <a:solidFill>
                  <a:schemeClr val="bg2">
                    <a:lumMod val="75000"/>
                  </a:schemeClr>
                </a:solidFill>
              </a:rPr>
              <a:t>d</a:t>
            </a:r>
            <a:r>
              <a:rPr lang="en-US" sz="1400" i="1" dirty="0" smtClean="0">
                <a:solidFill>
                  <a:schemeClr val="bg2">
                    <a:lumMod val="75000"/>
                  </a:schemeClr>
                </a:solidFill>
              </a:rPr>
              <a:t>. K</a:t>
            </a:r>
            <a:r>
              <a:rPr lang="cs-CZ" sz="1400" i="1" dirty="0" smtClean="0">
                <a:solidFill>
                  <a:schemeClr val="bg2">
                    <a:lumMod val="75000"/>
                  </a:schemeClr>
                </a:solidFill>
              </a:rPr>
              <a:t>č ročně</a:t>
            </a:r>
            <a:endParaRPr lang="cs-CZ" sz="1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66279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cs-CZ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04790" y="220578"/>
            <a:ext cx="19511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smtClean="0">
                <a:solidFill>
                  <a:schemeClr val="bg1"/>
                </a:solidFill>
              </a:rPr>
              <a:t>Princip snímání</a:t>
            </a:r>
            <a:endParaRPr lang="cs-CZ" sz="2000" i="1" dirty="0">
              <a:solidFill>
                <a:schemeClr val="bg1"/>
              </a:solidFill>
            </a:endParaRPr>
          </a:p>
        </p:txBody>
      </p:sp>
      <p:grpSp>
        <p:nvGrpSpPr>
          <p:cNvPr id="9" name="Group 2284"/>
          <p:cNvGrpSpPr>
            <a:grpSpLocks/>
          </p:cNvGrpSpPr>
          <p:nvPr/>
        </p:nvGrpSpPr>
        <p:grpSpPr bwMode="auto">
          <a:xfrm>
            <a:off x="329165" y="1556792"/>
            <a:ext cx="3162715" cy="3844833"/>
            <a:chOff x="1920" y="1392"/>
            <a:chExt cx="1536" cy="1920"/>
          </a:xfrm>
        </p:grpSpPr>
        <p:sp>
          <p:nvSpPr>
            <p:cNvPr id="10" name="Rectangle 2058"/>
            <p:cNvSpPr>
              <a:spLocks noChangeArrowheads="1"/>
            </p:cNvSpPr>
            <p:nvPr/>
          </p:nvSpPr>
          <p:spPr bwMode="auto">
            <a:xfrm>
              <a:off x="2688" y="1392"/>
              <a:ext cx="768" cy="19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grpSp>
          <p:nvGrpSpPr>
            <p:cNvPr id="11" name="Group 2283"/>
            <p:cNvGrpSpPr>
              <a:grpSpLocks/>
            </p:cNvGrpSpPr>
            <p:nvPr/>
          </p:nvGrpSpPr>
          <p:grpSpPr bwMode="auto">
            <a:xfrm>
              <a:off x="1920" y="1440"/>
              <a:ext cx="1482" cy="1822"/>
              <a:chOff x="3582" y="1756"/>
              <a:chExt cx="1482" cy="1822"/>
            </a:xfrm>
          </p:grpSpPr>
          <p:grpSp>
            <p:nvGrpSpPr>
              <p:cNvPr id="12" name="Group 2067"/>
              <p:cNvGrpSpPr>
                <a:grpSpLocks/>
              </p:cNvGrpSpPr>
              <p:nvPr/>
            </p:nvGrpSpPr>
            <p:grpSpPr bwMode="auto">
              <a:xfrm>
                <a:off x="3582" y="2229"/>
                <a:ext cx="1303" cy="569"/>
                <a:chOff x="3582" y="2229"/>
                <a:chExt cx="1303" cy="569"/>
              </a:xfrm>
            </p:grpSpPr>
            <p:grpSp>
              <p:nvGrpSpPr>
                <p:cNvPr id="88" name="Group 2068"/>
                <p:cNvGrpSpPr>
                  <a:grpSpLocks/>
                </p:cNvGrpSpPr>
                <p:nvPr/>
              </p:nvGrpSpPr>
              <p:grpSpPr bwMode="auto">
                <a:xfrm>
                  <a:off x="3585" y="2229"/>
                  <a:ext cx="1300" cy="569"/>
                  <a:chOff x="3585" y="2229"/>
                  <a:chExt cx="1300" cy="569"/>
                </a:xfrm>
              </p:grpSpPr>
              <p:sp>
                <p:nvSpPr>
                  <p:cNvPr id="90" name="Freeform 2069"/>
                  <p:cNvSpPr>
                    <a:spLocks/>
                  </p:cNvSpPr>
                  <p:nvPr/>
                </p:nvSpPr>
                <p:spPr bwMode="auto">
                  <a:xfrm>
                    <a:off x="3601" y="2258"/>
                    <a:ext cx="1281" cy="534"/>
                  </a:xfrm>
                  <a:custGeom>
                    <a:avLst/>
                    <a:gdLst>
                      <a:gd name="T0" fmla="*/ 906 w 1281"/>
                      <a:gd name="T1" fmla="*/ 246 h 534"/>
                      <a:gd name="T2" fmla="*/ 908 w 1281"/>
                      <a:gd name="T3" fmla="*/ 219 h 534"/>
                      <a:gd name="T4" fmla="*/ 905 w 1281"/>
                      <a:gd name="T5" fmla="*/ 189 h 534"/>
                      <a:gd name="T6" fmla="*/ 913 w 1281"/>
                      <a:gd name="T7" fmla="*/ 176 h 534"/>
                      <a:gd name="T8" fmla="*/ 929 w 1281"/>
                      <a:gd name="T9" fmla="*/ 174 h 534"/>
                      <a:gd name="T10" fmla="*/ 942 w 1281"/>
                      <a:gd name="T11" fmla="*/ 176 h 534"/>
                      <a:gd name="T12" fmla="*/ 955 w 1281"/>
                      <a:gd name="T13" fmla="*/ 179 h 534"/>
                      <a:gd name="T14" fmla="*/ 971 w 1281"/>
                      <a:gd name="T15" fmla="*/ 175 h 534"/>
                      <a:gd name="T16" fmla="*/ 982 w 1281"/>
                      <a:gd name="T17" fmla="*/ 171 h 534"/>
                      <a:gd name="T18" fmla="*/ 998 w 1281"/>
                      <a:gd name="T19" fmla="*/ 176 h 534"/>
                      <a:gd name="T20" fmla="*/ 1013 w 1281"/>
                      <a:gd name="T21" fmla="*/ 174 h 534"/>
                      <a:gd name="T22" fmla="*/ 1018 w 1281"/>
                      <a:gd name="T23" fmla="*/ 147 h 534"/>
                      <a:gd name="T24" fmla="*/ 1035 w 1281"/>
                      <a:gd name="T25" fmla="*/ 137 h 534"/>
                      <a:gd name="T26" fmla="*/ 1053 w 1281"/>
                      <a:gd name="T27" fmla="*/ 154 h 534"/>
                      <a:gd name="T28" fmla="*/ 1087 w 1281"/>
                      <a:gd name="T29" fmla="*/ 192 h 534"/>
                      <a:gd name="T30" fmla="*/ 1113 w 1281"/>
                      <a:gd name="T31" fmla="*/ 197 h 534"/>
                      <a:gd name="T32" fmla="*/ 1134 w 1281"/>
                      <a:gd name="T33" fmla="*/ 197 h 534"/>
                      <a:gd name="T34" fmla="*/ 1158 w 1281"/>
                      <a:gd name="T35" fmla="*/ 207 h 534"/>
                      <a:gd name="T36" fmla="*/ 1189 w 1281"/>
                      <a:gd name="T37" fmla="*/ 227 h 534"/>
                      <a:gd name="T38" fmla="*/ 1217 w 1281"/>
                      <a:gd name="T39" fmla="*/ 224 h 534"/>
                      <a:gd name="T40" fmla="*/ 1257 w 1281"/>
                      <a:gd name="T41" fmla="*/ 227 h 534"/>
                      <a:gd name="T42" fmla="*/ 1276 w 1281"/>
                      <a:gd name="T43" fmla="*/ 248 h 534"/>
                      <a:gd name="T44" fmla="*/ 1279 w 1281"/>
                      <a:gd name="T45" fmla="*/ 285 h 534"/>
                      <a:gd name="T46" fmla="*/ 1276 w 1281"/>
                      <a:gd name="T47" fmla="*/ 361 h 534"/>
                      <a:gd name="T48" fmla="*/ 1255 w 1281"/>
                      <a:gd name="T49" fmla="*/ 444 h 534"/>
                      <a:gd name="T50" fmla="*/ 1231 w 1281"/>
                      <a:gd name="T51" fmla="*/ 489 h 534"/>
                      <a:gd name="T52" fmla="*/ 1168 w 1281"/>
                      <a:gd name="T53" fmla="*/ 526 h 534"/>
                      <a:gd name="T54" fmla="*/ 1091 w 1281"/>
                      <a:gd name="T55" fmla="*/ 533 h 534"/>
                      <a:gd name="T56" fmla="*/ 1025 w 1281"/>
                      <a:gd name="T57" fmla="*/ 516 h 534"/>
                      <a:gd name="T58" fmla="*/ 977 w 1281"/>
                      <a:gd name="T59" fmla="*/ 487 h 534"/>
                      <a:gd name="T60" fmla="*/ 922 w 1281"/>
                      <a:gd name="T61" fmla="*/ 452 h 534"/>
                      <a:gd name="T62" fmla="*/ 858 w 1281"/>
                      <a:gd name="T63" fmla="*/ 442 h 534"/>
                      <a:gd name="T64" fmla="*/ 802 w 1281"/>
                      <a:gd name="T65" fmla="*/ 459 h 534"/>
                      <a:gd name="T66" fmla="*/ 702 w 1281"/>
                      <a:gd name="T67" fmla="*/ 516 h 534"/>
                      <a:gd name="T68" fmla="*/ 624 w 1281"/>
                      <a:gd name="T69" fmla="*/ 532 h 534"/>
                      <a:gd name="T70" fmla="*/ 548 w 1281"/>
                      <a:gd name="T71" fmla="*/ 527 h 534"/>
                      <a:gd name="T72" fmla="*/ 252 w 1281"/>
                      <a:gd name="T73" fmla="*/ 471 h 534"/>
                      <a:gd name="T74" fmla="*/ 0 w 1281"/>
                      <a:gd name="T75" fmla="*/ 397 h 534"/>
                      <a:gd name="T76" fmla="*/ 163 w 1281"/>
                      <a:gd name="T77" fmla="*/ 11 h 534"/>
                      <a:gd name="T78" fmla="*/ 375 w 1281"/>
                      <a:gd name="T79" fmla="*/ 60 h 534"/>
                      <a:gd name="T80" fmla="*/ 497 w 1281"/>
                      <a:gd name="T81" fmla="*/ 102 h 534"/>
                      <a:gd name="T82" fmla="*/ 622 w 1281"/>
                      <a:gd name="T83" fmla="*/ 167 h 534"/>
                      <a:gd name="T84" fmla="*/ 705 w 1281"/>
                      <a:gd name="T85" fmla="*/ 221 h 534"/>
                      <a:gd name="T86" fmla="*/ 741 w 1281"/>
                      <a:gd name="T87" fmla="*/ 234 h 534"/>
                      <a:gd name="T88" fmla="*/ 775 w 1281"/>
                      <a:gd name="T89" fmla="*/ 259 h 534"/>
                      <a:gd name="T90" fmla="*/ 812 w 1281"/>
                      <a:gd name="T91" fmla="*/ 260 h 534"/>
                      <a:gd name="T92" fmla="*/ 843 w 1281"/>
                      <a:gd name="T93" fmla="*/ 249 h 534"/>
                      <a:gd name="T94" fmla="*/ 873 w 1281"/>
                      <a:gd name="T95" fmla="*/ 257 h 534"/>
                      <a:gd name="T96" fmla="*/ 895 w 1281"/>
                      <a:gd name="T97" fmla="*/ 256 h 5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281" h="534">
                        <a:moveTo>
                          <a:pt x="901" y="252"/>
                        </a:moveTo>
                        <a:lnTo>
                          <a:pt x="906" y="246"/>
                        </a:lnTo>
                        <a:lnTo>
                          <a:pt x="910" y="233"/>
                        </a:lnTo>
                        <a:lnTo>
                          <a:pt x="908" y="219"/>
                        </a:lnTo>
                        <a:lnTo>
                          <a:pt x="905" y="203"/>
                        </a:lnTo>
                        <a:lnTo>
                          <a:pt x="905" y="189"/>
                        </a:lnTo>
                        <a:lnTo>
                          <a:pt x="905" y="183"/>
                        </a:lnTo>
                        <a:lnTo>
                          <a:pt x="913" y="176"/>
                        </a:lnTo>
                        <a:lnTo>
                          <a:pt x="919" y="174"/>
                        </a:lnTo>
                        <a:lnTo>
                          <a:pt x="929" y="174"/>
                        </a:lnTo>
                        <a:lnTo>
                          <a:pt x="937" y="175"/>
                        </a:lnTo>
                        <a:lnTo>
                          <a:pt x="942" y="176"/>
                        </a:lnTo>
                        <a:lnTo>
                          <a:pt x="947" y="179"/>
                        </a:lnTo>
                        <a:lnTo>
                          <a:pt x="955" y="179"/>
                        </a:lnTo>
                        <a:lnTo>
                          <a:pt x="961" y="172"/>
                        </a:lnTo>
                        <a:lnTo>
                          <a:pt x="971" y="175"/>
                        </a:lnTo>
                        <a:lnTo>
                          <a:pt x="976" y="181"/>
                        </a:lnTo>
                        <a:lnTo>
                          <a:pt x="982" y="171"/>
                        </a:lnTo>
                        <a:lnTo>
                          <a:pt x="991" y="174"/>
                        </a:lnTo>
                        <a:lnTo>
                          <a:pt x="998" y="176"/>
                        </a:lnTo>
                        <a:lnTo>
                          <a:pt x="1007" y="178"/>
                        </a:lnTo>
                        <a:lnTo>
                          <a:pt x="1013" y="174"/>
                        </a:lnTo>
                        <a:lnTo>
                          <a:pt x="1016" y="160"/>
                        </a:lnTo>
                        <a:lnTo>
                          <a:pt x="1018" y="147"/>
                        </a:lnTo>
                        <a:lnTo>
                          <a:pt x="1026" y="137"/>
                        </a:lnTo>
                        <a:lnTo>
                          <a:pt x="1035" y="137"/>
                        </a:lnTo>
                        <a:lnTo>
                          <a:pt x="1042" y="143"/>
                        </a:lnTo>
                        <a:lnTo>
                          <a:pt x="1053" y="154"/>
                        </a:lnTo>
                        <a:lnTo>
                          <a:pt x="1066" y="170"/>
                        </a:lnTo>
                        <a:lnTo>
                          <a:pt x="1087" y="192"/>
                        </a:lnTo>
                        <a:lnTo>
                          <a:pt x="1103" y="202"/>
                        </a:lnTo>
                        <a:lnTo>
                          <a:pt x="1113" y="197"/>
                        </a:lnTo>
                        <a:lnTo>
                          <a:pt x="1124" y="192"/>
                        </a:lnTo>
                        <a:lnTo>
                          <a:pt x="1134" y="197"/>
                        </a:lnTo>
                        <a:lnTo>
                          <a:pt x="1146" y="204"/>
                        </a:lnTo>
                        <a:lnTo>
                          <a:pt x="1158" y="207"/>
                        </a:lnTo>
                        <a:lnTo>
                          <a:pt x="1176" y="217"/>
                        </a:lnTo>
                        <a:lnTo>
                          <a:pt x="1189" y="227"/>
                        </a:lnTo>
                        <a:lnTo>
                          <a:pt x="1198" y="237"/>
                        </a:lnTo>
                        <a:lnTo>
                          <a:pt x="1217" y="224"/>
                        </a:lnTo>
                        <a:lnTo>
                          <a:pt x="1236" y="224"/>
                        </a:lnTo>
                        <a:lnTo>
                          <a:pt x="1257" y="227"/>
                        </a:lnTo>
                        <a:lnTo>
                          <a:pt x="1268" y="234"/>
                        </a:lnTo>
                        <a:lnTo>
                          <a:pt x="1276" y="248"/>
                        </a:lnTo>
                        <a:lnTo>
                          <a:pt x="1278" y="266"/>
                        </a:lnTo>
                        <a:lnTo>
                          <a:pt x="1279" y="285"/>
                        </a:lnTo>
                        <a:lnTo>
                          <a:pt x="1280" y="323"/>
                        </a:lnTo>
                        <a:lnTo>
                          <a:pt x="1276" y="361"/>
                        </a:lnTo>
                        <a:lnTo>
                          <a:pt x="1267" y="403"/>
                        </a:lnTo>
                        <a:lnTo>
                          <a:pt x="1255" y="444"/>
                        </a:lnTo>
                        <a:lnTo>
                          <a:pt x="1242" y="469"/>
                        </a:lnTo>
                        <a:lnTo>
                          <a:pt x="1231" y="489"/>
                        </a:lnTo>
                        <a:lnTo>
                          <a:pt x="1205" y="508"/>
                        </a:lnTo>
                        <a:lnTo>
                          <a:pt x="1168" y="526"/>
                        </a:lnTo>
                        <a:lnTo>
                          <a:pt x="1130" y="531"/>
                        </a:lnTo>
                        <a:lnTo>
                          <a:pt x="1091" y="533"/>
                        </a:lnTo>
                        <a:lnTo>
                          <a:pt x="1046" y="526"/>
                        </a:lnTo>
                        <a:lnTo>
                          <a:pt x="1025" y="516"/>
                        </a:lnTo>
                        <a:lnTo>
                          <a:pt x="1006" y="505"/>
                        </a:lnTo>
                        <a:lnTo>
                          <a:pt x="977" y="487"/>
                        </a:lnTo>
                        <a:lnTo>
                          <a:pt x="953" y="467"/>
                        </a:lnTo>
                        <a:lnTo>
                          <a:pt x="922" y="452"/>
                        </a:lnTo>
                        <a:lnTo>
                          <a:pt x="887" y="443"/>
                        </a:lnTo>
                        <a:lnTo>
                          <a:pt x="858" y="442"/>
                        </a:lnTo>
                        <a:lnTo>
                          <a:pt x="823" y="448"/>
                        </a:lnTo>
                        <a:lnTo>
                          <a:pt x="802" y="459"/>
                        </a:lnTo>
                        <a:lnTo>
                          <a:pt x="734" y="500"/>
                        </a:lnTo>
                        <a:lnTo>
                          <a:pt x="702" y="516"/>
                        </a:lnTo>
                        <a:lnTo>
                          <a:pt x="660" y="530"/>
                        </a:lnTo>
                        <a:lnTo>
                          <a:pt x="624" y="532"/>
                        </a:lnTo>
                        <a:lnTo>
                          <a:pt x="590" y="530"/>
                        </a:lnTo>
                        <a:lnTo>
                          <a:pt x="548" y="527"/>
                        </a:lnTo>
                        <a:lnTo>
                          <a:pt x="393" y="508"/>
                        </a:lnTo>
                        <a:lnTo>
                          <a:pt x="252" y="471"/>
                        </a:lnTo>
                        <a:lnTo>
                          <a:pt x="82" y="426"/>
                        </a:lnTo>
                        <a:lnTo>
                          <a:pt x="0" y="397"/>
                        </a:lnTo>
                        <a:lnTo>
                          <a:pt x="0" y="0"/>
                        </a:lnTo>
                        <a:lnTo>
                          <a:pt x="163" y="11"/>
                        </a:lnTo>
                        <a:lnTo>
                          <a:pt x="312" y="48"/>
                        </a:lnTo>
                        <a:lnTo>
                          <a:pt x="375" y="60"/>
                        </a:lnTo>
                        <a:lnTo>
                          <a:pt x="441" y="78"/>
                        </a:lnTo>
                        <a:lnTo>
                          <a:pt x="497" y="102"/>
                        </a:lnTo>
                        <a:lnTo>
                          <a:pt x="567" y="137"/>
                        </a:lnTo>
                        <a:lnTo>
                          <a:pt x="622" y="167"/>
                        </a:lnTo>
                        <a:lnTo>
                          <a:pt x="666" y="194"/>
                        </a:lnTo>
                        <a:lnTo>
                          <a:pt x="705" y="221"/>
                        </a:lnTo>
                        <a:lnTo>
                          <a:pt x="726" y="225"/>
                        </a:lnTo>
                        <a:lnTo>
                          <a:pt x="741" y="234"/>
                        </a:lnTo>
                        <a:lnTo>
                          <a:pt x="745" y="244"/>
                        </a:lnTo>
                        <a:lnTo>
                          <a:pt x="775" y="259"/>
                        </a:lnTo>
                        <a:lnTo>
                          <a:pt x="793" y="263"/>
                        </a:lnTo>
                        <a:lnTo>
                          <a:pt x="812" y="260"/>
                        </a:lnTo>
                        <a:lnTo>
                          <a:pt x="827" y="252"/>
                        </a:lnTo>
                        <a:lnTo>
                          <a:pt x="843" y="249"/>
                        </a:lnTo>
                        <a:lnTo>
                          <a:pt x="856" y="250"/>
                        </a:lnTo>
                        <a:lnTo>
                          <a:pt x="873" y="257"/>
                        </a:lnTo>
                        <a:lnTo>
                          <a:pt x="885" y="258"/>
                        </a:lnTo>
                        <a:lnTo>
                          <a:pt x="895" y="256"/>
                        </a:lnTo>
                        <a:lnTo>
                          <a:pt x="901" y="252"/>
                        </a:lnTo>
                      </a:path>
                    </a:pathLst>
                  </a:custGeom>
                  <a:solidFill>
                    <a:srgbClr val="FFBFBF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1" name="Freeform 2070"/>
                  <p:cNvSpPr>
                    <a:spLocks/>
                  </p:cNvSpPr>
                  <p:nvPr/>
                </p:nvSpPr>
                <p:spPr bwMode="auto">
                  <a:xfrm>
                    <a:off x="3585" y="2229"/>
                    <a:ext cx="271" cy="501"/>
                  </a:xfrm>
                  <a:custGeom>
                    <a:avLst/>
                    <a:gdLst>
                      <a:gd name="T0" fmla="*/ 181 w 271"/>
                      <a:gd name="T1" fmla="*/ 493 h 501"/>
                      <a:gd name="T2" fmla="*/ 218 w 271"/>
                      <a:gd name="T3" fmla="*/ 448 h 501"/>
                      <a:gd name="T4" fmla="*/ 252 w 271"/>
                      <a:gd name="T5" fmla="*/ 385 h 501"/>
                      <a:gd name="T6" fmla="*/ 270 w 271"/>
                      <a:gd name="T7" fmla="*/ 311 h 501"/>
                      <a:gd name="T8" fmla="*/ 270 w 271"/>
                      <a:gd name="T9" fmla="*/ 244 h 501"/>
                      <a:gd name="T10" fmla="*/ 270 w 271"/>
                      <a:gd name="T11" fmla="*/ 192 h 501"/>
                      <a:gd name="T12" fmla="*/ 263 w 271"/>
                      <a:gd name="T13" fmla="*/ 122 h 501"/>
                      <a:gd name="T14" fmla="*/ 252 w 271"/>
                      <a:gd name="T15" fmla="*/ 63 h 501"/>
                      <a:gd name="T16" fmla="*/ 218 w 271"/>
                      <a:gd name="T17" fmla="*/ 15 h 501"/>
                      <a:gd name="T18" fmla="*/ 196 w 271"/>
                      <a:gd name="T19" fmla="*/ 18 h 501"/>
                      <a:gd name="T20" fmla="*/ 178 w 271"/>
                      <a:gd name="T21" fmla="*/ 23 h 501"/>
                      <a:gd name="T22" fmla="*/ 159 w 271"/>
                      <a:gd name="T23" fmla="*/ 26 h 501"/>
                      <a:gd name="T24" fmla="*/ 148 w 271"/>
                      <a:gd name="T25" fmla="*/ 7 h 501"/>
                      <a:gd name="T26" fmla="*/ 129 w 271"/>
                      <a:gd name="T27" fmla="*/ 0 h 501"/>
                      <a:gd name="T28" fmla="*/ 107 w 271"/>
                      <a:gd name="T29" fmla="*/ 0 h 501"/>
                      <a:gd name="T30" fmla="*/ 83 w 271"/>
                      <a:gd name="T31" fmla="*/ 10 h 501"/>
                      <a:gd name="T32" fmla="*/ 59 w 271"/>
                      <a:gd name="T33" fmla="*/ 22 h 501"/>
                      <a:gd name="T34" fmla="*/ 33 w 271"/>
                      <a:gd name="T35" fmla="*/ 11 h 501"/>
                      <a:gd name="T36" fmla="*/ 18 w 271"/>
                      <a:gd name="T37" fmla="*/ 15 h 501"/>
                      <a:gd name="T38" fmla="*/ 0 w 271"/>
                      <a:gd name="T39" fmla="*/ 11 h 501"/>
                      <a:gd name="T40" fmla="*/ 0 w 271"/>
                      <a:gd name="T41" fmla="*/ 456 h 501"/>
                      <a:gd name="T42" fmla="*/ 11 w 271"/>
                      <a:gd name="T43" fmla="*/ 467 h 501"/>
                      <a:gd name="T44" fmla="*/ 30 w 271"/>
                      <a:gd name="T45" fmla="*/ 478 h 501"/>
                      <a:gd name="T46" fmla="*/ 52 w 271"/>
                      <a:gd name="T47" fmla="*/ 470 h 501"/>
                      <a:gd name="T48" fmla="*/ 67 w 271"/>
                      <a:gd name="T49" fmla="*/ 467 h 501"/>
                      <a:gd name="T50" fmla="*/ 81 w 271"/>
                      <a:gd name="T51" fmla="*/ 482 h 501"/>
                      <a:gd name="T52" fmla="*/ 104 w 271"/>
                      <a:gd name="T53" fmla="*/ 496 h 501"/>
                      <a:gd name="T54" fmla="*/ 124 w 271"/>
                      <a:gd name="T55" fmla="*/ 500 h 501"/>
                      <a:gd name="T56" fmla="*/ 142 w 271"/>
                      <a:gd name="T57" fmla="*/ 498 h 501"/>
                      <a:gd name="T58" fmla="*/ 161 w 271"/>
                      <a:gd name="T59" fmla="*/ 495 h 501"/>
                      <a:gd name="T60" fmla="*/ 181 w 271"/>
                      <a:gd name="T61" fmla="*/ 493 h 5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71" h="501">
                        <a:moveTo>
                          <a:pt x="181" y="493"/>
                        </a:moveTo>
                        <a:lnTo>
                          <a:pt x="218" y="448"/>
                        </a:lnTo>
                        <a:lnTo>
                          <a:pt x="252" y="385"/>
                        </a:lnTo>
                        <a:lnTo>
                          <a:pt x="270" y="311"/>
                        </a:lnTo>
                        <a:lnTo>
                          <a:pt x="270" y="244"/>
                        </a:lnTo>
                        <a:lnTo>
                          <a:pt x="270" y="192"/>
                        </a:lnTo>
                        <a:lnTo>
                          <a:pt x="263" y="122"/>
                        </a:lnTo>
                        <a:lnTo>
                          <a:pt x="252" y="63"/>
                        </a:lnTo>
                        <a:lnTo>
                          <a:pt x="218" y="15"/>
                        </a:lnTo>
                        <a:lnTo>
                          <a:pt x="196" y="18"/>
                        </a:lnTo>
                        <a:lnTo>
                          <a:pt x="178" y="23"/>
                        </a:lnTo>
                        <a:lnTo>
                          <a:pt x="159" y="26"/>
                        </a:lnTo>
                        <a:lnTo>
                          <a:pt x="148" y="7"/>
                        </a:lnTo>
                        <a:lnTo>
                          <a:pt x="129" y="0"/>
                        </a:lnTo>
                        <a:lnTo>
                          <a:pt x="107" y="0"/>
                        </a:lnTo>
                        <a:lnTo>
                          <a:pt x="83" y="10"/>
                        </a:lnTo>
                        <a:lnTo>
                          <a:pt x="59" y="22"/>
                        </a:lnTo>
                        <a:lnTo>
                          <a:pt x="33" y="11"/>
                        </a:lnTo>
                        <a:lnTo>
                          <a:pt x="18" y="15"/>
                        </a:lnTo>
                        <a:lnTo>
                          <a:pt x="0" y="11"/>
                        </a:lnTo>
                        <a:lnTo>
                          <a:pt x="0" y="456"/>
                        </a:lnTo>
                        <a:lnTo>
                          <a:pt x="11" y="467"/>
                        </a:lnTo>
                        <a:lnTo>
                          <a:pt x="30" y="478"/>
                        </a:lnTo>
                        <a:lnTo>
                          <a:pt x="52" y="470"/>
                        </a:lnTo>
                        <a:lnTo>
                          <a:pt x="67" y="467"/>
                        </a:lnTo>
                        <a:lnTo>
                          <a:pt x="81" y="482"/>
                        </a:lnTo>
                        <a:lnTo>
                          <a:pt x="104" y="496"/>
                        </a:lnTo>
                        <a:lnTo>
                          <a:pt x="124" y="500"/>
                        </a:lnTo>
                        <a:lnTo>
                          <a:pt x="142" y="498"/>
                        </a:lnTo>
                        <a:lnTo>
                          <a:pt x="161" y="495"/>
                        </a:lnTo>
                        <a:lnTo>
                          <a:pt x="181" y="493"/>
                        </a:lnTo>
                      </a:path>
                    </a:pathLst>
                  </a:custGeom>
                  <a:solidFill>
                    <a:srgbClr val="FFFFFF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2" name="Freeform 2071"/>
                  <p:cNvSpPr>
                    <a:spLocks/>
                  </p:cNvSpPr>
                  <p:nvPr/>
                </p:nvSpPr>
                <p:spPr bwMode="auto">
                  <a:xfrm>
                    <a:off x="4562" y="2480"/>
                    <a:ext cx="323" cy="318"/>
                  </a:xfrm>
                  <a:custGeom>
                    <a:avLst/>
                    <a:gdLst>
                      <a:gd name="T0" fmla="*/ 257 w 323"/>
                      <a:gd name="T1" fmla="*/ 2 h 318"/>
                      <a:gd name="T2" fmla="*/ 242 w 323"/>
                      <a:gd name="T3" fmla="*/ 20 h 318"/>
                      <a:gd name="T4" fmla="*/ 231 w 323"/>
                      <a:gd name="T5" fmla="*/ 33 h 318"/>
                      <a:gd name="T6" fmla="*/ 226 w 323"/>
                      <a:gd name="T7" fmla="*/ 59 h 318"/>
                      <a:gd name="T8" fmla="*/ 226 w 323"/>
                      <a:gd name="T9" fmla="*/ 91 h 318"/>
                      <a:gd name="T10" fmla="*/ 213 w 323"/>
                      <a:gd name="T11" fmla="*/ 107 h 318"/>
                      <a:gd name="T12" fmla="*/ 200 w 323"/>
                      <a:gd name="T13" fmla="*/ 107 h 318"/>
                      <a:gd name="T14" fmla="*/ 189 w 323"/>
                      <a:gd name="T15" fmla="*/ 100 h 318"/>
                      <a:gd name="T16" fmla="*/ 180 w 323"/>
                      <a:gd name="T17" fmla="*/ 102 h 318"/>
                      <a:gd name="T18" fmla="*/ 172 w 323"/>
                      <a:gd name="T19" fmla="*/ 113 h 318"/>
                      <a:gd name="T20" fmla="*/ 161 w 323"/>
                      <a:gd name="T21" fmla="*/ 122 h 318"/>
                      <a:gd name="T22" fmla="*/ 150 w 323"/>
                      <a:gd name="T23" fmla="*/ 128 h 318"/>
                      <a:gd name="T24" fmla="*/ 131 w 323"/>
                      <a:gd name="T25" fmla="*/ 126 h 318"/>
                      <a:gd name="T26" fmla="*/ 128 w 323"/>
                      <a:gd name="T27" fmla="*/ 165 h 318"/>
                      <a:gd name="T28" fmla="*/ 141 w 323"/>
                      <a:gd name="T29" fmla="*/ 169 h 318"/>
                      <a:gd name="T30" fmla="*/ 144 w 323"/>
                      <a:gd name="T31" fmla="*/ 182 h 318"/>
                      <a:gd name="T32" fmla="*/ 148 w 323"/>
                      <a:gd name="T33" fmla="*/ 199 h 318"/>
                      <a:gd name="T34" fmla="*/ 117 w 323"/>
                      <a:gd name="T35" fmla="*/ 215 h 318"/>
                      <a:gd name="T36" fmla="*/ 70 w 323"/>
                      <a:gd name="T37" fmla="*/ 200 h 318"/>
                      <a:gd name="T38" fmla="*/ 57 w 323"/>
                      <a:gd name="T39" fmla="*/ 195 h 318"/>
                      <a:gd name="T40" fmla="*/ 43 w 323"/>
                      <a:gd name="T41" fmla="*/ 195 h 318"/>
                      <a:gd name="T42" fmla="*/ 33 w 323"/>
                      <a:gd name="T43" fmla="*/ 204 h 318"/>
                      <a:gd name="T44" fmla="*/ 13 w 323"/>
                      <a:gd name="T45" fmla="*/ 221 h 318"/>
                      <a:gd name="T46" fmla="*/ 6 w 323"/>
                      <a:gd name="T47" fmla="*/ 239 h 318"/>
                      <a:gd name="T48" fmla="*/ 0 w 323"/>
                      <a:gd name="T49" fmla="*/ 258 h 318"/>
                      <a:gd name="T50" fmla="*/ 37 w 323"/>
                      <a:gd name="T51" fmla="*/ 282 h 318"/>
                      <a:gd name="T52" fmla="*/ 67 w 323"/>
                      <a:gd name="T53" fmla="*/ 298 h 318"/>
                      <a:gd name="T54" fmla="*/ 98 w 323"/>
                      <a:gd name="T55" fmla="*/ 311 h 318"/>
                      <a:gd name="T56" fmla="*/ 139 w 323"/>
                      <a:gd name="T57" fmla="*/ 317 h 318"/>
                      <a:gd name="T58" fmla="*/ 168 w 323"/>
                      <a:gd name="T59" fmla="*/ 315 h 318"/>
                      <a:gd name="T60" fmla="*/ 204 w 323"/>
                      <a:gd name="T61" fmla="*/ 311 h 318"/>
                      <a:gd name="T62" fmla="*/ 228 w 323"/>
                      <a:gd name="T63" fmla="*/ 304 h 318"/>
                      <a:gd name="T64" fmla="*/ 252 w 323"/>
                      <a:gd name="T65" fmla="*/ 293 h 318"/>
                      <a:gd name="T66" fmla="*/ 272 w 323"/>
                      <a:gd name="T67" fmla="*/ 276 h 318"/>
                      <a:gd name="T68" fmla="*/ 285 w 323"/>
                      <a:gd name="T69" fmla="*/ 252 h 318"/>
                      <a:gd name="T70" fmla="*/ 300 w 323"/>
                      <a:gd name="T71" fmla="*/ 215 h 318"/>
                      <a:gd name="T72" fmla="*/ 307 w 323"/>
                      <a:gd name="T73" fmla="*/ 187 h 318"/>
                      <a:gd name="T74" fmla="*/ 316 w 323"/>
                      <a:gd name="T75" fmla="*/ 160 h 318"/>
                      <a:gd name="T76" fmla="*/ 320 w 323"/>
                      <a:gd name="T77" fmla="*/ 115 h 318"/>
                      <a:gd name="T78" fmla="*/ 322 w 323"/>
                      <a:gd name="T79" fmla="*/ 67 h 318"/>
                      <a:gd name="T80" fmla="*/ 318 w 323"/>
                      <a:gd name="T81" fmla="*/ 35 h 318"/>
                      <a:gd name="T82" fmla="*/ 311 w 323"/>
                      <a:gd name="T83" fmla="*/ 17 h 318"/>
                      <a:gd name="T84" fmla="*/ 298 w 323"/>
                      <a:gd name="T85" fmla="*/ 6 h 318"/>
                      <a:gd name="T86" fmla="*/ 278 w 323"/>
                      <a:gd name="T87" fmla="*/ 0 h 318"/>
                      <a:gd name="T88" fmla="*/ 257 w 323"/>
                      <a:gd name="T89" fmla="*/ 2 h 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323" h="318">
                        <a:moveTo>
                          <a:pt x="257" y="2"/>
                        </a:moveTo>
                        <a:lnTo>
                          <a:pt x="242" y="20"/>
                        </a:lnTo>
                        <a:lnTo>
                          <a:pt x="231" y="33"/>
                        </a:lnTo>
                        <a:lnTo>
                          <a:pt x="226" y="59"/>
                        </a:lnTo>
                        <a:lnTo>
                          <a:pt x="226" y="91"/>
                        </a:lnTo>
                        <a:lnTo>
                          <a:pt x="213" y="107"/>
                        </a:lnTo>
                        <a:lnTo>
                          <a:pt x="200" y="107"/>
                        </a:lnTo>
                        <a:lnTo>
                          <a:pt x="189" y="100"/>
                        </a:lnTo>
                        <a:lnTo>
                          <a:pt x="180" y="102"/>
                        </a:lnTo>
                        <a:lnTo>
                          <a:pt x="172" y="113"/>
                        </a:lnTo>
                        <a:lnTo>
                          <a:pt x="161" y="122"/>
                        </a:lnTo>
                        <a:lnTo>
                          <a:pt x="150" y="128"/>
                        </a:lnTo>
                        <a:lnTo>
                          <a:pt x="131" y="126"/>
                        </a:lnTo>
                        <a:lnTo>
                          <a:pt x="128" y="165"/>
                        </a:lnTo>
                        <a:lnTo>
                          <a:pt x="141" y="169"/>
                        </a:lnTo>
                        <a:lnTo>
                          <a:pt x="144" y="182"/>
                        </a:lnTo>
                        <a:lnTo>
                          <a:pt x="148" y="199"/>
                        </a:lnTo>
                        <a:lnTo>
                          <a:pt x="117" y="215"/>
                        </a:lnTo>
                        <a:lnTo>
                          <a:pt x="70" y="200"/>
                        </a:lnTo>
                        <a:lnTo>
                          <a:pt x="57" y="195"/>
                        </a:lnTo>
                        <a:lnTo>
                          <a:pt x="43" y="195"/>
                        </a:lnTo>
                        <a:lnTo>
                          <a:pt x="33" y="204"/>
                        </a:lnTo>
                        <a:lnTo>
                          <a:pt x="13" y="221"/>
                        </a:lnTo>
                        <a:lnTo>
                          <a:pt x="6" y="239"/>
                        </a:lnTo>
                        <a:lnTo>
                          <a:pt x="0" y="258"/>
                        </a:lnTo>
                        <a:lnTo>
                          <a:pt x="37" y="282"/>
                        </a:lnTo>
                        <a:lnTo>
                          <a:pt x="67" y="298"/>
                        </a:lnTo>
                        <a:lnTo>
                          <a:pt x="98" y="311"/>
                        </a:lnTo>
                        <a:lnTo>
                          <a:pt x="139" y="317"/>
                        </a:lnTo>
                        <a:lnTo>
                          <a:pt x="168" y="315"/>
                        </a:lnTo>
                        <a:lnTo>
                          <a:pt x="204" y="311"/>
                        </a:lnTo>
                        <a:lnTo>
                          <a:pt x="228" y="304"/>
                        </a:lnTo>
                        <a:lnTo>
                          <a:pt x="252" y="293"/>
                        </a:lnTo>
                        <a:lnTo>
                          <a:pt x="272" y="276"/>
                        </a:lnTo>
                        <a:lnTo>
                          <a:pt x="285" y="252"/>
                        </a:lnTo>
                        <a:lnTo>
                          <a:pt x="300" y="215"/>
                        </a:lnTo>
                        <a:lnTo>
                          <a:pt x="307" y="187"/>
                        </a:lnTo>
                        <a:lnTo>
                          <a:pt x="316" y="160"/>
                        </a:lnTo>
                        <a:lnTo>
                          <a:pt x="320" y="115"/>
                        </a:lnTo>
                        <a:lnTo>
                          <a:pt x="322" y="67"/>
                        </a:lnTo>
                        <a:lnTo>
                          <a:pt x="318" y="35"/>
                        </a:lnTo>
                        <a:lnTo>
                          <a:pt x="311" y="17"/>
                        </a:lnTo>
                        <a:lnTo>
                          <a:pt x="298" y="6"/>
                        </a:lnTo>
                        <a:lnTo>
                          <a:pt x="278" y="0"/>
                        </a:lnTo>
                        <a:lnTo>
                          <a:pt x="257" y="2"/>
                        </a:lnTo>
                      </a:path>
                    </a:pathLst>
                  </a:custGeom>
                  <a:solidFill>
                    <a:srgbClr val="7F000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3" name="Freeform 2072"/>
                  <p:cNvSpPr>
                    <a:spLocks/>
                  </p:cNvSpPr>
                  <p:nvPr/>
                </p:nvSpPr>
                <p:spPr bwMode="auto">
                  <a:xfrm>
                    <a:off x="3648" y="2532"/>
                    <a:ext cx="46" cy="165"/>
                  </a:xfrm>
                  <a:custGeom>
                    <a:avLst/>
                    <a:gdLst>
                      <a:gd name="T0" fmla="*/ 0 w 46"/>
                      <a:gd name="T1" fmla="*/ 164 h 165"/>
                      <a:gd name="T2" fmla="*/ 30 w 46"/>
                      <a:gd name="T3" fmla="*/ 105 h 165"/>
                      <a:gd name="T4" fmla="*/ 45 w 46"/>
                      <a:gd name="T5" fmla="*/ 22 h 165"/>
                      <a:gd name="T6" fmla="*/ 41 w 46"/>
                      <a:gd name="T7" fmla="*/ 0 h 1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6" h="165">
                        <a:moveTo>
                          <a:pt x="0" y="164"/>
                        </a:moveTo>
                        <a:lnTo>
                          <a:pt x="30" y="105"/>
                        </a:lnTo>
                        <a:lnTo>
                          <a:pt x="45" y="22"/>
                        </a:lnTo>
                        <a:lnTo>
                          <a:pt x="41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bg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4" name="Freeform 2073"/>
                  <p:cNvSpPr>
                    <a:spLocks/>
                  </p:cNvSpPr>
                  <p:nvPr/>
                </p:nvSpPr>
                <p:spPr bwMode="auto">
                  <a:xfrm>
                    <a:off x="3746" y="2253"/>
                    <a:ext cx="49" cy="249"/>
                  </a:xfrm>
                  <a:custGeom>
                    <a:avLst/>
                    <a:gdLst>
                      <a:gd name="T0" fmla="*/ 0 w 49"/>
                      <a:gd name="T1" fmla="*/ 0 h 249"/>
                      <a:gd name="T2" fmla="*/ 18 w 49"/>
                      <a:gd name="T3" fmla="*/ 44 h 249"/>
                      <a:gd name="T4" fmla="*/ 37 w 49"/>
                      <a:gd name="T5" fmla="*/ 104 h 249"/>
                      <a:gd name="T6" fmla="*/ 44 w 49"/>
                      <a:gd name="T7" fmla="*/ 174 h 249"/>
                      <a:gd name="T8" fmla="*/ 48 w 49"/>
                      <a:gd name="T9" fmla="*/ 218 h 249"/>
                      <a:gd name="T10" fmla="*/ 44 w 49"/>
                      <a:gd name="T11" fmla="*/ 248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9" h="249">
                        <a:moveTo>
                          <a:pt x="0" y="0"/>
                        </a:moveTo>
                        <a:lnTo>
                          <a:pt x="18" y="44"/>
                        </a:lnTo>
                        <a:lnTo>
                          <a:pt x="37" y="104"/>
                        </a:lnTo>
                        <a:lnTo>
                          <a:pt x="44" y="174"/>
                        </a:lnTo>
                        <a:lnTo>
                          <a:pt x="48" y="218"/>
                        </a:lnTo>
                        <a:lnTo>
                          <a:pt x="44" y="248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bg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</p:grpSp>
            <p:sp>
              <p:nvSpPr>
                <p:cNvPr id="89" name="Freeform 2074"/>
                <p:cNvSpPr>
                  <a:spLocks/>
                </p:cNvSpPr>
                <p:nvPr/>
              </p:nvSpPr>
              <p:spPr bwMode="auto">
                <a:xfrm>
                  <a:off x="3582" y="2352"/>
                  <a:ext cx="779" cy="419"/>
                </a:xfrm>
                <a:custGeom>
                  <a:avLst/>
                  <a:gdLst>
                    <a:gd name="T0" fmla="*/ 563 w 779"/>
                    <a:gd name="T1" fmla="*/ 397 h 419"/>
                    <a:gd name="T2" fmla="*/ 497 w 779"/>
                    <a:gd name="T3" fmla="*/ 381 h 419"/>
                    <a:gd name="T4" fmla="*/ 443 w 779"/>
                    <a:gd name="T5" fmla="*/ 368 h 419"/>
                    <a:gd name="T6" fmla="*/ 375 w 779"/>
                    <a:gd name="T7" fmla="*/ 340 h 419"/>
                    <a:gd name="T8" fmla="*/ 327 w 779"/>
                    <a:gd name="T9" fmla="*/ 316 h 419"/>
                    <a:gd name="T10" fmla="*/ 176 w 779"/>
                    <a:gd name="T11" fmla="*/ 257 h 419"/>
                    <a:gd name="T12" fmla="*/ 40 w 779"/>
                    <a:gd name="T13" fmla="*/ 192 h 419"/>
                    <a:gd name="T14" fmla="*/ 0 w 779"/>
                    <a:gd name="T15" fmla="*/ 182 h 419"/>
                    <a:gd name="T16" fmla="*/ 0 w 779"/>
                    <a:gd name="T17" fmla="*/ 0 h 419"/>
                    <a:gd name="T18" fmla="*/ 72 w 779"/>
                    <a:gd name="T19" fmla="*/ 35 h 419"/>
                    <a:gd name="T20" fmla="*/ 140 w 779"/>
                    <a:gd name="T21" fmla="*/ 71 h 419"/>
                    <a:gd name="T22" fmla="*/ 209 w 779"/>
                    <a:gd name="T23" fmla="*/ 71 h 419"/>
                    <a:gd name="T24" fmla="*/ 328 w 779"/>
                    <a:gd name="T25" fmla="*/ 92 h 419"/>
                    <a:gd name="T26" fmla="*/ 393 w 779"/>
                    <a:gd name="T27" fmla="*/ 114 h 419"/>
                    <a:gd name="T28" fmla="*/ 533 w 779"/>
                    <a:gd name="T29" fmla="*/ 157 h 419"/>
                    <a:gd name="T30" fmla="*/ 649 w 779"/>
                    <a:gd name="T31" fmla="*/ 192 h 419"/>
                    <a:gd name="T32" fmla="*/ 699 w 779"/>
                    <a:gd name="T33" fmla="*/ 214 h 419"/>
                    <a:gd name="T34" fmla="*/ 742 w 779"/>
                    <a:gd name="T35" fmla="*/ 242 h 419"/>
                    <a:gd name="T36" fmla="*/ 761 w 779"/>
                    <a:gd name="T37" fmla="*/ 264 h 419"/>
                    <a:gd name="T38" fmla="*/ 775 w 779"/>
                    <a:gd name="T39" fmla="*/ 289 h 419"/>
                    <a:gd name="T40" fmla="*/ 778 w 779"/>
                    <a:gd name="T41" fmla="*/ 311 h 419"/>
                    <a:gd name="T42" fmla="*/ 778 w 779"/>
                    <a:gd name="T43" fmla="*/ 350 h 419"/>
                    <a:gd name="T44" fmla="*/ 769 w 779"/>
                    <a:gd name="T45" fmla="*/ 375 h 419"/>
                    <a:gd name="T46" fmla="*/ 755 w 779"/>
                    <a:gd name="T47" fmla="*/ 391 h 419"/>
                    <a:gd name="T48" fmla="*/ 735 w 779"/>
                    <a:gd name="T49" fmla="*/ 404 h 419"/>
                    <a:gd name="T50" fmla="*/ 717 w 779"/>
                    <a:gd name="T51" fmla="*/ 412 h 419"/>
                    <a:gd name="T52" fmla="*/ 690 w 779"/>
                    <a:gd name="T53" fmla="*/ 418 h 419"/>
                    <a:gd name="T54" fmla="*/ 664 w 779"/>
                    <a:gd name="T55" fmla="*/ 416 h 419"/>
                    <a:gd name="T56" fmla="*/ 638 w 779"/>
                    <a:gd name="T57" fmla="*/ 414 h 419"/>
                    <a:gd name="T58" fmla="*/ 604 w 779"/>
                    <a:gd name="T59" fmla="*/ 407 h 419"/>
                    <a:gd name="T60" fmla="*/ 563 w 779"/>
                    <a:gd name="T61" fmla="*/ 397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79" h="419">
                      <a:moveTo>
                        <a:pt x="563" y="397"/>
                      </a:moveTo>
                      <a:lnTo>
                        <a:pt x="497" y="381"/>
                      </a:lnTo>
                      <a:lnTo>
                        <a:pt x="443" y="368"/>
                      </a:lnTo>
                      <a:lnTo>
                        <a:pt x="375" y="340"/>
                      </a:lnTo>
                      <a:lnTo>
                        <a:pt x="327" y="316"/>
                      </a:lnTo>
                      <a:lnTo>
                        <a:pt x="176" y="257"/>
                      </a:lnTo>
                      <a:lnTo>
                        <a:pt x="40" y="192"/>
                      </a:lnTo>
                      <a:lnTo>
                        <a:pt x="0" y="182"/>
                      </a:lnTo>
                      <a:lnTo>
                        <a:pt x="0" y="0"/>
                      </a:lnTo>
                      <a:lnTo>
                        <a:pt x="72" y="35"/>
                      </a:lnTo>
                      <a:lnTo>
                        <a:pt x="140" y="71"/>
                      </a:lnTo>
                      <a:lnTo>
                        <a:pt x="209" y="71"/>
                      </a:lnTo>
                      <a:lnTo>
                        <a:pt x="328" y="92"/>
                      </a:lnTo>
                      <a:lnTo>
                        <a:pt x="393" y="114"/>
                      </a:lnTo>
                      <a:lnTo>
                        <a:pt x="533" y="157"/>
                      </a:lnTo>
                      <a:lnTo>
                        <a:pt x="649" y="192"/>
                      </a:lnTo>
                      <a:lnTo>
                        <a:pt x="699" y="214"/>
                      </a:lnTo>
                      <a:lnTo>
                        <a:pt x="742" y="242"/>
                      </a:lnTo>
                      <a:lnTo>
                        <a:pt x="761" y="264"/>
                      </a:lnTo>
                      <a:lnTo>
                        <a:pt x="775" y="289"/>
                      </a:lnTo>
                      <a:lnTo>
                        <a:pt x="778" y="311"/>
                      </a:lnTo>
                      <a:lnTo>
                        <a:pt x="778" y="350"/>
                      </a:lnTo>
                      <a:lnTo>
                        <a:pt x="769" y="375"/>
                      </a:lnTo>
                      <a:lnTo>
                        <a:pt x="755" y="391"/>
                      </a:lnTo>
                      <a:lnTo>
                        <a:pt x="735" y="404"/>
                      </a:lnTo>
                      <a:lnTo>
                        <a:pt x="717" y="412"/>
                      </a:lnTo>
                      <a:lnTo>
                        <a:pt x="690" y="418"/>
                      </a:lnTo>
                      <a:lnTo>
                        <a:pt x="664" y="416"/>
                      </a:lnTo>
                      <a:lnTo>
                        <a:pt x="638" y="414"/>
                      </a:lnTo>
                      <a:lnTo>
                        <a:pt x="604" y="407"/>
                      </a:lnTo>
                      <a:lnTo>
                        <a:pt x="563" y="397"/>
                      </a:lnTo>
                    </a:path>
                  </a:pathLst>
                </a:custGeom>
                <a:solidFill>
                  <a:srgbClr val="FFBFB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</p:grpSp>
          <p:grpSp>
            <p:nvGrpSpPr>
              <p:cNvPr id="13" name="Group 2075"/>
              <p:cNvGrpSpPr>
                <a:grpSpLocks/>
              </p:cNvGrpSpPr>
              <p:nvPr/>
            </p:nvGrpSpPr>
            <p:grpSpPr bwMode="auto">
              <a:xfrm>
                <a:off x="4392" y="1756"/>
                <a:ext cx="672" cy="134"/>
                <a:chOff x="4392" y="1756"/>
                <a:chExt cx="672" cy="134"/>
              </a:xfrm>
            </p:grpSpPr>
            <p:sp>
              <p:nvSpPr>
                <p:cNvPr id="64" name="Rectangle 2076"/>
                <p:cNvSpPr>
                  <a:spLocks noChangeArrowheads="1"/>
                </p:cNvSpPr>
                <p:nvPr/>
              </p:nvSpPr>
              <p:spPr bwMode="auto">
                <a:xfrm>
                  <a:off x="4392" y="1756"/>
                  <a:ext cx="672" cy="134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5" name="Line 2077"/>
                <p:cNvSpPr>
                  <a:spLocks noChangeShapeType="1"/>
                </p:cNvSpPr>
                <p:nvPr/>
              </p:nvSpPr>
              <p:spPr bwMode="auto">
                <a:xfrm>
                  <a:off x="4416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6" name="Line 2078"/>
                <p:cNvSpPr>
                  <a:spLocks noChangeShapeType="1"/>
                </p:cNvSpPr>
                <p:nvPr/>
              </p:nvSpPr>
              <p:spPr bwMode="auto">
                <a:xfrm>
                  <a:off x="4445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7" name="Line 2079"/>
                <p:cNvSpPr>
                  <a:spLocks noChangeShapeType="1"/>
                </p:cNvSpPr>
                <p:nvPr/>
              </p:nvSpPr>
              <p:spPr bwMode="auto">
                <a:xfrm>
                  <a:off x="4473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8" name="Line 2080"/>
                <p:cNvSpPr>
                  <a:spLocks noChangeShapeType="1"/>
                </p:cNvSpPr>
                <p:nvPr/>
              </p:nvSpPr>
              <p:spPr bwMode="auto">
                <a:xfrm>
                  <a:off x="4501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9" name="Line 2081"/>
                <p:cNvSpPr>
                  <a:spLocks noChangeShapeType="1"/>
                </p:cNvSpPr>
                <p:nvPr/>
              </p:nvSpPr>
              <p:spPr bwMode="auto">
                <a:xfrm>
                  <a:off x="4530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70" name="Line 2082"/>
                <p:cNvSpPr>
                  <a:spLocks noChangeShapeType="1"/>
                </p:cNvSpPr>
                <p:nvPr/>
              </p:nvSpPr>
              <p:spPr bwMode="auto">
                <a:xfrm>
                  <a:off x="4558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71" name="Line 2083"/>
                <p:cNvSpPr>
                  <a:spLocks noChangeShapeType="1"/>
                </p:cNvSpPr>
                <p:nvPr/>
              </p:nvSpPr>
              <p:spPr bwMode="auto">
                <a:xfrm>
                  <a:off x="4586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72" name="Line 2084"/>
                <p:cNvSpPr>
                  <a:spLocks noChangeShapeType="1"/>
                </p:cNvSpPr>
                <p:nvPr/>
              </p:nvSpPr>
              <p:spPr bwMode="auto">
                <a:xfrm>
                  <a:off x="4615" y="1756"/>
                  <a:ext cx="0" cy="134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73" name="Line 2085"/>
                <p:cNvSpPr>
                  <a:spLocks noChangeShapeType="1"/>
                </p:cNvSpPr>
                <p:nvPr/>
              </p:nvSpPr>
              <p:spPr bwMode="auto">
                <a:xfrm>
                  <a:off x="4643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74" name="Line 2086"/>
                <p:cNvSpPr>
                  <a:spLocks noChangeShapeType="1"/>
                </p:cNvSpPr>
                <p:nvPr/>
              </p:nvSpPr>
              <p:spPr bwMode="auto">
                <a:xfrm>
                  <a:off x="4671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75" name="Line 2087"/>
                <p:cNvSpPr>
                  <a:spLocks noChangeShapeType="1"/>
                </p:cNvSpPr>
                <p:nvPr/>
              </p:nvSpPr>
              <p:spPr bwMode="auto">
                <a:xfrm>
                  <a:off x="4700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76" name="Line 2088"/>
                <p:cNvSpPr>
                  <a:spLocks noChangeShapeType="1"/>
                </p:cNvSpPr>
                <p:nvPr/>
              </p:nvSpPr>
              <p:spPr bwMode="auto">
                <a:xfrm>
                  <a:off x="4728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77" name="Line 2089"/>
                <p:cNvSpPr>
                  <a:spLocks noChangeShapeType="1"/>
                </p:cNvSpPr>
                <p:nvPr/>
              </p:nvSpPr>
              <p:spPr bwMode="auto">
                <a:xfrm>
                  <a:off x="4756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78" name="Line 2090"/>
                <p:cNvSpPr>
                  <a:spLocks noChangeShapeType="1"/>
                </p:cNvSpPr>
                <p:nvPr/>
              </p:nvSpPr>
              <p:spPr bwMode="auto">
                <a:xfrm>
                  <a:off x="4785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79" name="Line 2091"/>
                <p:cNvSpPr>
                  <a:spLocks noChangeShapeType="1"/>
                </p:cNvSpPr>
                <p:nvPr/>
              </p:nvSpPr>
              <p:spPr bwMode="auto">
                <a:xfrm>
                  <a:off x="4813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0" name="Line 2092"/>
                <p:cNvSpPr>
                  <a:spLocks noChangeShapeType="1"/>
                </p:cNvSpPr>
                <p:nvPr/>
              </p:nvSpPr>
              <p:spPr bwMode="auto">
                <a:xfrm>
                  <a:off x="4841" y="1756"/>
                  <a:ext cx="0" cy="134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1" name="Line 2093"/>
                <p:cNvSpPr>
                  <a:spLocks noChangeShapeType="1"/>
                </p:cNvSpPr>
                <p:nvPr/>
              </p:nvSpPr>
              <p:spPr bwMode="auto">
                <a:xfrm>
                  <a:off x="4870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2" name="Line 2094"/>
                <p:cNvSpPr>
                  <a:spLocks noChangeShapeType="1"/>
                </p:cNvSpPr>
                <p:nvPr/>
              </p:nvSpPr>
              <p:spPr bwMode="auto">
                <a:xfrm>
                  <a:off x="4898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3" name="Line 2095"/>
                <p:cNvSpPr>
                  <a:spLocks noChangeShapeType="1"/>
                </p:cNvSpPr>
                <p:nvPr/>
              </p:nvSpPr>
              <p:spPr bwMode="auto">
                <a:xfrm>
                  <a:off x="4926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4" name="Line 2096"/>
                <p:cNvSpPr>
                  <a:spLocks noChangeShapeType="1"/>
                </p:cNvSpPr>
                <p:nvPr/>
              </p:nvSpPr>
              <p:spPr bwMode="auto">
                <a:xfrm>
                  <a:off x="4955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5" name="Line 2097"/>
                <p:cNvSpPr>
                  <a:spLocks noChangeShapeType="1"/>
                </p:cNvSpPr>
                <p:nvPr/>
              </p:nvSpPr>
              <p:spPr bwMode="auto">
                <a:xfrm>
                  <a:off x="4983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6" name="Line 2098"/>
                <p:cNvSpPr>
                  <a:spLocks noChangeShapeType="1"/>
                </p:cNvSpPr>
                <p:nvPr/>
              </p:nvSpPr>
              <p:spPr bwMode="auto">
                <a:xfrm>
                  <a:off x="5011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7" name="Line 2099"/>
                <p:cNvSpPr>
                  <a:spLocks noChangeShapeType="1"/>
                </p:cNvSpPr>
                <p:nvPr/>
              </p:nvSpPr>
              <p:spPr bwMode="auto">
                <a:xfrm>
                  <a:off x="5040" y="1784"/>
                  <a:ext cx="0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grpSp>
            <p:nvGrpSpPr>
              <p:cNvPr id="14" name="Group 2100"/>
              <p:cNvGrpSpPr>
                <a:grpSpLocks/>
              </p:cNvGrpSpPr>
              <p:nvPr/>
            </p:nvGrpSpPr>
            <p:grpSpPr bwMode="auto">
              <a:xfrm>
                <a:off x="4392" y="3428"/>
                <a:ext cx="672" cy="150"/>
                <a:chOff x="4392" y="3428"/>
                <a:chExt cx="672" cy="150"/>
              </a:xfrm>
            </p:grpSpPr>
            <p:sp>
              <p:nvSpPr>
                <p:cNvPr id="40" name="Rectangle 2101"/>
                <p:cNvSpPr>
                  <a:spLocks noChangeArrowheads="1"/>
                </p:cNvSpPr>
                <p:nvPr/>
              </p:nvSpPr>
              <p:spPr bwMode="auto">
                <a:xfrm>
                  <a:off x="4392" y="3436"/>
                  <a:ext cx="672" cy="134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1" name="Line 2102"/>
                <p:cNvSpPr>
                  <a:spLocks noChangeShapeType="1"/>
                </p:cNvSpPr>
                <p:nvPr/>
              </p:nvSpPr>
              <p:spPr bwMode="auto">
                <a:xfrm flipV="1">
                  <a:off x="4416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2" name="Line 2103"/>
                <p:cNvSpPr>
                  <a:spLocks noChangeShapeType="1"/>
                </p:cNvSpPr>
                <p:nvPr/>
              </p:nvSpPr>
              <p:spPr bwMode="auto">
                <a:xfrm flipV="1">
                  <a:off x="4445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3" name="Line 2104"/>
                <p:cNvSpPr>
                  <a:spLocks noChangeShapeType="1"/>
                </p:cNvSpPr>
                <p:nvPr/>
              </p:nvSpPr>
              <p:spPr bwMode="auto">
                <a:xfrm flipV="1">
                  <a:off x="4473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4" name="Line 2105"/>
                <p:cNvSpPr>
                  <a:spLocks noChangeShapeType="1"/>
                </p:cNvSpPr>
                <p:nvPr/>
              </p:nvSpPr>
              <p:spPr bwMode="auto">
                <a:xfrm flipV="1">
                  <a:off x="4501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5" name="Line 2106"/>
                <p:cNvSpPr>
                  <a:spLocks noChangeShapeType="1"/>
                </p:cNvSpPr>
                <p:nvPr/>
              </p:nvSpPr>
              <p:spPr bwMode="auto">
                <a:xfrm flipV="1">
                  <a:off x="4530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6" name="Line 2107"/>
                <p:cNvSpPr>
                  <a:spLocks noChangeShapeType="1"/>
                </p:cNvSpPr>
                <p:nvPr/>
              </p:nvSpPr>
              <p:spPr bwMode="auto">
                <a:xfrm flipV="1">
                  <a:off x="4558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7" name="Line 2108"/>
                <p:cNvSpPr>
                  <a:spLocks noChangeShapeType="1"/>
                </p:cNvSpPr>
                <p:nvPr/>
              </p:nvSpPr>
              <p:spPr bwMode="auto">
                <a:xfrm flipV="1">
                  <a:off x="4586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8" name="Line 2109"/>
                <p:cNvSpPr>
                  <a:spLocks noChangeShapeType="1"/>
                </p:cNvSpPr>
                <p:nvPr/>
              </p:nvSpPr>
              <p:spPr bwMode="auto">
                <a:xfrm flipV="1">
                  <a:off x="4615" y="3428"/>
                  <a:ext cx="0" cy="15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9" name="Line 2110"/>
                <p:cNvSpPr>
                  <a:spLocks noChangeShapeType="1"/>
                </p:cNvSpPr>
                <p:nvPr/>
              </p:nvSpPr>
              <p:spPr bwMode="auto">
                <a:xfrm flipV="1">
                  <a:off x="4643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0" name="Line 2111"/>
                <p:cNvSpPr>
                  <a:spLocks noChangeShapeType="1"/>
                </p:cNvSpPr>
                <p:nvPr/>
              </p:nvSpPr>
              <p:spPr bwMode="auto">
                <a:xfrm flipV="1">
                  <a:off x="4671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1" name="Line 2112"/>
                <p:cNvSpPr>
                  <a:spLocks noChangeShapeType="1"/>
                </p:cNvSpPr>
                <p:nvPr/>
              </p:nvSpPr>
              <p:spPr bwMode="auto">
                <a:xfrm flipV="1">
                  <a:off x="4700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2" name="Line 2113"/>
                <p:cNvSpPr>
                  <a:spLocks noChangeShapeType="1"/>
                </p:cNvSpPr>
                <p:nvPr/>
              </p:nvSpPr>
              <p:spPr bwMode="auto">
                <a:xfrm flipV="1">
                  <a:off x="4728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3" name="Line 2114"/>
                <p:cNvSpPr>
                  <a:spLocks noChangeShapeType="1"/>
                </p:cNvSpPr>
                <p:nvPr/>
              </p:nvSpPr>
              <p:spPr bwMode="auto">
                <a:xfrm flipV="1">
                  <a:off x="4756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4" name="Line 2115"/>
                <p:cNvSpPr>
                  <a:spLocks noChangeShapeType="1"/>
                </p:cNvSpPr>
                <p:nvPr/>
              </p:nvSpPr>
              <p:spPr bwMode="auto">
                <a:xfrm flipV="1">
                  <a:off x="4785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5" name="Line 2116"/>
                <p:cNvSpPr>
                  <a:spLocks noChangeShapeType="1"/>
                </p:cNvSpPr>
                <p:nvPr/>
              </p:nvSpPr>
              <p:spPr bwMode="auto">
                <a:xfrm flipV="1">
                  <a:off x="4813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6" name="Line 2117"/>
                <p:cNvSpPr>
                  <a:spLocks noChangeShapeType="1"/>
                </p:cNvSpPr>
                <p:nvPr/>
              </p:nvSpPr>
              <p:spPr bwMode="auto">
                <a:xfrm flipV="1">
                  <a:off x="4841" y="3428"/>
                  <a:ext cx="0" cy="15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7" name="Line 2118"/>
                <p:cNvSpPr>
                  <a:spLocks noChangeShapeType="1"/>
                </p:cNvSpPr>
                <p:nvPr/>
              </p:nvSpPr>
              <p:spPr bwMode="auto">
                <a:xfrm flipV="1">
                  <a:off x="4870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8" name="Line 2119"/>
                <p:cNvSpPr>
                  <a:spLocks noChangeShapeType="1"/>
                </p:cNvSpPr>
                <p:nvPr/>
              </p:nvSpPr>
              <p:spPr bwMode="auto">
                <a:xfrm flipV="1">
                  <a:off x="4898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9" name="Line 2120"/>
                <p:cNvSpPr>
                  <a:spLocks noChangeShapeType="1"/>
                </p:cNvSpPr>
                <p:nvPr/>
              </p:nvSpPr>
              <p:spPr bwMode="auto">
                <a:xfrm flipV="1">
                  <a:off x="4926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0" name="Line 2121"/>
                <p:cNvSpPr>
                  <a:spLocks noChangeShapeType="1"/>
                </p:cNvSpPr>
                <p:nvPr/>
              </p:nvSpPr>
              <p:spPr bwMode="auto">
                <a:xfrm flipV="1">
                  <a:off x="4955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" name="Line 2122"/>
                <p:cNvSpPr>
                  <a:spLocks noChangeShapeType="1"/>
                </p:cNvSpPr>
                <p:nvPr/>
              </p:nvSpPr>
              <p:spPr bwMode="auto">
                <a:xfrm flipV="1">
                  <a:off x="4983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2" name="Line 2123"/>
                <p:cNvSpPr>
                  <a:spLocks noChangeShapeType="1"/>
                </p:cNvSpPr>
                <p:nvPr/>
              </p:nvSpPr>
              <p:spPr bwMode="auto">
                <a:xfrm flipV="1">
                  <a:off x="5011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3" name="Line 2124"/>
                <p:cNvSpPr>
                  <a:spLocks noChangeShapeType="1"/>
                </p:cNvSpPr>
                <p:nvPr/>
              </p:nvSpPr>
              <p:spPr bwMode="auto">
                <a:xfrm flipV="1">
                  <a:off x="5040" y="3428"/>
                  <a:ext cx="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sp>
            <p:nvSpPr>
              <p:cNvPr id="15" name="Line 2125"/>
              <p:cNvSpPr>
                <a:spLocks noChangeShapeType="1"/>
              </p:cNvSpPr>
              <p:nvPr/>
            </p:nvSpPr>
            <p:spPr bwMode="auto">
              <a:xfrm>
                <a:off x="4404" y="1899"/>
                <a:ext cx="644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6" name="Line 2126"/>
              <p:cNvSpPr>
                <a:spLocks noChangeShapeType="1"/>
              </p:cNvSpPr>
              <p:nvPr/>
            </p:nvSpPr>
            <p:spPr bwMode="auto">
              <a:xfrm>
                <a:off x="4432" y="1899"/>
                <a:ext cx="588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7" name="Line 2127"/>
              <p:cNvSpPr>
                <a:spLocks noChangeShapeType="1"/>
              </p:cNvSpPr>
              <p:nvPr/>
            </p:nvSpPr>
            <p:spPr bwMode="auto">
              <a:xfrm>
                <a:off x="4460" y="1899"/>
                <a:ext cx="532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8" name="Line 2128"/>
              <p:cNvSpPr>
                <a:spLocks noChangeShapeType="1"/>
              </p:cNvSpPr>
              <p:nvPr/>
            </p:nvSpPr>
            <p:spPr bwMode="auto">
              <a:xfrm>
                <a:off x="4488" y="1899"/>
                <a:ext cx="476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9" name="Line 2129"/>
              <p:cNvSpPr>
                <a:spLocks noChangeShapeType="1"/>
              </p:cNvSpPr>
              <p:nvPr/>
            </p:nvSpPr>
            <p:spPr bwMode="auto">
              <a:xfrm>
                <a:off x="4520" y="1899"/>
                <a:ext cx="416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20" name="Line 2130"/>
              <p:cNvSpPr>
                <a:spLocks noChangeShapeType="1"/>
              </p:cNvSpPr>
              <p:nvPr/>
            </p:nvSpPr>
            <p:spPr bwMode="auto">
              <a:xfrm>
                <a:off x="4548" y="1899"/>
                <a:ext cx="360" cy="1532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21" name="Line 2131"/>
              <p:cNvSpPr>
                <a:spLocks noChangeShapeType="1"/>
              </p:cNvSpPr>
              <p:nvPr/>
            </p:nvSpPr>
            <p:spPr bwMode="auto">
              <a:xfrm>
                <a:off x="4580" y="1899"/>
                <a:ext cx="300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22" name="Line 2132"/>
              <p:cNvSpPr>
                <a:spLocks noChangeShapeType="1"/>
              </p:cNvSpPr>
              <p:nvPr/>
            </p:nvSpPr>
            <p:spPr bwMode="auto">
              <a:xfrm>
                <a:off x="4608" y="1899"/>
                <a:ext cx="244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23" name="Line 2133"/>
              <p:cNvSpPr>
                <a:spLocks noChangeShapeType="1"/>
              </p:cNvSpPr>
              <p:nvPr/>
            </p:nvSpPr>
            <p:spPr bwMode="auto">
              <a:xfrm>
                <a:off x="4632" y="1899"/>
                <a:ext cx="188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24" name="Line 2134"/>
              <p:cNvSpPr>
                <a:spLocks noChangeShapeType="1"/>
              </p:cNvSpPr>
              <p:nvPr/>
            </p:nvSpPr>
            <p:spPr bwMode="auto">
              <a:xfrm>
                <a:off x="4660" y="1899"/>
                <a:ext cx="132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25" name="Line 2135"/>
              <p:cNvSpPr>
                <a:spLocks noChangeShapeType="1"/>
              </p:cNvSpPr>
              <p:nvPr/>
            </p:nvSpPr>
            <p:spPr bwMode="auto">
              <a:xfrm>
                <a:off x="4688" y="1899"/>
                <a:ext cx="76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26" name="Line 2136"/>
              <p:cNvSpPr>
                <a:spLocks noChangeShapeType="1"/>
              </p:cNvSpPr>
              <p:nvPr/>
            </p:nvSpPr>
            <p:spPr bwMode="auto">
              <a:xfrm>
                <a:off x="4716" y="1899"/>
                <a:ext cx="20" cy="1532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27" name="Line 2137"/>
              <p:cNvSpPr>
                <a:spLocks noChangeShapeType="1"/>
              </p:cNvSpPr>
              <p:nvPr/>
            </p:nvSpPr>
            <p:spPr bwMode="auto">
              <a:xfrm flipH="1">
                <a:off x="4708" y="1899"/>
                <a:ext cx="36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28" name="Line 2138"/>
              <p:cNvSpPr>
                <a:spLocks noChangeShapeType="1"/>
              </p:cNvSpPr>
              <p:nvPr/>
            </p:nvSpPr>
            <p:spPr bwMode="auto">
              <a:xfrm flipH="1">
                <a:off x="4680" y="1899"/>
                <a:ext cx="92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29" name="Line 2139"/>
              <p:cNvSpPr>
                <a:spLocks noChangeShapeType="1"/>
              </p:cNvSpPr>
              <p:nvPr/>
            </p:nvSpPr>
            <p:spPr bwMode="auto">
              <a:xfrm flipH="1">
                <a:off x="4652" y="1899"/>
                <a:ext cx="148" cy="1532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30" name="Line 2140"/>
              <p:cNvSpPr>
                <a:spLocks noChangeShapeType="1"/>
              </p:cNvSpPr>
              <p:nvPr/>
            </p:nvSpPr>
            <p:spPr bwMode="auto">
              <a:xfrm flipH="1">
                <a:off x="4624" y="1899"/>
                <a:ext cx="204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31" name="Line 2141"/>
              <p:cNvSpPr>
                <a:spLocks noChangeShapeType="1"/>
              </p:cNvSpPr>
              <p:nvPr/>
            </p:nvSpPr>
            <p:spPr bwMode="auto">
              <a:xfrm flipH="1">
                <a:off x="4596" y="1899"/>
                <a:ext cx="260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32" name="Line 2142"/>
              <p:cNvSpPr>
                <a:spLocks noChangeShapeType="1"/>
              </p:cNvSpPr>
              <p:nvPr/>
            </p:nvSpPr>
            <p:spPr bwMode="auto">
              <a:xfrm flipH="1">
                <a:off x="4568" y="1899"/>
                <a:ext cx="320" cy="1532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33" name="Line 2143"/>
              <p:cNvSpPr>
                <a:spLocks noChangeShapeType="1"/>
              </p:cNvSpPr>
              <p:nvPr/>
            </p:nvSpPr>
            <p:spPr bwMode="auto">
              <a:xfrm flipH="1">
                <a:off x="4540" y="1899"/>
                <a:ext cx="376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34" name="Line 2144"/>
              <p:cNvSpPr>
                <a:spLocks noChangeShapeType="1"/>
              </p:cNvSpPr>
              <p:nvPr/>
            </p:nvSpPr>
            <p:spPr bwMode="auto">
              <a:xfrm flipH="1">
                <a:off x="4508" y="1899"/>
                <a:ext cx="436" cy="1532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35" name="Line 2145"/>
              <p:cNvSpPr>
                <a:spLocks noChangeShapeType="1"/>
              </p:cNvSpPr>
              <p:nvPr/>
            </p:nvSpPr>
            <p:spPr bwMode="auto">
              <a:xfrm flipH="1">
                <a:off x="4480" y="1899"/>
                <a:ext cx="492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36" name="Line 2146"/>
              <p:cNvSpPr>
                <a:spLocks noChangeShapeType="1"/>
              </p:cNvSpPr>
              <p:nvPr/>
            </p:nvSpPr>
            <p:spPr bwMode="auto">
              <a:xfrm flipH="1">
                <a:off x="4452" y="1899"/>
                <a:ext cx="548" cy="1532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37" name="Line 2147"/>
              <p:cNvSpPr>
                <a:spLocks noChangeShapeType="1"/>
              </p:cNvSpPr>
              <p:nvPr/>
            </p:nvSpPr>
            <p:spPr bwMode="auto">
              <a:xfrm flipH="1">
                <a:off x="4424" y="1899"/>
                <a:ext cx="604" cy="1536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38" name="Line 2148"/>
              <p:cNvSpPr>
                <a:spLocks noChangeShapeType="1"/>
              </p:cNvSpPr>
              <p:nvPr/>
            </p:nvSpPr>
            <p:spPr bwMode="auto">
              <a:xfrm flipH="1">
                <a:off x="4400" y="1899"/>
                <a:ext cx="656" cy="1528"/>
              </a:xfrm>
              <a:prstGeom prst="line">
                <a:avLst/>
              </a:prstGeom>
              <a:noFill/>
              <a:ln w="12700">
                <a:solidFill>
                  <a:srgbClr val="063DE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39" name="Rectangle 2256"/>
              <p:cNvSpPr>
                <a:spLocks noChangeArrowheads="1"/>
              </p:cNvSpPr>
              <p:nvPr/>
            </p:nvSpPr>
            <p:spPr bwMode="auto">
              <a:xfrm>
                <a:off x="4712" y="2644"/>
                <a:ext cx="32" cy="32"/>
              </a:xfrm>
              <a:prstGeom prst="rect">
                <a:avLst/>
              </a:prstGeom>
              <a:solidFill>
                <a:schemeClr val="hlink"/>
              </a:solidFill>
              <a:ln w="12700">
                <a:solidFill>
                  <a:schemeClr val="hlink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</p:grpSp>
      </p:grpSp>
      <p:pic>
        <p:nvPicPr>
          <p:cNvPr id="95" name="Picture 95" descr="C:\Dokumenty\PUBLIK\prezentace\obrazy_ruzne\PET\ECAT_kardio_hrub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56792"/>
            <a:ext cx="5105400" cy="382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23905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Line 4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cs-CZ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04790" y="220578"/>
            <a:ext cx="84029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smtClean="0">
                <a:solidFill>
                  <a:schemeClr val="bg1"/>
                </a:solidFill>
              </a:rPr>
              <a:t>Závěr</a:t>
            </a:r>
            <a:endParaRPr lang="cs-CZ" sz="2000" i="1" dirty="0">
              <a:solidFill>
                <a:schemeClr val="bg1"/>
              </a:solidFill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23528" y="764704"/>
            <a:ext cx="864096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cs-CZ" sz="2000" b="1" dirty="0" smtClean="0">
                <a:solidFill>
                  <a:schemeClr val="bg1"/>
                </a:solidFill>
              </a:rPr>
              <a:t>Excelentní diagnostická metoda pro dobře indikované případy.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cs-CZ" sz="2000" b="1" dirty="0" smtClean="0">
                <a:solidFill>
                  <a:schemeClr val="bg1"/>
                </a:solidFill>
              </a:rPr>
              <a:t>Vysoké radiační riziko pro personál (nutný trénink).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cs-CZ" sz="2000" b="1" dirty="0">
                <a:solidFill>
                  <a:schemeClr val="bg1"/>
                </a:solidFill>
              </a:rPr>
              <a:t>Cena </a:t>
            </a:r>
            <a:r>
              <a:rPr lang="cs-CZ" sz="2000" b="1" dirty="0" err="1">
                <a:solidFill>
                  <a:schemeClr val="bg1"/>
                </a:solidFill>
              </a:rPr>
              <a:t>PET</a:t>
            </a:r>
            <a:r>
              <a:rPr lang="cs-CZ" sz="2000" b="1" dirty="0">
                <a:solidFill>
                  <a:schemeClr val="bg1"/>
                </a:solidFill>
              </a:rPr>
              <a:t>/</a:t>
            </a:r>
            <a:r>
              <a:rPr lang="cs-CZ" sz="2000" b="1" dirty="0" err="1">
                <a:solidFill>
                  <a:schemeClr val="bg1"/>
                </a:solidFill>
              </a:rPr>
              <a:t>CT</a:t>
            </a:r>
            <a:r>
              <a:rPr lang="cs-CZ" sz="2000" b="1" dirty="0">
                <a:solidFill>
                  <a:schemeClr val="bg1"/>
                </a:solidFill>
              </a:rPr>
              <a:t> vyšetření: cca 25.000,- </a:t>
            </a:r>
            <a:r>
              <a:rPr lang="cs-CZ" sz="2000" b="1" dirty="0" smtClean="0">
                <a:solidFill>
                  <a:schemeClr val="bg1"/>
                </a:solidFill>
              </a:rPr>
              <a:t>Kč.</a:t>
            </a:r>
            <a:endParaRPr lang="cs-CZ" sz="2000" b="1" dirty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cs-CZ" sz="2000" b="1" dirty="0" smtClean="0">
                <a:solidFill>
                  <a:schemeClr val="bg1"/>
                </a:solidFill>
              </a:rPr>
              <a:t>Racionální je dostupnost pro velká centra.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cs-CZ" sz="2000" b="1" dirty="0" smtClean="0">
                <a:solidFill>
                  <a:schemeClr val="bg1"/>
                </a:solidFill>
              </a:rPr>
              <a:t>Plošné rozšíření je nepravděpodobné.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cs-CZ" sz="2000" b="1" dirty="0" err="1" smtClean="0">
                <a:solidFill>
                  <a:schemeClr val="bg1"/>
                </a:solidFill>
              </a:rPr>
              <a:t>PET</a:t>
            </a:r>
            <a:r>
              <a:rPr lang="cs-CZ" sz="2000" b="1" dirty="0" smtClean="0">
                <a:solidFill>
                  <a:schemeClr val="bg1"/>
                </a:solidFill>
              </a:rPr>
              <a:t> vč. hybridního zobrazení </a:t>
            </a:r>
            <a:r>
              <a:rPr lang="cs-CZ" sz="2000" b="1" dirty="0" smtClean="0">
                <a:solidFill>
                  <a:schemeClr val="bg1"/>
                </a:solidFill>
              </a:rPr>
              <a:t>vyžaduje </a:t>
            </a:r>
            <a:r>
              <a:rPr lang="cs-CZ" sz="2000" b="1" dirty="0" err="1" smtClean="0">
                <a:solidFill>
                  <a:schemeClr val="bg1"/>
                </a:solidFill>
              </a:rPr>
              <a:t>superspecializaci</a:t>
            </a:r>
            <a:r>
              <a:rPr lang="cs-CZ" sz="2000" b="1" dirty="0" smtClean="0">
                <a:solidFill>
                  <a:schemeClr val="bg1"/>
                </a:solidFill>
              </a:rPr>
              <a:t>:</a:t>
            </a:r>
            <a:endParaRPr lang="cs-CZ" sz="2000" b="1" dirty="0" smtClean="0">
              <a:solidFill>
                <a:schemeClr val="bg1"/>
              </a:solidFill>
            </a:endParaRPr>
          </a:p>
          <a:p>
            <a:pPr lvl="1">
              <a:lnSpc>
                <a:spcPct val="150000"/>
              </a:lnSpc>
            </a:pPr>
            <a:r>
              <a:rPr lang="cs-CZ" sz="2000" b="1" dirty="0" smtClean="0">
                <a:solidFill>
                  <a:schemeClr val="bg1"/>
                </a:solidFill>
              </a:rPr>
              <a:t>&gt; 1-2 roky praxe pro lékaře po atestaci;</a:t>
            </a:r>
          </a:p>
          <a:p>
            <a:pPr lvl="1">
              <a:lnSpc>
                <a:spcPct val="150000"/>
              </a:lnSpc>
            </a:pPr>
            <a:r>
              <a:rPr lang="cs-CZ" sz="2000" b="1" dirty="0" smtClean="0">
                <a:solidFill>
                  <a:schemeClr val="bg1"/>
                </a:solidFill>
              </a:rPr>
              <a:t>&gt; ½ roku praxe pro asistenty a sestry.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cs-CZ" sz="2000" b="1" dirty="0" smtClean="0">
                <a:solidFill>
                  <a:schemeClr val="bg1"/>
                </a:solidFill>
              </a:rPr>
              <a:t>Nelze dostatečně vzdělávat v </a:t>
            </a:r>
            <a:r>
              <a:rPr lang="cs-CZ" sz="2000" b="1" dirty="0" err="1" smtClean="0">
                <a:solidFill>
                  <a:schemeClr val="bg1"/>
                </a:solidFill>
              </a:rPr>
              <a:t>PET</a:t>
            </a:r>
            <a:r>
              <a:rPr lang="cs-CZ" sz="2000" b="1" dirty="0" smtClean="0">
                <a:solidFill>
                  <a:schemeClr val="bg1"/>
                </a:solidFill>
              </a:rPr>
              <a:t> v rámci zkráceného základního oboru mimo nukleární medicínu (např. v radiologii).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cs-CZ" sz="2000" b="1" dirty="0" err="1">
                <a:solidFill>
                  <a:srgbClr val="FFFF66"/>
                </a:solidFill>
              </a:rPr>
              <a:t>PET</a:t>
            </a:r>
            <a:r>
              <a:rPr lang="cs-CZ" sz="2000" b="1" dirty="0">
                <a:solidFill>
                  <a:srgbClr val="FFFF66"/>
                </a:solidFill>
              </a:rPr>
              <a:t> </a:t>
            </a:r>
            <a:r>
              <a:rPr lang="cs-CZ" sz="2000" b="1" dirty="0" smtClean="0">
                <a:solidFill>
                  <a:srgbClr val="FFFF66"/>
                </a:solidFill>
              </a:rPr>
              <a:t>je jen malou, ale </a:t>
            </a:r>
            <a:r>
              <a:rPr lang="cs-CZ" sz="2000" b="1" dirty="0">
                <a:solidFill>
                  <a:srgbClr val="FFFF66"/>
                </a:solidFill>
              </a:rPr>
              <a:t>lákavou třešničkou na dortu široké </a:t>
            </a:r>
            <a:r>
              <a:rPr lang="cs-CZ" sz="2000" b="1" dirty="0" err="1">
                <a:solidFill>
                  <a:srgbClr val="FFFF66"/>
                </a:solidFill>
              </a:rPr>
              <a:t>NM</a:t>
            </a:r>
            <a:r>
              <a:rPr lang="cs-CZ" sz="2000" b="1" dirty="0" smtClean="0">
                <a:solidFill>
                  <a:srgbClr val="FFFF66"/>
                </a:solidFill>
              </a:rPr>
              <a:t>.</a:t>
            </a:r>
            <a:endParaRPr lang="cs-CZ" sz="2000" b="1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72"/>
          <a:stretch/>
        </p:blipFill>
        <p:spPr bwMode="auto">
          <a:xfrm>
            <a:off x="80962" y="927821"/>
            <a:ext cx="8982075" cy="593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22057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 err="1" smtClean="0">
                <a:solidFill>
                  <a:schemeClr val="bg1"/>
                </a:solidFill>
              </a:rPr>
              <a:t>www.csnm.cz</a:t>
            </a:r>
            <a:endParaRPr lang="cs-CZ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85457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51520" y="836712"/>
            <a:ext cx="7967246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Char char="-"/>
            </a:pPr>
            <a:r>
              <a:rPr lang="cs-CZ" sz="2000" dirty="0" smtClean="0">
                <a:solidFill>
                  <a:schemeClr val="bg1"/>
                </a:solidFill>
              </a:rPr>
              <a:t>Massachusetts General </a:t>
            </a:r>
            <a:r>
              <a:rPr lang="cs-CZ" sz="2000" dirty="0" err="1" smtClean="0">
                <a:solidFill>
                  <a:schemeClr val="bg1"/>
                </a:solidFill>
              </a:rPr>
              <a:t>Hospital</a:t>
            </a:r>
            <a:r>
              <a:rPr lang="cs-CZ" sz="2000" dirty="0" smtClean="0">
                <a:solidFill>
                  <a:schemeClr val="bg1"/>
                </a:solidFill>
              </a:rPr>
              <a:t> (</a:t>
            </a:r>
            <a:r>
              <a:rPr lang="cs-CZ" sz="2000" dirty="0" err="1" smtClean="0">
                <a:solidFill>
                  <a:schemeClr val="bg1"/>
                </a:solidFill>
              </a:rPr>
              <a:t>Gordon</a:t>
            </a:r>
            <a:r>
              <a:rPr lang="cs-CZ" sz="2000" dirty="0" smtClean="0">
                <a:solidFill>
                  <a:schemeClr val="bg1"/>
                </a:solidFill>
              </a:rPr>
              <a:t> L. </a:t>
            </a:r>
            <a:r>
              <a:rPr lang="cs-CZ" sz="2000" dirty="0" err="1" smtClean="0">
                <a:solidFill>
                  <a:schemeClr val="bg1"/>
                </a:solidFill>
              </a:rPr>
              <a:t>Brownell</a:t>
            </a:r>
            <a:r>
              <a:rPr lang="cs-CZ" sz="2000" dirty="0" smtClean="0">
                <a:solidFill>
                  <a:schemeClr val="bg1"/>
                </a:solidFill>
              </a:rPr>
              <a:t> et al.)</a:t>
            </a:r>
          </a:p>
          <a:p>
            <a:pPr marL="800100" lvl="1" indent="-342900">
              <a:buFontTx/>
              <a:buChar char="-"/>
            </a:pPr>
            <a:r>
              <a:rPr lang="cs-CZ" sz="2000" dirty="0" smtClean="0">
                <a:solidFill>
                  <a:schemeClr val="bg1"/>
                </a:solidFill>
              </a:rPr>
              <a:t>1950:	první pozitronové </a:t>
            </a:r>
            <a:r>
              <a:rPr lang="cs-CZ" sz="2000" u="sng" dirty="0" smtClean="0">
                <a:solidFill>
                  <a:schemeClr val="bg1"/>
                </a:solidFill>
              </a:rPr>
              <a:t>zobrazovací zařízení</a:t>
            </a:r>
            <a:r>
              <a:rPr lang="cs-CZ" sz="2000" dirty="0" smtClean="0">
                <a:solidFill>
                  <a:schemeClr val="bg1"/>
                </a:solidFill>
              </a:rPr>
              <a:t> </a:t>
            </a:r>
          </a:p>
          <a:p>
            <a:pPr marL="800100" lvl="1" indent="-342900">
              <a:buFontTx/>
              <a:buChar char="-"/>
            </a:pPr>
            <a:r>
              <a:rPr lang="cs-CZ" sz="2000" dirty="0" smtClean="0">
                <a:solidFill>
                  <a:schemeClr val="bg1"/>
                </a:solidFill>
              </a:rPr>
              <a:t>1952:	první </a:t>
            </a:r>
            <a:r>
              <a:rPr lang="cs-CZ" sz="2000" u="sng" dirty="0" smtClean="0">
                <a:solidFill>
                  <a:schemeClr val="bg1"/>
                </a:solidFill>
              </a:rPr>
              <a:t>klinické</a:t>
            </a:r>
            <a:r>
              <a:rPr lang="cs-CZ" sz="2000" dirty="0" smtClean="0">
                <a:solidFill>
                  <a:schemeClr val="bg1"/>
                </a:solidFill>
              </a:rPr>
              <a:t> pozitronové </a:t>
            </a:r>
            <a:r>
              <a:rPr lang="cs-CZ" sz="2000" dirty="0">
                <a:solidFill>
                  <a:schemeClr val="bg1"/>
                </a:solidFill>
              </a:rPr>
              <a:t>zobrazovací </a:t>
            </a:r>
            <a:r>
              <a:rPr lang="cs-CZ" sz="2000" dirty="0" smtClean="0">
                <a:solidFill>
                  <a:schemeClr val="bg1"/>
                </a:solidFill>
              </a:rPr>
              <a:t>zařízení</a:t>
            </a:r>
          </a:p>
          <a:p>
            <a:pPr marL="800100" lvl="1" indent="-342900">
              <a:buFontTx/>
              <a:buChar char="-"/>
            </a:pPr>
            <a:endParaRPr lang="cs-CZ" sz="2000" dirty="0">
              <a:solidFill>
                <a:schemeClr val="bg1"/>
              </a:solidFill>
            </a:endParaRPr>
          </a:p>
          <a:p>
            <a:pPr marL="800100" lvl="1" indent="-342900">
              <a:buFontTx/>
              <a:buChar char="-"/>
            </a:pPr>
            <a:endParaRPr lang="cs-CZ" sz="2000" dirty="0" smtClean="0">
              <a:solidFill>
                <a:schemeClr val="bg1"/>
              </a:solidFill>
            </a:endParaRPr>
          </a:p>
          <a:p>
            <a:pPr marL="800100" lvl="1" indent="-342900">
              <a:buFontTx/>
              <a:buChar char="-"/>
            </a:pPr>
            <a:endParaRPr lang="cs-CZ" sz="2000" dirty="0">
              <a:solidFill>
                <a:schemeClr val="bg1"/>
              </a:solidFill>
            </a:endParaRPr>
          </a:p>
          <a:p>
            <a:pPr marL="800100" lvl="1" indent="-342900">
              <a:buFontTx/>
              <a:buChar char="-"/>
            </a:pPr>
            <a:endParaRPr lang="cs-CZ" sz="2000" dirty="0" smtClean="0">
              <a:solidFill>
                <a:schemeClr val="bg1"/>
              </a:solidFill>
            </a:endParaRPr>
          </a:p>
          <a:p>
            <a:pPr marL="800100" lvl="1" indent="-342900">
              <a:buFontTx/>
              <a:buChar char="-"/>
            </a:pPr>
            <a:endParaRPr lang="cs-CZ" sz="2000" dirty="0">
              <a:solidFill>
                <a:schemeClr val="bg1"/>
              </a:solidFill>
            </a:endParaRPr>
          </a:p>
          <a:p>
            <a:pPr marL="800100" lvl="1" indent="-342900">
              <a:buFontTx/>
              <a:buChar char="-"/>
            </a:pPr>
            <a:endParaRPr lang="cs-CZ" sz="2000" dirty="0" smtClean="0">
              <a:solidFill>
                <a:schemeClr val="bg1"/>
              </a:solidFill>
            </a:endParaRPr>
          </a:p>
          <a:p>
            <a:pPr lvl="1"/>
            <a:endParaRPr lang="cs-CZ" sz="2000" dirty="0" smtClean="0">
              <a:solidFill>
                <a:schemeClr val="bg1"/>
              </a:solidFill>
            </a:endParaRPr>
          </a:p>
          <a:p>
            <a:pPr marL="800100" lvl="1" indent="-342900">
              <a:buFontTx/>
              <a:buChar char="-"/>
            </a:pPr>
            <a:endParaRPr lang="cs-CZ" sz="2000" dirty="0">
              <a:solidFill>
                <a:schemeClr val="bg1"/>
              </a:solidFill>
            </a:endParaRPr>
          </a:p>
          <a:p>
            <a:pPr marL="800100" lvl="1" indent="-342900">
              <a:buFontTx/>
              <a:buChar char="-"/>
            </a:pPr>
            <a:endParaRPr lang="cs-CZ" sz="2000" dirty="0" smtClean="0">
              <a:solidFill>
                <a:schemeClr val="bg1"/>
              </a:solidFill>
            </a:endParaRPr>
          </a:p>
          <a:p>
            <a:pPr marL="800100" lvl="1" indent="-342900">
              <a:buFontTx/>
              <a:buChar char="-"/>
            </a:pPr>
            <a:endParaRPr lang="cs-CZ" sz="2000" dirty="0" smtClean="0">
              <a:solidFill>
                <a:schemeClr val="bg1"/>
              </a:solidFill>
            </a:endParaRPr>
          </a:p>
          <a:p>
            <a:pPr marL="800100" lvl="1" indent="-342900">
              <a:buFontTx/>
              <a:buChar char="-"/>
            </a:pPr>
            <a:endParaRPr lang="cs-CZ" sz="2000" dirty="0">
              <a:solidFill>
                <a:schemeClr val="bg1"/>
              </a:solidFill>
            </a:endParaRPr>
          </a:p>
          <a:p>
            <a:pPr marL="800100" lvl="1" indent="-342900">
              <a:buFontTx/>
              <a:buChar char="-"/>
            </a:pPr>
            <a:r>
              <a:rPr lang="cs-CZ" sz="2000" dirty="0" smtClean="0">
                <a:solidFill>
                  <a:schemeClr val="bg1"/>
                </a:solidFill>
              </a:rPr>
              <a:t>1968-71:	první </a:t>
            </a:r>
            <a:r>
              <a:rPr lang="cs-CZ" sz="2000" u="sng" dirty="0" smtClean="0">
                <a:solidFill>
                  <a:schemeClr val="bg1"/>
                </a:solidFill>
              </a:rPr>
              <a:t>tomografické</a:t>
            </a:r>
            <a:r>
              <a:rPr lang="cs-CZ" sz="2000" dirty="0" smtClean="0">
                <a:solidFill>
                  <a:schemeClr val="bg1"/>
                </a:solidFill>
              </a:rPr>
              <a:t> pozitronové zobrazovací zařízení</a:t>
            </a:r>
          </a:p>
          <a:p>
            <a:pPr marL="800100" lvl="1" indent="-342900">
              <a:buFontTx/>
              <a:buChar char="-"/>
            </a:pPr>
            <a:r>
              <a:rPr lang="cs-CZ" sz="2000" dirty="0" smtClean="0">
                <a:solidFill>
                  <a:schemeClr val="bg1"/>
                </a:solidFill>
              </a:rPr>
              <a:t>1970:	</a:t>
            </a:r>
            <a:r>
              <a:rPr lang="cs-CZ" sz="2000" dirty="0" err="1" smtClean="0">
                <a:solidFill>
                  <a:schemeClr val="bg1"/>
                </a:solidFill>
              </a:rPr>
              <a:t>FBP</a:t>
            </a:r>
            <a:r>
              <a:rPr lang="cs-CZ" sz="2000" dirty="0" smtClean="0">
                <a:solidFill>
                  <a:schemeClr val="bg1"/>
                </a:solidFill>
              </a:rPr>
              <a:t> (David </a:t>
            </a:r>
            <a:r>
              <a:rPr lang="cs-CZ" sz="2000" dirty="0" err="1" smtClean="0">
                <a:solidFill>
                  <a:schemeClr val="bg1"/>
                </a:solidFill>
              </a:rPr>
              <a:t>Chesler</a:t>
            </a:r>
            <a:r>
              <a:rPr lang="cs-CZ" sz="2000" dirty="0" smtClean="0">
                <a:solidFill>
                  <a:schemeClr val="bg1"/>
                </a:solidFill>
              </a:rPr>
              <a:t> et al.)</a:t>
            </a:r>
          </a:p>
          <a:p>
            <a:pPr marL="800100" lvl="1" indent="-342900">
              <a:buFontTx/>
              <a:buChar char="-"/>
            </a:pPr>
            <a:r>
              <a:rPr lang="cs-CZ" sz="2000" dirty="0">
                <a:solidFill>
                  <a:schemeClr val="bg1"/>
                </a:solidFill>
              </a:rPr>
              <a:t>1968-71:	první </a:t>
            </a:r>
            <a:r>
              <a:rPr lang="cs-CZ" sz="2000" u="sng" dirty="0" smtClean="0">
                <a:solidFill>
                  <a:schemeClr val="bg1"/>
                </a:solidFill>
              </a:rPr>
              <a:t>počítačové</a:t>
            </a:r>
            <a:r>
              <a:rPr lang="cs-CZ" sz="2000" dirty="0" smtClean="0">
                <a:solidFill>
                  <a:schemeClr val="bg1"/>
                </a:solidFill>
              </a:rPr>
              <a:t> tomografické </a:t>
            </a:r>
            <a:r>
              <a:rPr lang="cs-CZ" sz="2000" dirty="0">
                <a:solidFill>
                  <a:schemeClr val="bg1"/>
                </a:solidFill>
              </a:rPr>
              <a:t>pozitronové </a:t>
            </a:r>
            <a:endParaRPr lang="cs-CZ" sz="2000" dirty="0" smtClean="0">
              <a:solidFill>
                <a:schemeClr val="bg1"/>
              </a:solidFill>
            </a:endParaRPr>
          </a:p>
          <a:p>
            <a:pPr lvl="2"/>
            <a:r>
              <a:rPr lang="cs-CZ" sz="2000" dirty="0">
                <a:solidFill>
                  <a:schemeClr val="bg1"/>
                </a:solidFill>
              </a:rPr>
              <a:t>	</a:t>
            </a:r>
            <a:r>
              <a:rPr lang="cs-CZ" sz="2000" dirty="0" smtClean="0">
                <a:solidFill>
                  <a:schemeClr val="bg1"/>
                </a:solidFill>
              </a:rPr>
              <a:t>zobrazovací zařízení = </a:t>
            </a:r>
            <a:r>
              <a:rPr lang="cs-CZ" sz="2000" dirty="0" err="1" smtClean="0">
                <a:solidFill>
                  <a:schemeClr val="bg1"/>
                </a:solidFill>
              </a:rPr>
              <a:t>PET</a:t>
            </a:r>
            <a:endParaRPr lang="cs-CZ" sz="2000" dirty="0">
              <a:solidFill>
                <a:schemeClr val="bg1"/>
              </a:solidFill>
            </a:endParaRPr>
          </a:p>
          <a:p>
            <a:pPr marL="800100" lvl="1" indent="-342900">
              <a:buFontTx/>
              <a:buChar char="-"/>
            </a:pPr>
            <a:endParaRPr lang="cs-CZ" sz="2000" dirty="0" smtClean="0">
              <a:solidFill>
                <a:schemeClr val="bg1"/>
              </a:solidFill>
            </a:endParaRPr>
          </a:p>
        </p:txBody>
      </p:sp>
      <p:sp>
        <p:nvSpPr>
          <p:cNvPr id="2053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cs-CZ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1844824"/>
            <a:ext cx="3402707" cy="153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61814"/>
            <a:ext cx="3072695" cy="3223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04790" y="220578"/>
            <a:ext cx="11256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smtClean="0">
                <a:solidFill>
                  <a:schemeClr val="bg1"/>
                </a:solidFill>
              </a:rPr>
              <a:t>Skenery</a:t>
            </a:r>
            <a:endParaRPr lang="cs-CZ" sz="2000" i="1" dirty="0">
              <a:solidFill>
                <a:schemeClr val="bg1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508104" y="3306470"/>
            <a:ext cx="161133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600" i="1" dirty="0" err="1" smtClean="0">
                <a:solidFill>
                  <a:schemeClr val="bg1"/>
                </a:solidFill>
              </a:rPr>
              <a:t>coincidence</a:t>
            </a:r>
            <a:r>
              <a:rPr lang="cs-CZ" sz="1600" i="1" dirty="0" smtClean="0">
                <a:solidFill>
                  <a:schemeClr val="bg1"/>
                </a:solidFill>
              </a:rPr>
              <a:t> </a:t>
            </a:r>
            <a:endParaRPr lang="cs-CZ" sz="1600" i="1" dirty="0">
              <a:solidFill>
                <a:schemeClr val="bg1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7380312" y="3306470"/>
            <a:ext cx="161133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600" i="1" dirty="0" err="1" smtClean="0">
                <a:solidFill>
                  <a:schemeClr val="bg1"/>
                </a:solidFill>
              </a:rPr>
              <a:t>unbalanced</a:t>
            </a:r>
            <a:endParaRPr lang="cs-CZ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48151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cs-CZ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04790" y="220578"/>
            <a:ext cx="28488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smtClean="0">
                <a:solidFill>
                  <a:schemeClr val="bg1"/>
                </a:solidFill>
              </a:rPr>
              <a:t>1. </a:t>
            </a:r>
            <a:r>
              <a:rPr lang="cs-CZ" sz="2000" i="1" dirty="0" err="1" smtClean="0">
                <a:solidFill>
                  <a:schemeClr val="bg1"/>
                </a:solidFill>
              </a:rPr>
              <a:t>PET</a:t>
            </a:r>
            <a:r>
              <a:rPr lang="cs-CZ" sz="2000" i="1" dirty="0" smtClean="0">
                <a:solidFill>
                  <a:schemeClr val="bg1"/>
                </a:solidFill>
              </a:rPr>
              <a:t> pracoviště v ČR</a:t>
            </a:r>
            <a:endParaRPr lang="cs-CZ" sz="2000" i="1" dirty="0">
              <a:solidFill>
                <a:schemeClr val="bg1"/>
              </a:solidFill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914400" y="4243536"/>
            <a:ext cx="2514600" cy="2209800"/>
            <a:chOff x="432" y="2256"/>
            <a:chExt cx="1584" cy="1392"/>
          </a:xfrm>
        </p:grpSpPr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>
              <a:off x="432" y="2256"/>
              <a:ext cx="1584" cy="1392"/>
            </a:xfrm>
            <a:prstGeom prst="cube">
              <a:avLst>
                <a:gd name="adj" fmla="val 250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pic>
          <p:nvPicPr>
            <p:cNvPr id="9" name="Picture 4" descr="C:\Dokumenty\loga\homolka.t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4" y="2736"/>
              <a:ext cx="864" cy="833"/>
            </a:xfrm>
            <a:prstGeom prst="rect">
              <a:avLst/>
            </a:prstGeom>
            <a:noFill/>
          </p:spPr>
        </p:pic>
      </p:grpSp>
      <p:grpSp>
        <p:nvGrpSpPr>
          <p:cNvPr id="11" name="Group 5"/>
          <p:cNvGrpSpPr>
            <a:grpSpLocks/>
          </p:cNvGrpSpPr>
          <p:nvPr/>
        </p:nvGrpSpPr>
        <p:grpSpPr bwMode="auto">
          <a:xfrm>
            <a:off x="914400" y="2567136"/>
            <a:ext cx="2514600" cy="2286000"/>
            <a:chOff x="576" y="2448"/>
            <a:chExt cx="1584" cy="1392"/>
          </a:xfrm>
        </p:grpSpPr>
        <p:sp>
          <p:nvSpPr>
            <p:cNvPr id="12" name="AutoShape 6"/>
            <p:cNvSpPr>
              <a:spLocks noChangeArrowheads="1"/>
            </p:cNvSpPr>
            <p:nvPr/>
          </p:nvSpPr>
          <p:spPr bwMode="auto">
            <a:xfrm>
              <a:off x="576" y="2448"/>
              <a:ext cx="1584" cy="1392"/>
            </a:xfrm>
            <a:prstGeom prst="cube">
              <a:avLst>
                <a:gd name="adj" fmla="val 25000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pic>
          <p:nvPicPr>
            <p:cNvPr id="13" name="Picture 7" descr="C:\Dokumenty\loga\UJV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36" t="4597" r="12025" b="7663"/>
            <a:stretch>
              <a:fillRect/>
            </a:stretch>
          </p:blipFill>
          <p:spPr bwMode="auto">
            <a:xfrm>
              <a:off x="768" y="2832"/>
              <a:ext cx="831" cy="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914400" y="966936"/>
            <a:ext cx="2514600" cy="2209800"/>
            <a:chOff x="432" y="192"/>
            <a:chExt cx="1584" cy="1392"/>
          </a:xfrm>
        </p:grpSpPr>
        <p:sp>
          <p:nvSpPr>
            <p:cNvPr id="15" name="AutoShape 9"/>
            <p:cNvSpPr>
              <a:spLocks noChangeArrowheads="1"/>
            </p:cNvSpPr>
            <p:nvPr/>
          </p:nvSpPr>
          <p:spPr bwMode="auto">
            <a:xfrm>
              <a:off x="432" y="192"/>
              <a:ext cx="1584" cy="139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pic>
          <p:nvPicPr>
            <p:cNvPr id="16" name="Picture 10" descr="C:\Dokumenty\loga\IAEA.g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4" y="624"/>
              <a:ext cx="864" cy="864"/>
            </a:xfrm>
            <a:prstGeom prst="rect">
              <a:avLst/>
            </a:prstGeom>
            <a:noFill/>
          </p:spPr>
        </p:pic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768" y="1296"/>
              <a:ext cx="57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cs-CZ" sz="2400" dirty="0" err="1">
                  <a:latin typeface="Times New Roman" charset="0"/>
                </a:rPr>
                <a:t>IAEA</a:t>
              </a:r>
              <a:endParaRPr lang="cs-CZ" sz="2400" dirty="0">
                <a:latin typeface="Times New Roman" charset="0"/>
              </a:endParaRPr>
            </a:p>
          </p:txBody>
        </p:sp>
      </p:grp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3124200" y="2109936"/>
            <a:ext cx="1447800" cy="1447800"/>
          </a:xfrm>
          <a:prstGeom prst="line">
            <a:avLst/>
          </a:prstGeom>
          <a:noFill/>
          <a:ln w="57150">
            <a:solidFill>
              <a:srgbClr val="66CC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>
            <a:off x="3124200" y="3862536"/>
            <a:ext cx="1447800" cy="0"/>
          </a:xfrm>
          <a:prstGeom prst="line">
            <a:avLst/>
          </a:prstGeom>
          <a:noFill/>
          <a:ln w="57150">
            <a:solidFill>
              <a:srgbClr val="FF99CC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auto">
          <a:xfrm flipV="1">
            <a:off x="3124200" y="4243536"/>
            <a:ext cx="1447800" cy="1295400"/>
          </a:xfrm>
          <a:prstGeom prst="line">
            <a:avLst/>
          </a:prstGeom>
          <a:noFill/>
          <a:ln w="57150">
            <a:solidFill>
              <a:srgbClr val="FFFF99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5948536" y="1452681"/>
            <a:ext cx="1647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chemeClr val="bg1"/>
                </a:solidFill>
              </a:rPr>
              <a:t>1997 - 1999</a:t>
            </a:r>
          </a:p>
        </p:txBody>
      </p:sp>
      <p:pic>
        <p:nvPicPr>
          <p:cNvPr id="26" name="Picture 7" descr="budova_od_NNH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91"/>
          <a:stretch/>
        </p:blipFill>
        <p:spPr bwMode="auto">
          <a:xfrm>
            <a:off x="4860031" y="2229172"/>
            <a:ext cx="3793733" cy="314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02186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Line 2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991" y="214290"/>
            <a:ext cx="215155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i="1" dirty="0" err="1" smtClean="0">
                <a:solidFill>
                  <a:schemeClr val="bg1"/>
                </a:solidFill>
              </a:rPr>
              <a:t>FDG</a:t>
            </a:r>
            <a:r>
              <a:rPr lang="cs-CZ" sz="2000" i="1" dirty="0" smtClean="0">
                <a:solidFill>
                  <a:schemeClr val="bg1"/>
                </a:solidFill>
              </a:rPr>
              <a:t> - neurologie</a:t>
            </a:r>
            <a:endParaRPr lang="cs-CZ" sz="2000" i="1" dirty="0">
              <a:solidFill>
                <a:schemeClr val="bg1"/>
              </a:solidFill>
            </a:endParaRPr>
          </a:p>
        </p:txBody>
      </p:sp>
      <p:grpSp>
        <p:nvGrpSpPr>
          <p:cNvPr id="25" name="Skupina 24"/>
          <p:cNvGrpSpPr/>
          <p:nvPr/>
        </p:nvGrpSpPr>
        <p:grpSpPr>
          <a:xfrm>
            <a:off x="2627312" y="1213520"/>
            <a:ext cx="3889375" cy="4136813"/>
            <a:chOff x="5004048" y="1311151"/>
            <a:chExt cx="3889375" cy="4136813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1558589"/>
              <a:ext cx="3889375" cy="388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Šipka dolů 8"/>
            <p:cNvSpPr>
              <a:spLocks noChangeArrowheads="1"/>
            </p:cNvSpPr>
            <p:nvPr/>
          </p:nvSpPr>
          <p:spPr bwMode="auto">
            <a:xfrm rot="1527076">
              <a:off x="7309098" y="1839576"/>
              <a:ext cx="249237" cy="404813"/>
            </a:xfrm>
            <a:prstGeom prst="downArrow">
              <a:avLst>
                <a:gd name="adj1" fmla="val 26620"/>
                <a:gd name="adj2" fmla="val 67472"/>
              </a:avLst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cs-CZ" altLang="cs-CZ"/>
            </a:p>
          </p:txBody>
        </p:sp>
        <p:sp>
          <p:nvSpPr>
            <p:cNvPr id="24" name="Rectangle 7"/>
            <p:cNvSpPr>
              <a:spLocks noChangeArrowheads="1"/>
            </p:cNvSpPr>
            <p:nvPr/>
          </p:nvSpPr>
          <p:spPr bwMode="auto">
            <a:xfrm>
              <a:off x="5004048" y="1311151"/>
              <a:ext cx="3889375" cy="40282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cs-CZ" altLang="cs-CZ"/>
            </a:p>
          </p:txBody>
        </p:sp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5004048" y="1311151"/>
              <a:ext cx="38893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cs-CZ" altLang="cs-CZ" sz="2000" b="1" dirty="0" smtClean="0">
                  <a:solidFill>
                    <a:srgbClr val="FFCC00"/>
                  </a:solidFill>
                </a:rPr>
                <a:t>Epilepsie</a:t>
              </a:r>
              <a:endParaRPr lang="cs-CZ" altLang="cs-CZ" sz="2000" b="1" dirty="0">
                <a:solidFill>
                  <a:srgbClr val="FFCC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74560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4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34925" y="179348"/>
            <a:ext cx="34868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„Off-line“ </a:t>
            </a:r>
            <a:r>
              <a:rPr lang="cs-CZ" sz="20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registrace </a:t>
            </a:r>
            <a:r>
              <a:rPr lang="cs-CZ" sz="2000" i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</a:t>
            </a:r>
            <a:r>
              <a:rPr lang="cs-CZ" sz="20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cs-CZ" sz="2000" i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MRI</a:t>
            </a:r>
            <a:endParaRPr lang="cs-CZ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365" name="Group 2"/>
          <p:cNvGrpSpPr>
            <a:grpSpLocks/>
          </p:cNvGrpSpPr>
          <p:nvPr/>
        </p:nvGrpSpPr>
        <p:grpSpPr bwMode="auto">
          <a:xfrm>
            <a:off x="5795963" y="1125538"/>
            <a:ext cx="2252662" cy="1895475"/>
            <a:chOff x="1443" y="720"/>
            <a:chExt cx="2873" cy="2419"/>
          </a:xfrm>
        </p:grpSpPr>
        <p:pic>
          <p:nvPicPr>
            <p:cNvPr id="15376" name="Picture 3" descr="MRI_3D_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3" y="720"/>
              <a:ext cx="2873" cy="2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7" name="Line 4"/>
            <p:cNvSpPr>
              <a:spLocks noChangeShapeType="1"/>
            </p:cNvSpPr>
            <p:nvPr/>
          </p:nvSpPr>
          <p:spPr bwMode="auto">
            <a:xfrm flipV="1">
              <a:off x="1872" y="1488"/>
              <a:ext cx="1968" cy="480"/>
            </a:xfrm>
            <a:prstGeom prst="line">
              <a:avLst/>
            </a:prstGeom>
            <a:noFill/>
            <a:ln w="31750">
              <a:solidFill>
                <a:schemeClr val="bg1"/>
              </a:solidFill>
              <a:round/>
              <a:headEnd type="none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15378" name="Line 5"/>
            <p:cNvSpPr>
              <a:spLocks noChangeShapeType="1"/>
            </p:cNvSpPr>
            <p:nvPr/>
          </p:nvSpPr>
          <p:spPr bwMode="auto">
            <a:xfrm>
              <a:off x="2256" y="912"/>
              <a:ext cx="1296" cy="1632"/>
            </a:xfrm>
            <a:prstGeom prst="line">
              <a:avLst/>
            </a:prstGeom>
            <a:noFill/>
            <a:ln w="31750">
              <a:solidFill>
                <a:schemeClr val="bg1"/>
              </a:solidFill>
              <a:round/>
              <a:headEnd type="none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15379" name="Line 6"/>
            <p:cNvSpPr>
              <a:spLocks noChangeShapeType="1"/>
            </p:cNvSpPr>
            <p:nvPr/>
          </p:nvSpPr>
          <p:spPr bwMode="auto">
            <a:xfrm flipV="1">
              <a:off x="2880" y="912"/>
              <a:ext cx="0" cy="816"/>
            </a:xfrm>
            <a:prstGeom prst="line">
              <a:avLst/>
            </a:prstGeom>
            <a:noFill/>
            <a:ln w="31750">
              <a:solidFill>
                <a:schemeClr val="bg1"/>
              </a:solidFill>
              <a:round/>
              <a:headEnd type="none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15380" name="Line 7"/>
            <p:cNvSpPr>
              <a:spLocks noChangeShapeType="1"/>
            </p:cNvSpPr>
            <p:nvPr/>
          </p:nvSpPr>
          <p:spPr bwMode="auto">
            <a:xfrm>
              <a:off x="2880" y="2688"/>
              <a:ext cx="0" cy="240"/>
            </a:xfrm>
            <a:prstGeom prst="line">
              <a:avLst/>
            </a:prstGeom>
            <a:noFill/>
            <a:ln w="317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</p:grpSp>
      <p:grpSp>
        <p:nvGrpSpPr>
          <p:cNvPr id="15366" name="Group 14"/>
          <p:cNvGrpSpPr>
            <a:grpSpLocks/>
          </p:cNvGrpSpPr>
          <p:nvPr/>
        </p:nvGrpSpPr>
        <p:grpSpPr bwMode="auto">
          <a:xfrm>
            <a:off x="5795963" y="2997200"/>
            <a:ext cx="2252662" cy="1895475"/>
            <a:chOff x="1443" y="720"/>
            <a:chExt cx="2873" cy="2419"/>
          </a:xfrm>
        </p:grpSpPr>
        <p:pic>
          <p:nvPicPr>
            <p:cNvPr id="15368" name="Picture 3" descr="MRI_3D_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3" y="720"/>
              <a:ext cx="2873" cy="2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9" name="Line 4"/>
            <p:cNvSpPr>
              <a:spLocks noChangeShapeType="1"/>
            </p:cNvSpPr>
            <p:nvPr/>
          </p:nvSpPr>
          <p:spPr bwMode="auto">
            <a:xfrm flipV="1">
              <a:off x="2880" y="912"/>
              <a:ext cx="0" cy="816"/>
            </a:xfrm>
            <a:prstGeom prst="line">
              <a:avLst/>
            </a:prstGeom>
            <a:noFill/>
            <a:ln w="317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15370" name="Line 5"/>
            <p:cNvSpPr>
              <a:spLocks noChangeShapeType="1"/>
            </p:cNvSpPr>
            <p:nvPr/>
          </p:nvSpPr>
          <p:spPr bwMode="auto">
            <a:xfrm>
              <a:off x="2880" y="2688"/>
              <a:ext cx="0" cy="240"/>
            </a:xfrm>
            <a:prstGeom prst="line">
              <a:avLst/>
            </a:prstGeom>
            <a:noFill/>
            <a:ln w="317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15371" name="AutoShape 6"/>
            <p:cNvSpPr>
              <a:spLocks noChangeArrowheads="1"/>
            </p:cNvSpPr>
            <p:nvPr/>
          </p:nvSpPr>
          <p:spPr bwMode="auto">
            <a:xfrm>
              <a:off x="3552" y="1296"/>
              <a:ext cx="432" cy="336"/>
            </a:xfrm>
            <a:prstGeom prst="curvedDownArrow">
              <a:avLst>
                <a:gd name="adj1" fmla="val 17143"/>
                <a:gd name="adj2" fmla="val 55714"/>
                <a:gd name="adj3" fmla="val 26458"/>
              </a:avLst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>
                  <a:solidFill>
                    <a:srgbClr val="000000"/>
                  </a:solidFill>
                  <a:miter lim="800000"/>
                  <a:headEnd type="none" w="lg" len="lg"/>
                  <a:tailEnd type="none" w="lg" len="lg"/>
                </a14:hiddenLine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5372" name="AutoShape 7"/>
            <p:cNvSpPr>
              <a:spLocks noChangeArrowheads="1"/>
            </p:cNvSpPr>
            <p:nvPr/>
          </p:nvSpPr>
          <p:spPr bwMode="auto">
            <a:xfrm>
              <a:off x="2725" y="864"/>
              <a:ext cx="336" cy="336"/>
            </a:xfrm>
            <a:prstGeom prst="curvedRightArrow">
              <a:avLst>
                <a:gd name="adj1" fmla="val 20000"/>
                <a:gd name="adj2" fmla="val 40000"/>
                <a:gd name="adj3" fmla="val 33333"/>
              </a:avLst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>
                  <a:solidFill>
                    <a:srgbClr val="000000"/>
                  </a:solidFill>
                  <a:miter lim="800000"/>
                  <a:headEnd type="none" w="lg" len="lg"/>
                  <a:tailEnd type="none" w="lg" len="lg"/>
                </a14:hiddenLine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5373" name="Line 8"/>
            <p:cNvSpPr>
              <a:spLocks noChangeShapeType="1"/>
            </p:cNvSpPr>
            <p:nvPr/>
          </p:nvSpPr>
          <p:spPr bwMode="auto">
            <a:xfrm flipV="1">
              <a:off x="1872" y="1488"/>
              <a:ext cx="1968" cy="480"/>
            </a:xfrm>
            <a:prstGeom prst="line">
              <a:avLst/>
            </a:prstGeom>
            <a:noFill/>
            <a:ln w="317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15374" name="Line 9"/>
            <p:cNvSpPr>
              <a:spLocks noChangeShapeType="1"/>
            </p:cNvSpPr>
            <p:nvPr/>
          </p:nvSpPr>
          <p:spPr bwMode="auto">
            <a:xfrm>
              <a:off x="2208" y="864"/>
              <a:ext cx="1344" cy="1680"/>
            </a:xfrm>
            <a:prstGeom prst="line">
              <a:avLst/>
            </a:prstGeom>
            <a:noFill/>
            <a:ln w="317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15375" name="AutoShape 10"/>
            <p:cNvSpPr>
              <a:spLocks noChangeArrowheads="1"/>
            </p:cNvSpPr>
            <p:nvPr/>
          </p:nvSpPr>
          <p:spPr bwMode="auto">
            <a:xfrm>
              <a:off x="3264" y="2304"/>
              <a:ext cx="480" cy="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50 w 21600"/>
                <a:gd name="T19" fmla="*/ 3150 h 21600"/>
                <a:gd name="T20" fmla="*/ 18450 w 21600"/>
                <a:gd name="T21" fmla="*/ 1845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8810" y="10800"/>
                  </a:moveTo>
                  <a:cubicBezTo>
                    <a:pt x="18810" y="6376"/>
                    <a:pt x="15223" y="2790"/>
                    <a:pt x="10800" y="2790"/>
                  </a:cubicBezTo>
                  <a:cubicBezTo>
                    <a:pt x="6376" y="2790"/>
                    <a:pt x="2790" y="6376"/>
                    <a:pt x="2790" y="10800"/>
                  </a:cubicBezTo>
                  <a:cubicBezTo>
                    <a:pt x="2789" y="13655"/>
                    <a:pt x="4310" y="16295"/>
                    <a:pt x="6780" y="17728"/>
                  </a:cubicBezTo>
                  <a:lnTo>
                    <a:pt x="5380" y="20141"/>
                  </a:lnTo>
                  <a:cubicBezTo>
                    <a:pt x="2049" y="18209"/>
                    <a:pt x="0" y="1465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20205" y="14895"/>
                  </a:lnTo>
                  <a:lnTo>
                    <a:pt x="16110" y="10800"/>
                  </a:lnTo>
                  <a:lnTo>
                    <a:pt x="18810" y="1080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>
                  <a:solidFill>
                    <a:srgbClr val="000000"/>
                  </a:solidFill>
                  <a:miter lim="800000"/>
                  <a:headEnd type="none" w="lg" len="lg"/>
                  <a:tailEnd type="none" w="lg" len="lg"/>
                </a14:hiddenLine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</p:grpSp>
      <p:sp>
        <p:nvSpPr>
          <p:cNvPr id="15367" name="Rectangle 3"/>
          <p:cNvSpPr>
            <a:spLocks noChangeArrowheads="1"/>
          </p:cNvSpPr>
          <p:nvPr/>
        </p:nvSpPr>
        <p:spPr bwMode="auto">
          <a:xfrm>
            <a:off x="5651500" y="179388"/>
            <a:ext cx="3384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funkce + struktury</a:t>
            </a:r>
            <a:endParaRPr lang="en-GB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registrac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1125538"/>
            <a:ext cx="45720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58200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6553200"/>
            <a:ext cx="195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1400" i="1">
                <a:solidFill>
                  <a:srgbClr val="CCFFFF"/>
                </a:solidFill>
              </a:rPr>
              <a:t>200306020958120893</a:t>
            </a:r>
          </a:p>
        </p:txBody>
      </p:sp>
      <p:grpSp>
        <p:nvGrpSpPr>
          <p:cNvPr id="2" name="Skupina 32"/>
          <p:cNvGrpSpPr>
            <a:grpSpLocks/>
          </p:cNvGrpSpPr>
          <p:nvPr/>
        </p:nvGrpSpPr>
        <p:grpSpPr bwMode="auto">
          <a:xfrm>
            <a:off x="4643438" y="765175"/>
            <a:ext cx="3598862" cy="2303463"/>
            <a:chOff x="4644008" y="764704"/>
            <a:chExt cx="3598160" cy="2304256"/>
          </a:xfrm>
        </p:grpSpPr>
        <p:sp>
          <p:nvSpPr>
            <p:cNvPr id="9234" name="Obdélník 23"/>
            <p:cNvSpPr>
              <a:spLocks noChangeArrowheads="1"/>
            </p:cNvSpPr>
            <p:nvPr/>
          </p:nvSpPr>
          <p:spPr bwMode="auto">
            <a:xfrm>
              <a:off x="4644008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pic>
          <p:nvPicPr>
            <p:cNvPr id="9235" name="Picture 18" descr="OUREDNICEK_ANTONI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764704"/>
              <a:ext cx="2927350" cy="229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7740352" y="764704"/>
              <a:ext cx="501816" cy="46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CT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9220" name="Skupina 31"/>
          <p:cNvGrpSpPr>
            <a:grpSpLocks/>
          </p:cNvGrpSpPr>
          <p:nvPr/>
        </p:nvGrpSpPr>
        <p:grpSpPr bwMode="auto">
          <a:xfrm>
            <a:off x="395288" y="692150"/>
            <a:ext cx="3889375" cy="2376488"/>
            <a:chOff x="395536" y="692696"/>
            <a:chExt cx="3888432" cy="2376264"/>
          </a:xfrm>
        </p:grpSpPr>
        <p:sp>
          <p:nvSpPr>
            <p:cNvPr id="9231" name="Obdélník 22"/>
            <p:cNvSpPr>
              <a:spLocks noChangeArrowheads="1"/>
            </p:cNvSpPr>
            <p:nvPr/>
          </p:nvSpPr>
          <p:spPr bwMode="auto">
            <a:xfrm>
              <a:off x="1331640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sp>
          <p:nvSpPr>
            <p:cNvPr id="9232" name="Rectangle 8"/>
            <p:cNvSpPr>
              <a:spLocks noChangeArrowheads="1"/>
            </p:cNvSpPr>
            <p:nvPr/>
          </p:nvSpPr>
          <p:spPr bwMode="auto">
            <a:xfrm>
              <a:off x="395536" y="692696"/>
              <a:ext cx="650982" cy="46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PET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9233" name="Picture 6" descr="OUREDNICEK_ANTONI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764704"/>
              <a:ext cx="2438400" cy="186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Skupina 4"/>
          <p:cNvGrpSpPr/>
          <p:nvPr/>
        </p:nvGrpSpPr>
        <p:grpSpPr>
          <a:xfrm>
            <a:off x="1724703" y="3068638"/>
            <a:ext cx="4395110" cy="3682106"/>
            <a:chOff x="1724703" y="3068638"/>
            <a:chExt cx="4395110" cy="3682106"/>
          </a:xfrm>
        </p:grpSpPr>
        <p:pic>
          <p:nvPicPr>
            <p:cNvPr id="25" name="Picture 1026" descr="OUREDNICEK_ANTONI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3799167"/>
              <a:ext cx="2951577" cy="2951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0" name="Rectangle 14"/>
            <p:cNvSpPr>
              <a:spLocks noChangeArrowheads="1"/>
            </p:cNvSpPr>
            <p:nvPr/>
          </p:nvSpPr>
          <p:spPr bwMode="auto">
            <a:xfrm>
              <a:off x="1724703" y="5044102"/>
              <a:ext cx="1083438" cy="46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 dirty="0" err="1">
                  <a:solidFill>
                    <a:schemeClr val="bg1"/>
                  </a:solidFill>
                  <a:latin typeface="Calibri" pitchFamily="34" charset="0"/>
                </a:rPr>
                <a:t>PET</a:t>
              </a:r>
              <a:r>
                <a:rPr lang="cs-CZ" sz="2400" b="1" dirty="0">
                  <a:solidFill>
                    <a:schemeClr val="bg1"/>
                  </a:solidFill>
                  <a:latin typeface="Calibri" pitchFamily="34" charset="0"/>
                </a:rPr>
                <a:t>/</a:t>
              </a:r>
              <a:r>
                <a:rPr lang="cs-CZ" sz="2400" b="1" dirty="0" err="1">
                  <a:solidFill>
                    <a:schemeClr val="bg1"/>
                  </a:solidFill>
                  <a:latin typeface="Calibri" pitchFamily="34" charset="0"/>
                </a:rPr>
                <a:t>CT</a:t>
              </a:r>
              <a:endParaRPr lang="cs-CZ" sz="2400" i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cxnSp>
          <p:nvCxnSpPr>
            <p:cNvPr id="9226" name="Přímá spojovací šipka 26"/>
            <p:cNvCxnSpPr>
              <a:cxnSpLocks noChangeShapeType="1"/>
              <a:stCxn id="9231" idx="2"/>
            </p:cNvCxnSpPr>
            <p:nvPr/>
          </p:nvCxnSpPr>
          <p:spPr bwMode="auto">
            <a:xfrm rot="16200000" flipH="1">
              <a:off x="2934155" y="2942771"/>
              <a:ext cx="647343" cy="899077"/>
            </a:xfrm>
            <a:prstGeom prst="straightConnector1">
              <a:avLst/>
            </a:prstGeom>
            <a:noFill/>
            <a:ln w="31750" algn="ctr">
              <a:solidFill>
                <a:schemeClr val="bg1"/>
              </a:solidFill>
              <a:round/>
              <a:headEnd type="none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27" name="Přímá spojovací šipka 29"/>
            <p:cNvCxnSpPr>
              <a:cxnSpLocks noChangeShapeType="1"/>
              <a:stCxn id="9234" idx="2"/>
            </p:cNvCxnSpPr>
            <p:nvPr/>
          </p:nvCxnSpPr>
          <p:spPr bwMode="auto">
            <a:xfrm rot="5400000">
              <a:off x="5381804" y="2978766"/>
              <a:ext cx="648137" cy="827881"/>
            </a:xfrm>
            <a:prstGeom prst="straightConnector1">
              <a:avLst/>
            </a:prstGeom>
            <a:noFill/>
            <a:ln w="31750" algn="ctr">
              <a:solidFill>
                <a:schemeClr val="bg1"/>
              </a:solidFill>
              <a:round/>
              <a:headEnd type="none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42875" y="214313"/>
            <a:ext cx="20152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FDG-PET</a:t>
            </a:r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endParaRPr lang="cs-CZ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4" name="Rectangle 3"/>
          <p:cNvSpPr>
            <a:spLocks noChangeArrowheads="1"/>
          </p:cNvSpPr>
          <p:nvPr/>
        </p:nvSpPr>
        <p:spPr bwMode="auto">
          <a:xfrm>
            <a:off x="5651500" y="179388"/>
            <a:ext cx="3384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funkce + struktury</a:t>
            </a:r>
            <a:endParaRPr lang="en-GB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75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6553200"/>
            <a:ext cx="195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1400" i="1">
                <a:solidFill>
                  <a:srgbClr val="CCFFFF"/>
                </a:solidFill>
              </a:rPr>
              <a:t>200306020958120893</a:t>
            </a:r>
          </a:p>
        </p:txBody>
      </p:sp>
      <p:grpSp>
        <p:nvGrpSpPr>
          <p:cNvPr id="2" name="Skupina 32"/>
          <p:cNvGrpSpPr>
            <a:grpSpLocks/>
          </p:cNvGrpSpPr>
          <p:nvPr/>
        </p:nvGrpSpPr>
        <p:grpSpPr bwMode="auto">
          <a:xfrm>
            <a:off x="4643438" y="765175"/>
            <a:ext cx="3598862" cy="2303463"/>
            <a:chOff x="4644008" y="764704"/>
            <a:chExt cx="3598160" cy="2304256"/>
          </a:xfrm>
        </p:grpSpPr>
        <p:sp>
          <p:nvSpPr>
            <p:cNvPr id="9234" name="Obdélník 23"/>
            <p:cNvSpPr>
              <a:spLocks noChangeArrowheads="1"/>
            </p:cNvSpPr>
            <p:nvPr/>
          </p:nvSpPr>
          <p:spPr bwMode="auto">
            <a:xfrm>
              <a:off x="4644008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pic>
          <p:nvPicPr>
            <p:cNvPr id="9235" name="Picture 18" descr="OUREDNICEK_ANTONI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764704"/>
              <a:ext cx="2927350" cy="229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7740352" y="764704"/>
              <a:ext cx="501816" cy="46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CT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9220" name="Skupina 31"/>
          <p:cNvGrpSpPr>
            <a:grpSpLocks/>
          </p:cNvGrpSpPr>
          <p:nvPr/>
        </p:nvGrpSpPr>
        <p:grpSpPr bwMode="auto">
          <a:xfrm>
            <a:off x="395288" y="692150"/>
            <a:ext cx="3889375" cy="2376488"/>
            <a:chOff x="395536" y="692696"/>
            <a:chExt cx="3888432" cy="2376264"/>
          </a:xfrm>
        </p:grpSpPr>
        <p:sp>
          <p:nvSpPr>
            <p:cNvPr id="9231" name="Obdélník 22"/>
            <p:cNvSpPr>
              <a:spLocks noChangeArrowheads="1"/>
            </p:cNvSpPr>
            <p:nvPr/>
          </p:nvSpPr>
          <p:spPr bwMode="auto">
            <a:xfrm>
              <a:off x="1331640" y="764704"/>
              <a:ext cx="2952328" cy="230425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0" algn="ctr">
                  <a:solidFill>
                    <a:srgbClr val="000000"/>
                  </a:solidFill>
                  <a:round/>
                  <a:headEnd type="stealth" w="lg" len="lg"/>
                  <a:tailEnd type="none" w="lg" len="lg"/>
                </a14:hiddenLine>
              </a:ext>
            </a:extLst>
          </p:spPr>
          <p:txBody>
            <a:bodyPr/>
            <a:lstStyle/>
            <a:p>
              <a:pPr eaLnBrk="0" hangingPunct="0"/>
              <a:endParaRPr lang="cs-CZ"/>
            </a:p>
          </p:txBody>
        </p:sp>
        <p:sp>
          <p:nvSpPr>
            <p:cNvPr id="9232" name="Rectangle 8"/>
            <p:cNvSpPr>
              <a:spLocks noChangeArrowheads="1"/>
            </p:cNvSpPr>
            <p:nvPr/>
          </p:nvSpPr>
          <p:spPr bwMode="auto">
            <a:xfrm>
              <a:off x="395536" y="692696"/>
              <a:ext cx="650982" cy="46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 b="1">
                  <a:solidFill>
                    <a:schemeClr val="bg1"/>
                  </a:solidFill>
                  <a:latin typeface="Calibri" pitchFamily="34" charset="0"/>
                </a:rPr>
                <a:t>PET</a:t>
              </a:r>
              <a:endParaRPr lang="cs-CZ" sz="2400" i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9233" name="Picture 6" descr="OUREDNICEK_ANTONI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764704"/>
              <a:ext cx="2438400" cy="186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1724703" y="5044102"/>
            <a:ext cx="1083438" cy="46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PET</a:t>
            </a:r>
            <a:r>
              <a:rPr lang="cs-CZ" sz="2400" b="1" dirty="0">
                <a:solidFill>
                  <a:schemeClr val="bg1"/>
                </a:solidFill>
                <a:latin typeface="Calibri" pitchFamily="34" charset="0"/>
              </a:rPr>
              <a:t>/</a:t>
            </a:r>
            <a:r>
              <a:rPr lang="cs-CZ" sz="2400" b="1" dirty="0" err="1">
                <a:solidFill>
                  <a:schemeClr val="bg1"/>
                </a:solidFill>
                <a:latin typeface="Calibri" pitchFamily="34" charset="0"/>
              </a:rPr>
              <a:t>CT</a:t>
            </a:r>
            <a:endParaRPr lang="cs-CZ" sz="24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9226" name="Přímá spojovací šipka 26"/>
          <p:cNvCxnSpPr>
            <a:cxnSpLocks noChangeShapeType="1"/>
            <a:stCxn id="9231" idx="2"/>
          </p:cNvCxnSpPr>
          <p:nvPr/>
        </p:nvCxnSpPr>
        <p:spPr bwMode="auto">
          <a:xfrm rot="16200000" flipH="1">
            <a:off x="2934155" y="2942771"/>
            <a:ext cx="647343" cy="899077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7" name="Přímá spojovací šipka 29"/>
          <p:cNvCxnSpPr>
            <a:cxnSpLocks noChangeShapeType="1"/>
            <a:stCxn id="9234" idx="2"/>
          </p:cNvCxnSpPr>
          <p:nvPr/>
        </p:nvCxnSpPr>
        <p:spPr bwMode="auto">
          <a:xfrm rot="5400000">
            <a:off x="5381804" y="2978766"/>
            <a:ext cx="648137" cy="827881"/>
          </a:xfrm>
          <a:prstGeom prst="straightConnector1">
            <a:avLst/>
          </a:prstGeom>
          <a:noFill/>
          <a:ln w="31750" algn="ctr">
            <a:solidFill>
              <a:schemeClr val="bg1"/>
            </a:solidFill>
            <a:round/>
            <a:headEnd type="none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07950" y="620713"/>
            <a:ext cx="8928100" cy="0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42875" y="214313"/>
            <a:ext cx="20152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FDG-PET</a:t>
            </a:r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+ </a:t>
            </a:r>
            <a:r>
              <a:rPr lang="cs-CZ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endParaRPr lang="cs-CZ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4" name="Rectangle 3"/>
          <p:cNvSpPr>
            <a:spLocks noChangeArrowheads="1"/>
          </p:cNvSpPr>
          <p:nvPr/>
        </p:nvSpPr>
        <p:spPr bwMode="auto">
          <a:xfrm>
            <a:off x="5651500" y="179388"/>
            <a:ext cx="3384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cs-CZ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funkce + struktury</a:t>
            </a:r>
            <a:endParaRPr lang="en-GB" sz="2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OUREDNICEK_ANTON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99167"/>
            <a:ext cx="2951578" cy="295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OUREDNICEK_ANTON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99167"/>
            <a:ext cx="2951577" cy="295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OUREDNICEK_ANTONI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99167"/>
            <a:ext cx="2951577" cy="295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81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chemeClr val="bg1"/>
          </a:solidFill>
          <a:prstDash val="solid"/>
          <a:round/>
          <a:headEnd type="stealth" w="lg" len="lg"/>
          <a:tailEnd type="non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chemeClr val="bg1"/>
          </a:solidFill>
          <a:prstDash val="solid"/>
          <a:round/>
          <a:headEnd type="stealth" w="lg" len="lg"/>
          <a:tailEnd type="non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12454</TotalTime>
  <Words>347</Words>
  <Application>Microsoft Office PowerPoint</Application>
  <PresentationFormat>Předvádění na obrazovce (4:3)</PresentationFormat>
  <Paragraphs>135</Paragraphs>
  <Slides>31</Slides>
  <Notes>0</Notes>
  <HiddenSlides>0</HiddenSlides>
  <MMClips>9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2" baseType="lpstr">
      <vt:lpstr>Default Design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Nemocnice Na Homolce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 nadpisu</dc:title>
  <dc:creator>Oddělení nukleární medicíny</dc:creator>
  <cp:lastModifiedBy>NNH</cp:lastModifiedBy>
  <cp:revision>1151</cp:revision>
  <cp:lastPrinted>2000-11-13T12:29:36Z</cp:lastPrinted>
  <dcterms:created xsi:type="dcterms:W3CDTF">1999-11-12T18:31:46Z</dcterms:created>
  <dcterms:modified xsi:type="dcterms:W3CDTF">2015-09-16T11:24:14Z</dcterms:modified>
</cp:coreProperties>
</file>