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3.png" ContentType="image/png"/>
  <Override PartName="/ppt/media/image4.png" ContentType="image/png"/>
  <Override PartName="/ppt/media/image1.png" ContentType="image/png"/>
  <Override PartName="/ppt/media/image2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61976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4107240"/>
            <a:ext cx="761976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361400" y="410724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410724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40" y="4106880"/>
            <a:ext cx="2869200" cy="2289240"/>
          </a:xfrm>
          <a:prstGeom prst="rect">
            <a:avLst/>
          </a:prstGeom>
          <a:ln>
            <a:noFill/>
          </a:ln>
        </p:spPr>
      </p:pic>
      <p:pic>
        <p:nvPicPr>
          <p:cNvPr descr="" id="40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881640" y="4106880"/>
            <a:ext cx="2869200" cy="2289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619760" cy="4800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61976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410724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619760" cy="4800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361400" y="410724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4107240"/>
            <a:ext cx="761904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61976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4107240"/>
            <a:ext cx="761976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361400" y="410724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410724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40" y="4106880"/>
            <a:ext cx="2869200" cy="2289240"/>
          </a:xfrm>
          <a:prstGeom prst="rect">
            <a:avLst/>
          </a:prstGeom>
          <a:ln>
            <a:noFill/>
          </a:ln>
        </p:spPr>
      </p:pic>
      <p:pic>
        <p:nvPicPr>
          <p:cNvPr descr="" id="81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881640" y="4106880"/>
            <a:ext cx="2869200" cy="2289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61976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410724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4800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361400" y="410724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361400" y="1600200"/>
            <a:ext cx="371808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4107240"/>
            <a:ext cx="7619040" cy="22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8458200" y="0"/>
            <a:ext cx="685440" cy="6857640"/>
          </a:xfrm>
          <a:prstGeom prst="rect">
            <a:avLst/>
          </a:prstGeom>
          <a:solidFill>
            <a:srgbClr val="242852"/>
          </a:solidFill>
          <a:ln w="255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8458200" y="5486400"/>
            <a:ext cx="685440" cy="685440"/>
          </a:xfrm>
          <a:prstGeom prst="rect">
            <a:avLst/>
          </a:prstGeom>
          <a:solidFill>
            <a:srgbClr val="629dd1"/>
          </a:solidFill>
          <a:ln w="25560">
            <a:noFill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685800" y="1905120"/>
            <a:ext cx="7543440" cy="25934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cs-CZ" sz="6600">
                <a:solidFill>
                  <a:srgbClr val="242852"/>
                </a:solidFill>
                <a:latin typeface="Cambria"/>
              </a:rPr>
              <a:t>Klikněte pro úpravu formátu textu nadpisuKliknutím lze upravit styl.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 rot="16200000">
            <a:off x="7551360" y="1646280"/>
            <a:ext cx="2437920" cy="365400"/>
          </a:xfrm>
          <a:prstGeom prst="rect">
            <a:avLst/>
          </a:prstGeom>
        </p:spPr>
        <p:txBody>
          <a:bodyPr anchor="ctr" bIns="91440" lIns="45720" rIns="45720" tIns="91440"/>
          <a:p>
            <a:pPr>
              <a:lnSpc>
                <a:spcPct val="100000"/>
              </a:lnSpc>
            </a:pPr>
            <a:r>
              <a:rPr lang="cs-CZ" sz="1200">
                <a:solidFill>
                  <a:srgbClr val="accbf9"/>
                </a:solidFill>
                <a:latin typeface="Calibri"/>
              </a:rPr>
              <a:t>19. 6. 2014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 rot="16200000">
            <a:off x="7587000" y="4048920"/>
            <a:ext cx="2367000" cy="365400"/>
          </a:xfrm>
          <a:prstGeom prst="rect">
            <a:avLst/>
          </a:prstGeom>
        </p:spPr>
        <p:txBody>
          <a:bodyPr anchor="ctr" bIns="91440" lIns="45720" rIns="45720" tIns="91440"/>
          <a:p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8531640" y="5649120"/>
            <a:ext cx="548280" cy="39600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0000"/>
              </a:lnSpc>
            </a:pPr>
            <a:fld id="{061A2E13-9202-41B9-8152-22591F5B3FB1}" type="slidenum">
              <a:rPr lang="cs-CZ">
                <a:solidFill>
                  <a:srgbClr val="ffffff"/>
                </a:solidFill>
                <a:latin typeface="Calibri"/>
              </a:rPr>
              <a:t>&lt;číslo&gt;</a:t>
            </a:fld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cs-CZ"/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cs-CZ"/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cs-CZ"/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cs-CZ"/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cs-CZ"/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cs-CZ"/>
              <a:t>Šestá úroveň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cs-CZ"/>
              <a:t>Sedmá úroveň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8458200" y="0"/>
            <a:ext cx="685440" cy="6857640"/>
          </a:xfrm>
          <a:prstGeom prst="rect">
            <a:avLst/>
          </a:prstGeom>
          <a:solidFill>
            <a:srgbClr val="242852"/>
          </a:solidFill>
          <a:ln w="25560">
            <a:noFill/>
          </a:ln>
        </p:spPr>
      </p:sp>
      <p:sp>
        <p:nvSpPr>
          <p:cNvPr id="42" name="CustomShape 2"/>
          <p:cNvSpPr/>
          <p:nvPr/>
        </p:nvSpPr>
        <p:spPr>
          <a:xfrm>
            <a:off x="8458200" y="5486400"/>
            <a:ext cx="685440" cy="685440"/>
          </a:xfrm>
          <a:prstGeom prst="rect">
            <a:avLst/>
          </a:prstGeom>
          <a:solidFill>
            <a:srgbClr val="629dd1"/>
          </a:solidFill>
          <a:ln w="25560">
            <a:noFill/>
          </a:ln>
        </p:spPr>
      </p:sp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Klikněte pro úpravu formátu textu nadpisuKliknutím lze upravit styl.</a:t>
            </a:r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buSzPct val="25000"/>
              <a:buFont typeface="StarSymbol"/>
              <a:buChar char="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Šestá úroveň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Sedmá úroveňKliknutím lze upravit styly předlohy textu.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cs-CZ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•"/>
            </a:pPr>
            <a:r>
              <a:rPr lang="cs-CZ" sz="1600">
                <a:solidFill>
                  <a:srgbClr val="000000"/>
                </a:solidFill>
                <a:latin typeface="Calibri"/>
              </a:rPr>
              <a:t>Čtvrtá úroveň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cs-CZ" sz="1400">
                <a:solidFill>
                  <a:srgbClr val="000000"/>
                </a:solidFill>
                <a:latin typeface="Calibri"/>
              </a:rPr>
              <a:t>Pátá úroveň</a:t>
            </a:r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dt"/>
          </p:nvPr>
        </p:nvSpPr>
        <p:spPr>
          <a:xfrm rot="16200000">
            <a:off x="7551360" y="1646280"/>
            <a:ext cx="2437920" cy="365400"/>
          </a:xfrm>
          <a:prstGeom prst="rect">
            <a:avLst/>
          </a:prstGeom>
        </p:spPr>
        <p:txBody>
          <a:bodyPr anchor="ctr" bIns="91440" lIns="45720" rIns="45720" tIns="91440"/>
          <a:p>
            <a:pPr>
              <a:lnSpc>
                <a:spcPct val="100000"/>
              </a:lnSpc>
            </a:pPr>
            <a:r>
              <a:rPr lang="cs-CZ" sz="1200">
                <a:solidFill>
                  <a:srgbClr val="accbf9"/>
                </a:solidFill>
                <a:latin typeface="Calibri"/>
              </a:rPr>
              <a:t>19. 6. 2014</a:t>
            </a: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 rot="16200000">
            <a:off x="7587000" y="4048920"/>
            <a:ext cx="2367000" cy="365400"/>
          </a:xfrm>
          <a:prstGeom prst="rect">
            <a:avLst/>
          </a:prstGeom>
        </p:spPr>
        <p:txBody>
          <a:bodyPr anchor="ctr" bIns="91440" lIns="45720" rIns="45720" tIns="91440"/>
          <a:p>
            <a:endParaRPr/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8531640" y="5649120"/>
            <a:ext cx="548280" cy="39600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100000"/>
              </a:lnSpc>
            </a:pPr>
            <a:fld id="{E2D0A799-15F4-4D8B-9DEB-B120F7BAA903}" type="slidenum">
              <a:rPr lang="cs-CZ">
                <a:solidFill>
                  <a:srgbClr val="ffffff"/>
                </a:solidFill>
                <a:latin typeface="Calibri"/>
              </a:rPr>
              <a:t>&lt;číslo&gt;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11640" y="476640"/>
            <a:ext cx="7543440" cy="294192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cs-CZ" sz="6600">
                <a:solidFill>
                  <a:srgbClr val="242852"/>
                </a:solidFill>
                <a:latin typeface="Cambria"/>
              </a:rPr>
              <a:t>Alternativní způsoby oddlužení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1187640" y="3789000"/>
            <a:ext cx="6461280" cy="106632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cs-CZ" sz="2800">
                <a:solidFill>
                  <a:srgbClr val="8b8b8b"/>
                </a:solidFill>
                <a:latin typeface="Calibri"/>
              </a:rPr>
              <a:t>Možnosti vyžití alternativních způsobů oddlužení v podmínkách ČR</a:t>
            </a:r>
            <a:endParaRPr/>
          </a:p>
        </p:txBody>
      </p:sp>
      <p:sp>
        <p:nvSpPr>
          <p:cNvPr id="84" name="CustomShape 3"/>
          <p:cNvSpPr/>
          <p:nvPr/>
        </p:nvSpPr>
        <p:spPr>
          <a:xfrm>
            <a:off x="5868000" y="5517360"/>
            <a:ext cx="2592000" cy="6390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lang="cs-CZ">
                <a:solidFill>
                  <a:srgbClr val="000000"/>
                </a:solidFill>
                <a:latin typeface="Calibri"/>
              </a:rPr>
              <a:t>Mgr. Iveta Kapusnicová</a:t>
            </a:r>
            <a:endParaRPr/>
          </a:p>
          <a:p>
            <a:pPr algn="r">
              <a:lnSpc>
                <a:spcPct val="100000"/>
              </a:lnSpc>
            </a:pPr>
            <a:r>
              <a:rPr lang="cs-CZ">
                <a:solidFill>
                  <a:srgbClr val="000000"/>
                </a:solidFill>
                <a:latin typeface="Calibri"/>
              </a:rPr>
              <a:t>IQ Roma servis, o. s.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IVA v podmínkách ČR</a:t>
            </a:r>
            <a:endParaRPr/>
          </a:p>
        </p:txBody>
      </p:sp>
      <p:sp>
        <p:nvSpPr>
          <p:cNvPr id="102" name="TextShape 2"/>
          <p:cNvSpPr txBox="1"/>
          <p:nvPr/>
        </p:nvSpPr>
        <p:spPr>
          <a:xfrm>
            <a:off x="457200" y="1340640"/>
            <a:ext cx="7619760" cy="505980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800" u="sng">
                <a:solidFill>
                  <a:srgbClr val="000000"/>
                </a:solidFill>
                <a:latin typeface="Calibri"/>
              </a:rPr>
              <a:t>KONCEPT NASTÍNĚNÝ ANALÝZOU</a:t>
            </a: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zařazení do insolvenčního zákona a ponechání přístupu i pro nepodnikatele</a:t>
            </a: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aktivní zapojení insolvenčního správce - zprostředkovatel</a:t>
            </a: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insolvenční soud v roli dozorce (např. schvalování dohody, právo dohodu zrušit)</a:t>
            </a: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přihlašování pohledávek věřiteli (dlužník nemusí mít přehled)</a:t>
            </a: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zapojení sanačního fondu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200" u="sng">
                <a:solidFill>
                  <a:srgbClr val="000000"/>
                </a:solidFill>
                <a:latin typeface="Calibri"/>
              </a:rPr>
              <a:t>rizika a nevýhody: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vyšší náklady (ponese dlužník)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nereálné sliby dlužníka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snahy o zneužití (jak nastavit hlasování o dohodě)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nezájem věřitelů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Sanační fond v podmínkách ČR</a:t>
            </a:r>
            <a:endParaRPr/>
          </a:p>
        </p:txBody>
      </p:sp>
      <p:sp>
        <p:nvSpPr>
          <p:cNvPr id="104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nová právní úprava není nutná, sanační fondy by mohly fungovat i za stávajících podmínek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 u="sng">
                <a:solidFill>
                  <a:srgbClr val="000000"/>
                </a:solidFill>
                <a:latin typeface="Calibri"/>
              </a:rPr>
              <a:t>překážky: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potřeba velkého objemu finančních prostředků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nejistá návratnost poskytnutých peněz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neochota věřitelů jednat o odpuštění části dluhu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dlužník není chráněn před věřiteli, kteří se nezapojili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zneužívání označení „sanační fond“ podobně jako oddlužovací společnost</a:t>
            </a:r>
            <a:endParaRPr/>
          </a:p>
          <a:p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nelze zcela převzít koncepci fondů z Německa a Švýcarska, ale dobrá inspirace (např. pravidla pro výběr zapojených dlužníků)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Sanační fond v podmínkách ČR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800" u="sng">
                <a:solidFill>
                  <a:srgbClr val="000000"/>
                </a:solidFill>
                <a:latin typeface="Calibri"/>
              </a:rPr>
              <a:t>OTÁZKY K ZODPOVĚZENÍ:</a:t>
            </a:r>
            <a:endParaRPr/>
          </a:p>
          <a:p>
            <a:pPr>
              <a:lnSpc>
                <a:spcPct val="100000"/>
              </a:lnSpc>
            </a:pPr>
            <a:r>
              <a:rPr b="1" lang="cs-CZ" sz="2600">
                <a:solidFill>
                  <a:srgbClr val="000000"/>
                </a:solidFill>
                <a:latin typeface="Calibri"/>
              </a:rPr>
              <a:t>SF za účasti státu nebo čistě soukromá forma?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potřeba rozsáhlé nové právní úpravy, zajištění financování, otázky dohledu vs. ochrana před zneužitím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možnost koexistence státních a soukromých fondů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cs-CZ" sz="2600">
                <a:solidFill>
                  <a:srgbClr val="000000"/>
                </a:solidFill>
                <a:latin typeface="Calibri"/>
              </a:rPr>
              <a:t>Centrální nebo územně členěný SF?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lepší kontrola poskytnutých financí vs. pružnější rozhodování, lepší přístup k informacím o dlužníku a dostupnost pomoci pro dlužníky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odpovědnost za návratnost vyplacených půjček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Sanační fond v podmínkách ČR</a:t>
            </a:r>
            <a:endParaRPr/>
          </a:p>
        </p:txBody>
      </p:sp>
      <p:sp>
        <p:nvSpPr>
          <p:cNvPr id="108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600">
                <a:solidFill>
                  <a:srgbClr val="000000"/>
                </a:solidFill>
                <a:latin typeface="Calibri"/>
              </a:rPr>
              <a:t>Jak financovat státní SF?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potřeba počátečního kapitálu, pak finance ze splácených půjček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zvažované alternativy financování: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v rámci sociálního systému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z pokut uložených poskytovatelům spotřebitelských úvěrů</a:t>
            </a:r>
            <a:endParaRPr/>
          </a:p>
          <a:p>
            <a:pPr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povinné příspěvky pro poskytovatele spotřebitelských úvěrů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b="1" lang="cs-CZ" sz="2600">
                <a:solidFill>
                  <a:srgbClr val="000000"/>
                </a:solidFill>
                <a:latin typeface="Calibri"/>
              </a:rPr>
              <a:t>Jaká má být role SF?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pouhý poskytovatel půjčky vs. mentor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zachování objektivního přístupu ve vztahu k věřitelům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Sanační fond v podmínkách ČR</a:t>
            </a:r>
            <a:endParaRPr/>
          </a:p>
        </p:txBody>
      </p:sp>
      <p:sp>
        <p:nvSpPr>
          <p:cNvPr id="110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600">
                <a:solidFill>
                  <a:srgbClr val="000000"/>
                </a:solidFill>
                <a:latin typeface="Calibri"/>
              </a:rPr>
              <a:t>Jak zajistit návratnost poskytnutých prostředků?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nutnost užší spolupráce mezi dlužníkem a SF, zkušební doby, 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důkladné prověření dlužníka a vyhodnocení jeho situace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navázaní činnosti SF na oddlužení resp. dobrovolné narovnání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„</a:t>
            </a:r>
            <a:r>
              <a:rPr lang="cs-CZ" sz="4600">
                <a:solidFill>
                  <a:srgbClr val="242852"/>
                </a:solidFill>
                <a:latin typeface="Cambria"/>
              </a:rPr>
              <a:t>Ideální“ řešení</a:t>
            </a:r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000000"/>
                </a:solidFill>
                <a:latin typeface="Calibri"/>
              </a:rPr>
              <a:t>Navázání SF na institut podobný IVA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SF začne spolupráci s dlužníkem (vytvoření přehledu dluhů, provede analýzy ekonomické situace, sestavení akceptovatelné nabídky pro věřitele)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SF sám/spolu s insolvenčním správcem osloví věřitele s nabídkou dohody (poskytuje záruku za věrohodnost)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věřitelé si budou moci zvolit: vyšší plnění ve splátkách nebo nižší plnění okamžitě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SF vyplatí věřitele, kteří si zvolili variantu 2 a sám nastoupí na jejich místo (postoupení pohledávky) – v rámci IVA se zajistí návratnost půjčky pro SF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400">
                <a:solidFill>
                  <a:srgbClr val="242852"/>
                </a:solidFill>
                <a:latin typeface="Cambria"/>
              </a:rPr>
              <a:t>„</a:t>
            </a:r>
            <a:r>
              <a:rPr lang="cs-CZ" sz="4400">
                <a:solidFill>
                  <a:srgbClr val="242852"/>
                </a:solidFill>
                <a:latin typeface="Cambria"/>
              </a:rPr>
              <a:t>Okamžitě realizovatelné“ řešení</a:t>
            </a:r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800">
                <a:solidFill>
                  <a:srgbClr val="000000"/>
                </a:solidFill>
                <a:latin typeface="Calibri"/>
              </a:rPr>
              <a:t>Navázání SF na institut oddlužení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SF spolupracuje s dlužníkem(…)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SF před podáním insolvenčního návrhu osloví věřitele s nabídkou dohody: pokud bude věřitel souhlasit s nižším plněním než 30%, SF od něj pohledávku „odkoupí“ a věřitele okamžitě vyplatí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dlužník podá návrh na oddlužení, SF si přihlásí pohledávku (ve výši jakou uplatňoval věřitel, avšak dá souhlas s nižším plněním)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 u="sng">
                <a:solidFill>
                  <a:srgbClr val="000000"/>
                </a:solidFill>
                <a:latin typeface="Calibri"/>
              </a:rPr>
              <a:t>K dořešení:</a:t>
            </a:r>
            <a:r>
              <a:rPr lang="cs-CZ" sz="2400">
                <a:solidFill>
                  <a:srgbClr val="000000"/>
                </a:solidFill>
                <a:latin typeface="Calibri"/>
              </a:rPr>
              <a:t> jak zajistit, aby nedošlo k zvýhodnění věřitelů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800">
                <a:solidFill>
                  <a:srgbClr val="242852"/>
                </a:solidFill>
                <a:latin typeface="Cambria"/>
              </a:rPr>
              <a:t>Výhody navrhovaného řešení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457200" y="1600200"/>
            <a:ext cx="7619760" cy="470880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SF získá při jednání s věřiteli větší vážnost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role insolvenčního správce zajistí ochranu věřitelům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insolvenční řízení se všemi účinky jeho zahájení (nemožnost provést exekuci a uplatnit pohledávku žalobou)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dlužník dostane do rukou nové argumenty pro vyjednávání věřiteli (ochota přistoupit na nižší plnění = okamžité splacení dluhu)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větší pravděpodobnost splacení půjčky SF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Dlužníci bez příjmů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výše uvedené alternativy jsou pro ně nevyužitelné (předpokládají alespoň nějaké příjmy)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b="1" lang="cs-CZ" sz="2400">
                <a:solidFill>
                  <a:srgbClr val="000000"/>
                </a:solidFill>
                <a:latin typeface="Calibri"/>
              </a:rPr>
              <a:t>ZAHRANIČNÍ INSPIRACE: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b="1" lang="cs-CZ" sz="2400">
                <a:solidFill>
                  <a:srgbClr val="000000"/>
                </a:solidFill>
                <a:latin typeface="Calibri"/>
              </a:rPr>
              <a:t>debt relief order</a:t>
            </a:r>
            <a:r>
              <a:rPr lang="cs-CZ" sz="2400">
                <a:solidFill>
                  <a:srgbClr val="000000"/>
                </a:solidFill>
                <a:latin typeface="Calibri"/>
              </a:rPr>
              <a:t> (dluh do £ 15 000, majetek £ 300, disponibilní příjem £ 50,  zkušební lhůta 12 měsíců, odpuštění závazků)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b="1" lang="cs-CZ" sz="2400">
                <a:solidFill>
                  <a:srgbClr val="000000"/>
                </a:solidFill>
                <a:latin typeface="Calibri"/>
              </a:rPr>
              <a:t>ADAPTACE NA PODMÍNKY V ČR: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věřitele nelze uspokojit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sanace celkové sociální situace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dostatečně přísné podmínky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omezení po osvobození od závazků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205000"/>
            <a:ext cx="7619760" cy="158364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cs-CZ" sz="3600">
                <a:solidFill>
                  <a:srgbClr val="000000"/>
                </a:solidFill>
                <a:latin typeface="Calibri"/>
              </a:rPr>
              <a:t>Děkuji za pozornost.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000">
                <a:solidFill>
                  <a:srgbClr val="242852"/>
                </a:solidFill>
                <a:latin typeface="Cambria"/>
              </a:rPr>
              <a:t>Analýza právní úpravy týkající se dluhové problematiky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457200" y="1700640"/>
            <a:ext cx="7619760" cy="469980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zpracována v roce 2012 (zveřejněna leden 2013)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právní úprava účinná ke konci roku 2012 + vybrané novely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cs-CZ" sz="2400" u="sng">
                <a:solidFill>
                  <a:srgbClr val="000000"/>
                </a:solidFill>
                <a:latin typeface="Calibri"/>
              </a:rPr>
              <a:t>Obsah:</a:t>
            </a:r>
            <a:endParaRPr/>
          </a:p>
          <a:p>
            <a:pPr algn="just" lvl="1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právní úprava spotřebitelských úvěrů</a:t>
            </a:r>
            <a:endParaRPr/>
          </a:p>
          <a:p>
            <a:pPr algn="just" lvl="1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vymáhání pohledávek</a:t>
            </a:r>
            <a:endParaRPr/>
          </a:p>
          <a:p>
            <a:pPr algn="just" lvl="1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insolvenční řízení – oddlužení</a:t>
            </a:r>
            <a:endParaRPr/>
          </a:p>
          <a:p>
            <a:pPr algn="just" lvl="1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alternativní způsoby oddlužení</a:t>
            </a:r>
            <a:endParaRPr/>
          </a:p>
          <a:p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dostupná na: http://www.rozvojprogramu.cz/ke-stazeni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Obsah analýzy</a:t>
            </a: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800" u="sng">
                <a:solidFill>
                  <a:srgbClr val="000000"/>
                </a:solidFill>
                <a:latin typeface="Calibri"/>
              </a:rPr>
              <a:t>Kapitoly I – III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rozbor stávající právní úpravy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„</a:t>
            </a:r>
            <a:r>
              <a:rPr lang="cs-CZ" sz="2400">
                <a:solidFill>
                  <a:srgbClr val="000000"/>
                </a:solidFill>
                <a:latin typeface="Calibri"/>
              </a:rPr>
              <a:t>hledání problémů při aplikaci“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zohledňují poznatky z praxe neziskových organizací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cs-CZ" sz="2800" u="sng">
                <a:solidFill>
                  <a:srgbClr val="000000"/>
                </a:solidFill>
                <a:latin typeface="Calibri"/>
              </a:rPr>
              <a:t>Kapitola IV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rekapitulace problémů při řešení předluženosti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hledání odpovědí na otázku: „Jak pomoct dlužníkům, kteří nejsou schopni splnit podmínky oddlužení?“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Identifikované problémy</a:t>
            </a:r>
            <a:endParaRPr/>
          </a:p>
        </p:txBody>
      </p:sp>
      <p:sp>
        <p:nvSpPr>
          <p:cNvPr id="90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libri"/>
              </a:rPr>
              <a:t>Měl by být nastaven 3-stupňový „ochranný systém“ před negativními dopady předluženosti: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 lvl="1">
              <a:lnSpc>
                <a:spcPct val="100000"/>
              </a:lnSpc>
              <a:buFont typeface="Arial"/>
              <a:buChar char="•"/>
            </a:pPr>
            <a:r>
              <a:rPr lang="cs-CZ" sz="2200" u="sng">
                <a:solidFill>
                  <a:srgbClr val="000000"/>
                </a:solidFill>
                <a:latin typeface="Calibri"/>
              </a:rPr>
              <a:t>spotřebitelské úvěry:</a:t>
            </a:r>
            <a:r>
              <a:rPr lang="cs-CZ" sz="2200">
                <a:solidFill>
                  <a:srgbClr val="000000"/>
                </a:solidFill>
                <a:latin typeface="Calibri"/>
              </a:rPr>
              <a:t> půjčku, úvěr získá pouze ten, kdo je schopný splácet</a:t>
            </a:r>
            <a:endParaRPr/>
          </a:p>
          <a:p>
            <a:endParaRPr/>
          </a:p>
          <a:p>
            <a:pPr algn="just" lvl="1">
              <a:lnSpc>
                <a:spcPct val="100000"/>
              </a:lnSpc>
              <a:buFont typeface="Arial"/>
              <a:buChar char="•"/>
            </a:pPr>
            <a:r>
              <a:rPr lang="cs-CZ" sz="2200" u="sng">
                <a:solidFill>
                  <a:srgbClr val="000000"/>
                </a:solidFill>
                <a:latin typeface="Calibri"/>
              </a:rPr>
              <a:t>vymáhání pohledávek:</a:t>
            </a:r>
            <a:r>
              <a:rPr lang="cs-CZ" sz="2200">
                <a:solidFill>
                  <a:srgbClr val="000000"/>
                </a:solidFill>
                <a:latin typeface="Calibri"/>
              </a:rPr>
              <a:t> rychlé a efektivní uspokojení věřitele + minimalizace zásahu do práv dlužníka</a:t>
            </a:r>
            <a:endParaRPr/>
          </a:p>
          <a:p>
            <a:endParaRPr/>
          </a:p>
          <a:p>
            <a:pPr algn="just" lvl="1">
              <a:lnSpc>
                <a:spcPct val="100000"/>
              </a:lnSpc>
              <a:buFont typeface="Arial"/>
              <a:buChar char="•"/>
            </a:pPr>
            <a:r>
              <a:rPr lang="cs-CZ" sz="2200" u="sng">
                <a:solidFill>
                  <a:srgbClr val="000000"/>
                </a:solidFill>
                <a:latin typeface="Calibri"/>
              </a:rPr>
              <a:t>oddlužení:</a:t>
            </a:r>
            <a:r>
              <a:rPr lang="cs-CZ" sz="2200">
                <a:solidFill>
                  <a:srgbClr val="000000"/>
                </a:solidFill>
                <a:latin typeface="Calibri"/>
              </a:rPr>
              <a:t> řešení úpadku dlužníka</a:t>
            </a:r>
            <a:endParaRPr/>
          </a:p>
          <a:p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200">
                <a:solidFill>
                  <a:srgbClr val="000000"/>
                </a:solidFill>
                <a:latin typeface="Calibri"/>
              </a:rPr>
              <a:t> </a:t>
            </a:r>
            <a:r>
              <a:rPr lang="cs-CZ" sz="2400">
                <a:solidFill>
                  <a:srgbClr val="000000"/>
                </a:solidFill>
                <a:latin typeface="Calibri"/>
              </a:rPr>
              <a:t>nefunguje zcela optimálně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400">
                <a:solidFill>
                  <a:srgbClr val="242852"/>
                </a:solidFill>
                <a:latin typeface="Cambria"/>
              </a:rPr>
              <a:t>Příčiny „neúspěšných“ oddlužení</a:t>
            </a:r>
            <a:endParaRPr/>
          </a:p>
        </p:txBody>
      </p:sp>
      <p:sp>
        <p:nvSpPr>
          <p:cNvPr id="92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</a:pPr>
            <a:r>
              <a:rPr lang="cs-CZ" sz="2600" u="sng">
                <a:solidFill>
                  <a:srgbClr val="000000"/>
                </a:solidFill>
                <a:latin typeface="Calibri"/>
              </a:rPr>
              <a:t>Podle ankety realizované mezi členy APD v roce 2012: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b050"/>
                </a:solidFill>
                <a:latin typeface="Calibri"/>
              </a:rPr>
              <a:t>vady insolvenčního návrhu nebo návrhu na povolení oddlužení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b050"/>
                </a:solidFill>
                <a:latin typeface="Calibri"/>
              </a:rPr>
              <a:t>dluhy z podnikání u OSVČ nebo podnikatelská činnost FO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b050"/>
                </a:solidFill>
                <a:latin typeface="Calibri"/>
              </a:rPr>
              <a:t>nepoctivý záměr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ff0000"/>
                </a:solidFill>
                <a:latin typeface="Calibri"/>
              </a:rPr>
              <a:t>nedostatečný majetek nebo nízký příjem dlužníka </a:t>
            </a:r>
            <a:r>
              <a:rPr lang="cs-CZ" sz="2400">
                <a:solidFill>
                  <a:srgbClr val="ff0000"/>
                </a:solidFill>
                <a:latin typeface="Courier New"/>
              </a:rPr>
              <a:t>→</a:t>
            </a:r>
            <a:r>
              <a:rPr lang="cs-CZ" sz="2400">
                <a:solidFill>
                  <a:srgbClr val="ff0000"/>
                </a:solidFill>
                <a:latin typeface="Calibri"/>
              </a:rPr>
              <a:t> neschopnost uhradit 30% všech nezajištěných závazků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Nejohroženější skupiny</a:t>
            </a:r>
            <a:endParaRPr/>
          </a:p>
        </p:txBody>
      </p:sp>
      <p:sp>
        <p:nvSpPr>
          <p:cNvPr id="94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cs-CZ" sz="2600" u="sng">
                <a:solidFill>
                  <a:srgbClr val="000000"/>
                </a:solidFill>
                <a:latin typeface="Calibri"/>
              </a:rPr>
              <a:t>Podle ankety realizované mezi členy APD v roce 2012: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starobní a invalidní důchodci (osoby, které nemají schopnost navýšit své příjmy)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matky samoživitelky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vícedětné rodiny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osoby s nízkou kvalifikací na trhu práce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osoby závislé na sociálních dávkách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Možnosti řešení</a:t>
            </a:r>
            <a:endParaRPr/>
          </a:p>
        </p:txBody>
      </p:sp>
      <p:sp>
        <p:nvSpPr>
          <p:cNvPr id="96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600" u="sng">
                <a:solidFill>
                  <a:srgbClr val="000000"/>
                </a:solidFill>
                <a:latin typeface="Calibri"/>
              </a:rPr>
              <a:t>Domluva s věřitelem na nižším plnění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v zákoně již zakotvena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za stávající situace nerealizovatelná pro nezájem věřitelů</a:t>
            </a:r>
            <a:endParaRPr/>
          </a:p>
          <a:p>
            <a:pPr algn="just"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nemají motivaci/důvod dlužníkově žádosti vyhovět</a:t>
            </a:r>
            <a:endParaRPr/>
          </a:p>
          <a:p>
            <a:pPr algn="just" lvl="1">
              <a:lnSpc>
                <a:spcPct val="100000"/>
              </a:lnSpc>
              <a:buFont typeface="Courier New"/>
              <a:buChar char="o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problém s ověřením dlužníkových tvrzení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b="1" lang="cs-CZ" sz="2600" u="sng">
                <a:solidFill>
                  <a:srgbClr val="000000"/>
                </a:solidFill>
                <a:latin typeface="Calibri"/>
              </a:rPr>
              <a:t>Provedení menších změn v insolvenčním zákoně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např. prodloužení doby, po kterou by trval proces oddlužení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cs-CZ" sz="2600" u="sng">
                <a:solidFill>
                  <a:srgbClr val="000000"/>
                </a:solidFill>
                <a:latin typeface="Calibri"/>
              </a:rPr>
              <a:t>Zavedení alternativních forem řešení předluženosti</a:t>
            </a:r>
            <a:endParaRPr/>
          </a:p>
          <a:p>
            <a:endParaRPr/>
          </a:p>
          <a:p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Inspirace ze zahraničí</a:t>
            </a:r>
            <a:endParaRPr/>
          </a:p>
        </p:txBody>
      </p:sp>
      <p:sp>
        <p:nvSpPr>
          <p:cNvPr id="98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cs-CZ" sz="2400" u="sng">
                <a:solidFill>
                  <a:srgbClr val="000000"/>
                </a:solidFill>
                <a:latin typeface="Calibri"/>
              </a:rPr>
              <a:t>Individual Voluntary Arrangement (IVA)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dobrovolná dohoda mezi dlužníkem a věřitelem zprostředkována „insolvenčním správcem“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neexistují zákonná omezení (např. minimální plnění, délka splácení)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schválena věřiteli s alespoň 75% podílem na celkové výši pohledávek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dohoda závazná i pro věřitele, kteří s ní nesouhlasili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cs-CZ" sz="2400" u="sng">
                <a:solidFill>
                  <a:srgbClr val="000000"/>
                </a:solidFill>
                <a:latin typeface="Calibri"/>
              </a:rPr>
              <a:t>Sanační fondy (SF)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praxe fondů a nadací v Německu a Švýcarsku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bezúročná půjčka na úhradu dluhu + vyjednávání s věřiteli o odpuštění části dluhu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000">
                <a:solidFill>
                  <a:srgbClr val="000000"/>
                </a:solidFill>
                <a:latin typeface="Calibri"/>
              </a:rPr>
              <a:t>nepotřebují speciální právní úpravu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74680"/>
            <a:ext cx="761976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cs-CZ" sz="4600">
                <a:solidFill>
                  <a:srgbClr val="242852"/>
                </a:solidFill>
                <a:latin typeface="Cambria"/>
              </a:rPr>
              <a:t>IVA v podmínkách ČR</a:t>
            </a:r>
            <a:endParaRPr/>
          </a:p>
        </p:txBody>
      </p:sp>
      <p:sp>
        <p:nvSpPr>
          <p:cNvPr id="100" name="TextShape 2"/>
          <p:cNvSpPr txBox="1"/>
          <p:nvPr/>
        </p:nvSpPr>
        <p:spPr>
          <a:xfrm>
            <a:off x="457200" y="1600200"/>
            <a:ext cx="7619760" cy="480024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vyžaduje zavedení nové právní úpravy, jinak by vyjednána dohoda nemohla být závazná pro věřitele, kteří s ní nesouhlasili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b="1" lang="cs-CZ" sz="2800" u="sng">
                <a:solidFill>
                  <a:srgbClr val="000000"/>
                </a:solidFill>
                <a:latin typeface="Calibri"/>
              </a:rPr>
              <a:t>KONCEPT MINISTERSTVA SPRAVEDLNOSTI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institut dobrovolného narovnání po vzoru IVA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mimo režim insolvenčního zákona (upraveno v OSŘ)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charset="2" typeface="Wingdings"/>
              <a:buChar char=""/>
            </a:pPr>
            <a:r>
              <a:rPr lang="cs-CZ" sz="2400">
                <a:solidFill>
                  <a:srgbClr val="000000"/>
                </a:solidFill>
                <a:latin typeface="Calibri"/>
              </a:rPr>
              <a:t>pouze pro podnikatele (závazky evidovány v rámci účetnictví – ochrana věřitelů před zneužitím)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