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1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Poppins" panose="020B0604020202020204" charset="-18"/>
      <p:regular r:id="rId16"/>
      <p:bold r:id="rId17"/>
      <p:italic r:id="rId18"/>
      <p:boldItalic r:id="rId19"/>
    </p:embeddedFont>
    <p:embeddedFont>
      <p:font typeface="Roboto" panose="020B060402020202020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g0oXindw5Hd4FY9K6jPAKYRiRr1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customschemas.google.com/relationships/presentationmetadata" Target="metadata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cs-CZ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8" name="Google Shape;6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 sz="1400" dirty="0"/>
              <a:t>Prvky automatizace jsou ve zpravodajském servisu ČTK přítomné už 30 let. </a:t>
            </a:r>
            <a:endParaRPr sz="14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 sz="1400" dirty="0"/>
              <a:t>ČTK kromě zpráv vydává spoustu dalších materiálů, jako první se automatizovaly ty, které vznikaly extrakcí z materiálů jiných. </a:t>
            </a:r>
            <a:endParaRPr sz="14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 sz="1400" dirty="0"/>
              <a:t>Z hlediska plánovacího byl zlomem rok 2006.</a:t>
            </a:r>
            <a:endParaRPr sz="14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 sz="1400" dirty="0"/>
              <a:t>Z hlediska generování zpravodajských textů pak rok 2018, kdy mimochodem ČTK slavila sté výročí. </a:t>
            </a:r>
            <a:endParaRPr sz="14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 sz="1400" dirty="0"/>
              <a:t>Nyní se dostáváme do dalšího stadia - kromě další práce na vývoji generovaných textů z dat stejně jako ostatní média hledáme cesty, jak využít nástrojů AI, nad jejichž vývojem a fungováním nemáme kontrolu, ale které bezpochyby značně promění práci novinářů, stejně jako je proměnil v minulosti nástup telegrafu, dálnopisu, internetu či sociálních sítí. </a:t>
            </a:r>
            <a:endParaRPr sz="1400" dirty="0"/>
          </a:p>
        </p:txBody>
      </p:sp>
      <p:sp>
        <p:nvSpPr>
          <p:cNvPr id="77" name="Google Shape;7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 sz="1400" dirty="0"/>
              <a:t>Od loňska máme takto pokryty všechny typy voleb v ČR - komunální, krajské, parlamentní, senátní i prezidentské</a:t>
            </a:r>
            <a:endParaRPr sz="14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 sz="1400" dirty="0" err="1"/>
              <a:t>Geneea</a:t>
            </a:r>
            <a:r>
              <a:rPr lang="cs-CZ" sz="1400" dirty="0"/>
              <a:t> - zejména pomoc s lingvistickým zpracováním, výrazně se vylepšil výstup - první zprávy strohé, flexe </a:t>
            </a:r>
            <a:r>
              <a:rPr lang="cs-CZ" sz="1400" dirty="0" err="1"/>
              <a:t>atd</a:t>
            </a:r>
            <a:r>
              <a:rPr lang="cs-CZ" sz="1400" dirty="0"/>
              <a:t>…</a:t>
            </a:r>
            <a:endParaRPr sz="1400" dirty="0"/>
          </a:p>
        </p:txBody>
      </p:sp>
      <p:sp>
        <p:nvSpPr>
          <p:cNvPr id="119" name="Google Shape;11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 sz="1400"/>
              <a:t>Proč je agenturní zpravodajství vhodné k automatizaci.</a:t>
            </a:r>
            <a:endParaRPr sz="1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 sz="1400"/>
              <a:t>Zpravodajské texty = headliny, fleše, zprávy. Nepočítáme tam tedy deníky, plány atd…</a:t>
            </a:r>
            <a:endParaRPr sz="1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 sz="1400"/>
              <a:t>Limity z hlediska AI - nejde příliš o kreativní texty, důraz na přesnost, srozumitelnost.</a:t>
            </a:r>
            <a:endParaRPr sz="1400"/>
          </a:p>
        </p:txBody>
      </p:sp>
      <p:sp>
        <p:nvSpPr>
          <p:cNvPr id="128" name="Google Shape;1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dd7b678cbd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2dd7b678cbd_0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Důležitá je dostupnost a ošetřování dat, ale také jejich cena (sport!)</a:t>
            </a:r>
            <a:endParaRPr/>
          </a:p>
        </p:txBody>
      </p:sp>
      <p:sp>
        <p:nvSpPr>
          <p:cNvPr id="136" name="Google Shape;136;g2dd7b678cbd_0_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cs-CZ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5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5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5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-CZ" sz="1500"/>
              <a:t>Připravujeme workshop, počítáme s tím, že bude lidi potřeba se průběžně školit, neustále sdílet zkušenosti. V první fázi bude samozřejmě zapotřebí zejména odstranit psychologickou bariéru, protože spousta lidí ke generativní AI typu Chat GPT získala rychle nedůvěru, jelikož jej používala na místo vyhledávače. </a:t>
            </a:r>
            <a:endParaRPr sz="15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500"/>
          </a:p>
        </p:txBody>
      </p:sp>
      <p:sp>
        <p:nvSpPr>
          <p:cNvPr id="145" name="Google Shape;14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dd7b678cb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2dd7b678cb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g2dd7b678cbd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cs-CZ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ávěrečná slajd">
  <p:cSld name="Závěrečná slajd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1"/>
          <p:cNvSpPr txBox="1">
            <a:spLocks noGrp="1"/>
          </p:cNvSpPr>
          <p:nvPr>
            <p:ph type="title"/>
          </p:nvPr>
        </p:nvSpPr>
        <p:spPr>
          <a:xfrm>
            <a:off x="1224000" y="1765187"/>
            <a:ext cx="10260000" cy="1609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Poppins"/>
              <a:buNone/>
              <a:defRPr sz="4400" b="1" i="0" u="none" strike="noStrike" cap="non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11" descr="Jméno Příjmení,&#10;pozice ve firmě&#10;"/>
          <p:cNvSpPr txBox="1">
            <a:spLocks noGrp="1"/>
          </p:cNvSpPr>
          <p:nvPr>
            <p:ph type="body" idx="1"/>
          </p:nvPr>
        </p:nvSpPr>
        <p:spPr>
          <a:xfrm>
            <a:off x="1224000" y="3487978"/>
            <a:ext cx="10260000" cy="10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45700" rIns="72000" bIns="45700" anchor="ctr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+ obsah + obrázek">
  <p:cSld name="Nadpis + obsah + obrázek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0"/>
          <p:cNvSpPr txBox="1">
            <a:spLocks noGrp="1"/>
          </p:cNvSpPr>
          <p:nvPr>
            <p:ph type="body" idx="1"/>
          </p:nvPr>
        </p:nvSpPr>
        <p:spPr>
          <a:xfrm>
            <a:off x="8232000" y="0"/>
            <a:ext cx="3960000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18" name="Google Shape;18;p20"/>
          <p:cNvSpPr txBox="1">
            <a:spLocks noGrp="1"/>
          </p:cNvSpPr>
          <p:nvPr>
            <p:ph type="sldNum" idx="12"/>
          </p:nvPr>
        </p:nvSpPr>
        <p:spPr>
          <a:xfrm>
            <a:off x="7598122" y="6246000"/>
            <a:ext cx="310500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36000" anchor="t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sp>
        <p:nvSpPr>
          <p:cNvPr id="19" name="Google Shape;19;p20"/>
          <p:cNvSpPr txBox="1">
            <a:spLocks noGrp="1"/>
          </p:cNvSpPr>
          <p:nvPr>
            <p:ph type="body" idx="2"/>
          </p:nvPr>
        </p:nvSpPr>
        <p:spPr>
          <a:xfrm>
            <a:off x="795867" y="1973179"/>
            <a:ext cx="6697200" cy="41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marR="0" lvl="0" indent="-381000" algn="l" rtl="0">
              <a:lnSpc>
                <a:spcPct val="12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Poppins"/>
              <a:buChar char="–"/>
              <a:defRPr sz="2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Poppins"/>
              <a:buChar char="–"/>
              <a:defRPr sz="20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4925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Poppins"/>
              <a:buChar char="–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20" name="Google Shape;20;p20"/>
          <p:cNvSpPr/>
          <p:nvPr/>
        </p:nvSpPr>
        <p:spPr>
          <a:xfrm>
            <a:off x="336000" y="6534000"/>
            <a:ext cx="7585500" cy="32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" name="Google Shape;21;p20"/>
          <p:cNvSpPr txBox="1">
            <a:spLocks noGrp="1"/>
          </p:cNvSpPr>
          <p:nvPr>
            <p:ph type="title"/>
          </p:nvPr>
        </p:nvSpPr>
        <p:spPr>
          <a:xfrm>
            <a:off x="795867" y="365125"/>
            <a:ext cx="66972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Poppins"/>
              <a:buNone/>
              <a:defRPr sz="4400" b="1" i="0" u="none" strike="noStrike" cap="non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+ foto">
  <p:cSld name="Nadpis + foto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3"/>
          <p:cNvSpPr txBox="1">
            <a:spLocks noGrp="1"/>
          </p:cNvSpPr>
          <p:nvPr>
            <p:ph type="title"/>
          </p:nvPr>
        </p:nvSpPr>
        <p:spPr>
          <a:xfrm>
            <a:off x="336000" y="1"/>
            <a:ext cx="11520000" cy="1690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32000" tIns="45700" rIns="91425" bIns="1440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3"/>
          <p:cNvSpPr txBox="1">
            <a:spLocks noGrp="1"/>
          </p:cNvSpPr>
          <p:nvPr>
            <p:ph type="ftr" idx="11"/>
          </p:nvPr>
        </p:nvSpPr>
        <p:spPr>
          <a:xfrm>
            <a:off x="336000" y="6246000"/>
            <a:ext cx="11183560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36000" anchor="t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AA9D8B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28" name="Google Shape;28;p13"/>
          <p:cNvSpPr txBox="1">
            <a:spLocks noGrp="1"/>
          </p:cNvSpPr>
          <p:nvPr>
            <p:ph type="sldNum" idx="12"/>
          </p:nvPr>
        </p:nvSpPr>
        <p:spPr>
          <a:xfrm>
            <a:off x="11532000" y="6246000"/>
            <a:ext cx="310454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36000" anchor="t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sp>
        <p:nvSpPr>
          <p:cNvPr id="29" name="Google Shape;29;p13"/>
          <p:cNvSpPr>
            <a:spLocks noGrp="1"/>
          </p:cNvSpPr>
          <p:nvPr>
            <p:ph type="pic" idx="2"/>
          </p:nvPr>
        </p:nvSpPr>
        <p:spPr>
          <a:xfrm>
            <a:off x="336000" y="1690688"/>
            <a:ext cx="11506454" cy="4555311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+ obsah">
  <p:cSld name="Nadpis + obsah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4"/>
          <p:cNvSpPr txBox="1">
            <a:spLocks noGrp="1"/>
          </p:cNvSpPr>
          <p:nvPr>
            <p:ph type="title"/>
          </p:nvPr>
        </p:nvSpPr>
        <p:spPr>
          <a:xfrm>
            <a:off x="336000" y="1"/>
            <a:ext cx="11520000" cy="1690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32000" tIns="45700" rIns="91425" bIns="1440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4"/>
          <p:cNvSpPr txBox="1">
            <a:spLocks noGrp="1"/>
          </p:cNvSpPr>
          <p:nvPr>
            <p:ph type="body" idx="1"/>
          </p:nvPr>
        </p:nvSpPr>
        <p:spPr>
          <a:xfrm>
            <a:off x="795867" y="1973179"/>
            <a:ext cx="11060133" cy="41724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marR="0" lvl="0" indent="-3810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Poppins"/>
              <a:buChar char="–"/>
              <a:defRPr sz="2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Poppins"/>
              <a:buChar char="–"/>
              <a:defRPr sz="20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429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Poppins"/>
              <a:buChar char="–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33" name="Google Shape;33;p14"/>
          <p:cNvSpPr txBox="1">
            <a:spLocks noGrp="1"/>
          </p:cNvSpPr>
          <p:nvPr>
            <p:ph type="ftr" idx="11"/>
          </p:nvPr>
        </p:nvSpPr>
        <p:spPr>
          <a:xfrm>
            <a:off x="336000" y="6246000"/>
            <a:ext cx="11183560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36000" anchor="t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AA9D8B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34" name="Google Shape;34;p14"/>
          <p:cNvSpPr txBox="1">
            <a:spLocks noGrp="1"/>
          </p:cNvSpPr>
          <p:nvPr>
            <p:ph type="sldNum" idx="12"/>
          </p:nvPr>
        </p:nvSpPr>
        <p:spPr>
          <a:xfrm>
            <a:off x="11532000" y="6246000"/>
            <a:ext cx="310454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36000" anchor="t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+ obsah + obrázek">
  <p:cSld name="Nadpis + obsah + obrázek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5"/>
          <p:cNvSpPr txBox="1">
            <a:spLocks noGrp="1"/>
          </p:cNvSpPr>
          <p:nvPr>
            <p:ph type="body" idx="1"/>
          </p:nvPr>
        </p:nvSpPr>
        <p:spPr>
          <a:xfrm>
            <a:off x="8232000" y="0"/>
            <a:ext cx="3960000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37" name="Google Shape;37;p15"/>
          <p:cNvSpPr txBox="1">
            <a:spLocks noGrp="1"/>
          </p:cNvSpPr>
          <p:nvPr>
            <p:ph type="sldNum" idx="12"/>
          </p:nvPr>
        </p:nvSpPr>
        <p:spPr>
          <a:xfrm>
            <a:off x="7598122" y="6246000"/>
            <a:ext cx="310500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36000" anchor="t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body" idx="2"/>
          </p:nvPr>
        </p:nvSpPr>
        <p:spPr>
          <a:xfrm>
            <a:off x="795867" y="1973179"/>
            <a:ext cx="6697200" cy="41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marR="0" lvl="0" indent="-381000" algn="l" rtl="0">
              <a:lnSpc>
                <a:spcPct val="12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Poppins"/>
              <a:buChar char="–"/>
              <a:defRPr sz="2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Poppins"/>
              <a:buChar char="–"/>
              <a:defRPr sz="20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4925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Poppins"/>
              <a:buChar char="–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39" name="Google Shape;39;p15"/>
          <p:cNvSpPr/>
          <p:nvPr/>
        </p:nvSpPr>
        <p:spPr>
          <a:xfrm>
            <a:off x="336000" y="6534000"/>
            <a:ext cx="7585500" cy="32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0" name="Google Shape;40;p15"/>
          <p:cNvSpPr txBox="1">
            <a:spLocks noGrp="1"/>
          </p:cNvSpPr>
          <p:nvPr>
            <p:ph type="title"/>
          </p:nvPr>
        </p:nvSpPr>
        <p:spPr>
          <a:xfrm>
            <a:off x="795867" y="365125"/>
            <a:ext cx="66972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Poppins"/>
              <a:buNone/>
              <a:defRPr sz="4400" b="1" i="0" u="none" strike="noStrike" cap="non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+ 2x obsah">
  <p:cSld name="Nadpis + 2x obsah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6"/>
          <p:cNvSpPr txBox="1">
            <a:spLocks noGrp="1"/>
          </p:cNvSpPr>
          <p:nvPr>
            <p:ph type="title"/>
          </p:nvPr>
        </p:nvSpPr>
        <p:spPr>
          <a:xfrm>
            <a:off x="336000" y="1"/>
            <a:ext cx="11520000" cy="1690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32000" tIns="45700" rIns="91425" bIns="1440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6"/>
          <p:cNvSpPr txBox="1">
            <a:spLocks noGrp="1"/>
          </p:cNvSpPr>
          <p:nvPr>
            <p:ph type="body" idx="1"/>
          </p:nvPr>
        </p:nvSpPr>
        <p:spPr>
          <a:xfrm>
            <a:off x="795868" y="1981199"/>
            <a:ext cx="5112000" cy="4164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marR="0" lvl="0" indent="-3810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Poppins"/>
              <a:buChar char="–"/>
              <a:defRPr sz="2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Poppins"/>
              <a:buChar char="–"/>
              <a:defRPr sz="20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429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Poppins"/>
              <a:buChar char="–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44" name="Google Shape;44;p16"/>
          <p:cNvSpPr txBox="1">
            <a:spLocks noGrp="1"/>
          </p:cNvSpPr>
          <p:nvPr>
            <p:ph type="body" idx="2"/>
          </p:nvPr>
        </p:nvSpPr>
        <p:spPr>
          <a:xfrm>
            <a:off x="6420000" y="1981199"/>
            <a:ext cx="5112000" cy="4164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marR="0" lvl="0" indent="-3810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Poppins"/>
              <a:buChar char="–"/>
              <a:defRPr sz="2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Poppins"/>
              <a:buChar char="–"/>
              <a:defRPr sz="20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429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Poppins"/>
              <a:buChar char="–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45" name="Google Shape;45;p16"/>
          <p:cNvSpPr txBox="1">
            <a:spLocks noGrp="1"/>
          </p:cNvSpPr>
          <p:nvPr>
            <p:ph type="ftr" idx="11"/>
          </p:nvPr>
        </p:nvSpPr>
        <p:spPr>
          <a:xfrm>
            <a:off x="336000" y="6246000"/>
            <a:ext cx="11183560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36000" anchor="t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AA9D8B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46" name="Google Shape;46;p16"/>
          <p:cNvSpPr txBox="1">
            <a:spLocks noGrp="1"/>
          </p:cNvSpPr>
          <p:nvPr>
            <p:ph type="sldNum" idx="12"/>
          </p:nvPr>
        </p:nvSpPr>
        <p:spPr>
          <a:xfrm>
            <a:off x="11532000" y="6246000"/>
            <a:ext cx="310454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36000" anchor="t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ázek s titulkem a piskem">
  <p:cSld name="Obrázek s titulkem a piskem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7"/>
          <p:cNvSpPr txBox="1">
            <a:spLocks noGrp="1"/>
          </p:cNvSpPr>
          <p:nvPr>
            <p:ph type="title"/>
          </p:nvPr>
        </p:nvSpPr>
        <p:spPr>
          <a:xfrm>
            <a:off x="349546" y="0"/>
            <a:ext cx="3932237" cy="2057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32000" tIns="432000" rIns="180000" bIns="1440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Poppins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7"/>
          <p:cNvSpPr txBox="1">
            <a:spLocks noGrp="1"/>
          </p:cNvSpPr>
          <p:nvPr>
            <p:ph type="body" idx="1"/>
          </p:nvPr>
        </p:nvSpPr>
        <p:spPr>
          <a:xfrm>
            <a:off x="4635610" y="324001"/>
            <a:ext cx="7206845" cy="592199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72000" tIns="72000" rIns="72000" bIns="72000" anchor="t" anchorCtr="0">
            <a:normAutofit/>
          </a:bodyPr>
          <a:lstStyle>
            <a:lvl1pPr marL="457200" marR="0" lvl="0" indent="-3810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Poppins"/>
              <a:buChar char="–"/>
              <a:defRPr sz="2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Poppins"/>
              <a:buChar char="–"/>
              <a:defRPr sz="20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429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Poppins"/>
              <a:buChar char="–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50" name="Google Shape;50;p17"/>
          <p:cNvSpPr txBox="1">
            <a:spLocks noGrp="1"/>
          </p:cNvSpPr>
          <p:nvPr>
            <p:ph type="body" idx="2"/>
          </p:nvPr>
        </p:nvSpPr>
        <p:spPr>
          <a:xfrm>
            <a:off x="803081" y="2432421"/>
            <a:ext cx="3140765" cy="3813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44000" bIns="0" anchor="t" anchorCtr="0">
            <a:normAutofit/>
          </a:bodyPr>
          <a:lstStyle>
            <a:lvl1pPr marL="457200" marR="0" lvl="0" indent="-342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Poppins"/>
              <a:buChar char="–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175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Poppins"/>
              <a:buChar char="–"/>
              <a:defRPr sz="1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048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Poppins"/>
              <a:buChar char="–"/>
              <a:defRPr sz="12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048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Poppins"/>
              <a:buChar char="–"/>
              <a:defRPr sz="12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51" name="Google Shape;51;p17"/>
          <p:cNvSpPr txBox="1">
            <a:spLocks noGrp="1"/>
          </p:cNvSpPr>
          <p:nvPr>
            <p:ph type="ftr" idx="11"/>
          </p:nvPr>
        </p:nvSpPr>
        <p:spPr>
          <a:xfrm>
            <a:off x="336000" y="6246000"/>
            <a:ext cx="11183560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36000" anchor="t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AA9D8B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sldNum" idx="12"/>
          </p:nvPr>
        </p:nvSpPr>
        <p:spPr>
          <a:xfrm>
            <a:off x="11532000" y="6246000"/>
            <a:ext cx="310454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36000" anchor="t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+ 2x podnapis + 2x obsah">
  <p:cSld name="Nadpis + 2x podnapis + 2x obsah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8"/>
          <p:cNvSpPr txBox="1">
            <a:spLocks noGrp="1"/>
          </p:cNvSpPr>
          <p:nvPr>
            <p:ph type="body" idx="1"/>
          </p:nvPr>
        </p:nvSpPr>
        <p:spPr>
          <a:xfrm>
            <a:off x="793880" y="1985197"/>
            <a:ext cx="5069815" cy="714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55" name="Google Shape;55;p18"/>
          <p:cNvSpPr txBox="1">
            <a:spLocks noGrp="1"/>
          </p:cNvSpPr>
          <p:nvPr>
            <p:ph type="body" idx="2"/>
          </p:nvPr>
        </p:nvSpPr>
        <p:spPr>
          <a:xfrm>
            <a:off x="6416024" y="1978689"/>
            <a:ext cx="5113986" cy="714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56" name="Google Shape;56;p18"/>
          <p:cNvSpPr txBox="1">
            <a:spLocks noGrp="1"/>
          </p:cNvSpPr>
          <p:nvPr>
            <p:ph type="ftr" idx="11"/>
          </p:nvPr>
        </p:nvSpPr>
        <p:spPr>
          <a:xfrm>
            <a:off x="336000" y="6246000"/>
            <a:ext cx="11196000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360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AA9D8B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sldNum" idx="12"/>
          </p:nvPr>
        </p:nvSpPr>
        <p:spPr>
          <a:xfrm>
            <a:off x="11532000" y="6246000"/>
            <a:ext cx="310454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360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sp>
        <p:nvSpPr>
          <p:cNvPr id="58" name="Google Shape;58;p18"/>
          <p:cNvSpPr txBox="1">
            <a:spLocks noGrp="1"/>
          </p:cNvSpPr>
          <p:nvPr>
            <p:ph type="body" idx="3"/>
          </p:nvPr>
        </p:nvSpPr>
        <p:spPr>
          <a:xfrm>
            <a:off x="793880" y="2761611"/>
            <a:ext cx="5069814" cy="3484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marR="0" lvl="0" indent="-3810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Poppins"/>
              <a:buChar char="–"/>
              <a:defRPr sz="2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Poppins"/>
              <a:buChar char="–"/>
              <a:defRPr sz="20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429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Poppins"/>
              <a:buChar char="–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59" name="Google Shape;59;p18"/>
          <p:cNvSpPr txBox="1">
            <a:spLocks noGrp="1"/>
          </p:cNvSpPr>
          <p:nvPr>
            <p:ph type="body" idx="4"/>
          </p:nvPr>
        </p:nvSpPr>
        <p:spPr>
          <a:xfrm>
            <a:off x="6418012" y="2761611"/>
            <a:ext cx="5112000" cy="3484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marR="0" lvl="0" indent="-3810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Poppins"/>
              <a:buChar char="–"/>
              <a:defRPr sz="2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Poppins"/>
              <a:buChar char="–"/>
              <a:defRPr sz="20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429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Poppins"/>
              <a:buChar char="–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oppins"/>
              <a:buChar char="–"/>
              <a:defRPr sz="16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60" name="Google Shape;60;p18"/>
          <p:cNvSpPr/>
          <p:nvPr/>
        </p:nvSpPr>
        <p:spPr>
          <a:xfrm>
            <a:off x="336000" y="6534000"/>
            <a:ext cx="11520000" cy="32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1" name="Google Shape;61;p18"/>
          <p:cNvSpPr txBox="1">
            <a:spLocks noGrp="1"/>
          </p:cNvSpPr>
          <p:nvPr>
            <p:ph type="title"/>
          </p:nvPr>
        </p:nvSpPr>
        <p:spPr>
          <a:xfrm>
            <a:off x="336000" y="1"/>
            <a:ext cx="11520000" cy="1690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32000" tIns="45700" rIns="91425" bIns="1440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 (bez nadpisu)">
  <p:cSld name="Foto (bez nadpisu)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9"/>
          <p:cNvSpPr>
            <a:spLocks noGrp="1"/>
          </p:cNvSpPr>
          <p:nvPr>
            <p:ph type="pic" idx="2"/>
          </p:nvPr>
        </p:nvSpPr>
        <p:spPr>
          <a:xfrm>
            <a:off x="336000" y="0"/>
            <a:ext cx="11506454" cy="6246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64" name="Google Shape;64;p19"/>
          <p:cNvSpPr txBox="1">
            <a:spLocks noGrp="1"/>
          </p:cNvSpPr>
          <p:nvPr>
            <p:ph type="ftr" idx="11"/>
          </p:nvPr>
        </p:nvSpPr>
        <p:spPr>
          <a:xfrm>
            <a:off x="336000" y="6246000"/>
            <a:ext cx="11183560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36000" anchor="t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AA9D8B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65" name="Google Shape;65;p19"/>
          <p:cNvSpPr txBox="1">
            <a:spLocks noGrp="1"/>
          </p:cNvSpPr>
          <p:nvPr>
            <p:ph type="sldNum" idx="12"/>
          </p:nvPr>
        </p:nvSpPr>
        <p:spPr>
          <a:xfrm>
            <a:off x="11532000" y="6246000"/>
            <a:ext cx="310454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36000" anchor="t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/>
          <p:nvPr/>
        </p:nvSpPr>
        <p:spPr>
          <a:xfrm>
            <a:off x="336000" y="0"/>
            <a:ext cx="11520000" cy="653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1" name="Google Shape;11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0000" y="1693875"/>
            <a:ext cx="466408" cy="1665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24000" y="652727"/>
            <a:ext cx="1800000" cy="257143"/>
          </a:xfrm>
          <a:prstGeom prst="rect">
            <a:avLst/>
          </a:prstGeom>
          <a:noFill/>
          <a:ln>
            <a:noFill/>
          </a:ln>
          <a:effectLst>
            <a:outerShdw blurRad="101600" algn="ctr" rotWithShape="0">
              <a:schemeClr val="dk1">
                <a:alpha val="20000"/>
              </a:schemeClr>
            </a:outerShdw>
          </a:effectLst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med">
        <p14:flip dir="l"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med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2"/>
          <p:cNvSpPr txBox="1">
            <a:spLocks noGrp="1"/>
          </p:cNvSpPr>
          <p:nvPr>
            <p:ph type="title"/>
          </p:nvPr>
        </p:nvSpPr>
        <p:spPr>
          <a:xfrm>
            <a:off x="336000" y="1"/>
            <a:ext cx="11520000" cy="1690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32000" tIns="45700" rIns="91425" bIns="1440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Poppins"/>
              <a:buNone/>
              <a:defRPr sz="4400" b="1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Google Shape;24;p12"/>
          <p:cNvSpPr/>
          <p:nvPr/>
        </p:nvSpPr>
        <p:spPr>
          <a:xfrm>
            <a:off x="336000" y="6534000"/>
            <a:ext cx="11520000" cy="32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</p:sldLayoutIdLst>
  <mc:AlternateContent xmlns:mc="http://schemas.openxmlformats.org/markup-compatibility/2006" xmlns:p14="http://schemas.microsoft.com/office/powerpoint/2010/main">
    <mc:Choice Requires="p14">
      <p:transition spd="med">
        <p14:flip dir="l"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med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335411" y="0"/>
            <a:ext cx="11521176" cy="653637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"/>
          <p:cNvSpPr txBox="1">
            <a:spLocks noGrp="1"/>
          </p:cNvSpPr>
          <p:nvPr>
            <p:ph type="title"/>
          </p:nvPr>
        </p:nvSpPr>
        <p:spPr>
          <a:xfrm>
            <a:off x="995925" y="1765175"/>
            <a:ext cx="10488000" cy="1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Poppins"/>
              <a:buNone/>
            </a:pPr>
            <a:r>
              <a:rPr lang="cs-CZ" sz="3100"/>
              <a:t>Automatizace zpravodajství ČTK a nástroje genAI</a:t>
            </a:r>
            <a:endParaRPr sz="31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Poppins"/>
              <a:buNone/>
            </a:pPr>
            <a:endParaRPr/>
          </a:p>
        </p:txBody>
      </p:sp>
      <p:sp>
        <p:nvSpPr>
          <p:cNvPr id="72" name="Google Shape;72;p1"/>
          <p:cNvSpPr txBox="1">
            <a:spLocks noGrp="1"/>
          </p:cNvSpPr>
          <p:nvPr>
            <p:ph type="body" idx="1"/>
          </p:nvPr>
        </p:nvSpPr>
        <p:spPr>
          <a:xfrm>
            <a:off x="1224000" y="3487978"/>
            <a:ext cx="10260000" cy="10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45700" rIns="72000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</a:pPr>
            <a:r>
              <a:rPr lang="cs-CZ" b="1">
                <a:solidFill>
                  <a:schemeClr val="accent1"/>
                </a:solidFill>
              </a:rPr>
              <a:t>RADKA MATESOVÁ MARKOVÁ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cs-CZ"/>
              <a:t>             šéfredaktorka zpravodajství ČTK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</a:pPr>
            <a:endParaRPr/>
          </a:p>
        </p:txBody>
      </p:sp>
      <p:pic>
        <p:nvPicPr>
          <p:cNvPr id="73" name="Google Shape;73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24000" y="652727"/>
            <a:ext cx="1799999" cy="257143"/>
          </a:xfrm>
          <a:prstGeom prst="rect">
            <a:avLst/>
          </a:prstGeom>
          <a:noFill/>
          <a:ln>
            <a:noFill/>
          </a:ln>
          <a:effectLst>
            <a:outerShdw blurRad="101600" algn="ctr" rotWithShape="0">
              <a:schemeClr val="dk1">
                <a:alpha val="20000"/>
              </a:schemeClr>
            </a:outerShdw>
          </a:effectLst>
        </p:spPr>
      </p:pic>
      <p:pic>
        <p:nvPicPr>
          <p:cNvPr id="74" name="Google Shape;74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7600" y="1495450"/>
            <a:ext cx="466408" cy="16657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"/>
          <p:cNvSpPr txBox="1">
            <a:spLocks noGrp="1"/>
          </p:cNvSpPr>
          <p:nvPr>
            <p:ph type="sldNum" idx="12"/>
          </p:nvPr>
        </p:nvSpPr>
        <p:spPr>
          <a:xfrm>
            <a:off x="11532000" y="6246000"/>
            <a:ext cx="310454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36000" anchor="t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cs-CZ"/>
              <a:t>2</a:t>
            </a:fld>
            <a:endParaRPr/>
          </a:p>
        </p:txBody>
      </p:sp>
      <p:sp>
        <p:nvSpPr>
          <p:cNvPr id="80" name="Google Shape;80;p2"/>
          <p:cNvSpPr txBox="1">
            <a:spLocks noGrp="1"/>
          </p:cNvSpPr>
          <p:nvPr>
            <p:ph type="title"/>
          </p:nvPr>
        </p:nvSpPr>
        <p:spPr>
          <a:xfrm>
            <a:off x="336000" y="0"/>
            <a:ext cx="11520000" cy="13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32000" tIns="45700" rIns="91425" bIns="1440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Poppins"/>
              <a:buNone/>
            </a:pPr>
            <a:r>
              <a:rPr lang="cs-CZ"/>
              <a:t>První automatizované formáty</a:t>
            </a:r>
            <a:endParaRPr/>
          </a:p>
        </p:txBody>
      </p:sp>
      <p:sp>
        <p:nvSpPr>
          <p:cNvPr id="81" name="Google Shape;81;p2"/>
          <p:cNvSpPr/>
          <p:nvPr/>
        </p:nvSpPr>
        <p:spPr>
          <a:xfrm rot="985170" flipH="1">
            <a:off x="8773588" y="3408640"/>
            <a:ext cx="1489026" cy="77268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2"/>
          <p:cNvSpPr/>
          <p:nvPr/>
        </p:nvSpPr>
        <p:spPr>
          <a:xfrm rot="-985170">
            <a:off x="7410026" y="3408640"/>
            <a:ext cx="1489026" cy="77268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2"/>
          <p:cNvSpPr/>
          <p:nvPr/>
        </p:nvSpPr>
        <p:spPr>
          <a:xfrm rot="985170" flipH="1">
            <a:off x="6030530" y="3408640"/>
            <a:ext cx="1489026" cy="77268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2"/>
          <p:cNvSpPr/>
          <p:nvPr/>
        </p:nvSpPr>
        <p:spPr>
          <a:xfrm rot="-985170">
            <a:off x="4666968" y="3408640"/>
            <a:ext cx="1489026" cy="77268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2"/>
          <p:cNvSpPr/>
          <p:nvPr/>
        </p:nvSpPr>
        <p:spPr>
          <a:xfrm rot="985170" flipH="1">
            <a:off x="3292960" y="3408640"/>
            <a:ext cx="1489026" cy="77268"/>
          </a:xfrm>
          <a:prstGeom prst="roundRect">
            <a:avLst>
              <a:gd name="adj" fmla="val 50000"/>
            </a:avLst>
          </a:prstGeom>
          <a:solidFill>
            <a:srgbClr val="3D3D3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6" name="Google Shape;86;p2"/>
          <p:cNvGrpSpPr/>
          <p:nvPr/>
        </p:nvGrpSpPr>
        <p:grpSpPr>
          <a:xfrm>
            <a:off x="6326179" y="3489665"/>
            <a:ext cx="2283543" cy="1690511"/>
            <a:chOff x="4734203" y="2543425"/>
            <a:chExt cx="1712700" cy="1267915"/>
          </a:xfrm>
        </p:grpSpPr>
        <p:sp>
          <p:nvSpPr>
            <p:cNvPr id="87" name="Google Shape;87;p2"/>
            <p:cNvSpPr/>
            <p:nvPr/>
          </p:nvSpPr>
          <p:spPr>
            <a:xfrm rot="-1789476">
              <a:off x="5510320" y="2572699"/>
              <a:ext cx="160451" cy="16045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85858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2"/>
            <p:cNvSpPr txBox="1"/>
            <p:nvPr/>
          </p:nvSpPr>
          <p:spPr>
            <a:xfrm>
              <a:off x="5234191" y="2737212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cs-CZ" sz="1800" b="1" i="0" u="none" strike="noStrike" cap="none">
                  <a:solidFill>
                    <a:srgbClr val="5E5E5E"/>
                  </a:solidFill>
                  <a:latin typeface="Roboto"/>
                  <a:ea typeface="Roboto"/>
                  <a:cs typeface="Roboto"/>
                  <a:sym typeface="Roboto"/>
                </a:rPr>
                <a:t>2018</a:t>
              </a:r>
              <a:endParaRPr sz="1800" b="1" i="0" u="none" strike="noStrike" cap="none">
                <a:solidFill>
                  <a:srgbClr val="5E5E5E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4734203" y="3070640"/>
              <a:ext cx="1712700" cy="703500"/>
            </a:xfrm>
            <a:prstGeom prst="roundRect">
              <a:avLst>
                <a:gd name="adj" fmla="val 4485"/>
              </a:avLst>
            </a:prstGeom>
            <a:solidFill>
              <a:srgbClr val="D9D9D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2"/>
            <p:cNvSpPr txBox="1"/>
            <p:nvPr/>
          </p:nvSpPr>
          <p:spPr>
            <a:xfrm>
              <a:off x="4778451" y="3107840"/>
              <a:ext cx="1624200" cy="703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cs-CZ" sz="1400" b="1" i="0" u="none" strike="noStrike" cap="none">
                  <a:solidFill>
                    <a:schemeClr val="accent4"/>
                  </a:solidFill>
                  <a:latin typeface="Poppins"/>
                  <a:ea typeface="Poppins"/>
                  <a:cs typeface="Poppins"/>
                  <a:sym typeface="Poppins"/>
                </a:rPr>
                <a:t>základní výsledkové volební zpravodajství</a:t>
              </a:r>
              <a:endParaRPr sz="1400" b="1" i="0" u="none" strike="noStrike" cap="none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5545553" y="3005991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2" name="Google Shape;92;p2"/>
          <p:cNvSpPr/>
          <p:nvPr/>
        </p:nvSpPr>
        <p:spPr>
          <a:xfrm rot="-985170">
            <a:off x="1929398" y="3408640"/>
            <a:ext cx="1489026" cy="77268"/>
          </a:xfrm>
          <a:prstGeom prst="roundRect">
            <a:avLst>
              <a:gd name="adj" fmla="val 50000"/>
            </a:avLst>
          </a:prstGeom>
          <a:solidFill>
            <a:srgbClr val="3D3D3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3" name="Google Shape;93;p2"/>
          <p:cNvGrpSpPr/>
          <p:nvPr/>
        </p:nvGrpSpPr>
        <p:grpSpPr>
          <a:xfrm>
            <a:off x="2294549" y="1727235"/>
            <a:ext cx="2283543" cy="1662294"/>
            <a:chOff x="1641853" y="1221570"/>
            <a:chExt cx="1712700" cy="1246752"/>
          </a:xfrm>
        </p:grpSpPr>
        <p:sp>
          <p:nvSpPr>
            <p:cNvPr id="94" name="Google Shape;94;p2"/>
            <p:cNvSpPr/>
            <p:nvPr/>
          </p:nvSpPr>
          <p:spPr>
            <a:xfrm>
              <a:off x="1641853" y="1221570"/>
              <a:ext cx="1712700" cy="703500"/>
            </a:xfrm>
            <a:prstGeom prst="roundRect">
              <a:avLst>
                <a:gd name="adj" fmla="val 4485"/>
              </a:avLst>
            </a:prstGeom>
            <a:solidFill>
              <a:srgbClr val="3D3D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2"/>
            <p:cNvSpPr txBox="1"/>
            <p:nvPr/>
          </p:nvSpPr>
          <p:spPr>
            <a:xfrm>
              <a:off x="2148922" y="1986924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cs-CZ" sz="1800" b="1" i="0" u="none" strike="noStrike" cap="none">
                  <a:solidFill>
                    <a:srgbClr val="3D3D3D"/>
                  </a:solidFill>
                  <a:latin typeface="Roboto"/>
                  <a:ea typeface="Roboto"/>
                  <a:cs typeface="Roboto"/>
                  <a:sym typeface="Roboto"/>
                </a:rPr>
                <a:t>1992</a:t>
              </a:r>
              <a:endParaRPr sz="1800" b="1" i="0" u="none" strike="noStrike" cap="none">
                <a:solidFill>
                  <a:srgbClr val="3D3D3D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6" name="Google Shape;96;p2"/>
            <p:cNvSpPr/>
            <p:nvPr/>
          </p:nvSpPr>
          <p:spPr>
            <a:xfrm rot="10800000">
              <a:off x="2453178" y="1920663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rgbClr val="3D3D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2"/>
            <p:cNvSpPr txBox="1"/>
            <p:nvPr/>
          </p:nvSpPr>
          <p:spPr>
            <a:xfrm>
              <a:off x="1686103" y="1258770"/>
              <a:ext cx="1624200" cy="62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cs-CZ" sz="1200" b="0" i="0" u="none" strike="noStrike" cap="none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souhrny - první odstavce vydaných zpráv</a:t>
              </a:r>
              <a:endParaRPr sz="1200" b="0" i="0" u="none" strike="noStrike" cap="non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8" name="Google Shape;98;p2"/>
            <p:cNvSpPr/>
            <p:nvPr/>
          </p:nvSpPr>
          <p:spPr>
            <a:xfrm rot="-1789476">
              <a:off x="2415143" y="2278597"/>
              <a:ext cx="160451" cy="16045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3D3D3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" name="Google Shape;99;p2"/>
          <p:cNvGrpSpPr/>
          <p:nvPr/>
        </p:nvGrpSpPr>
        <p:grpSpPr>
          <a:xfrm>
            <a:off x="7679487" y="1727235"/>
            <a:ext cx="2283543" cy="1662294"/>
            <a:chOff x="5770307" y="1221570"/>
            <a:chExt cx="1712700" cy="1246752"/>
          </a:xfrm>
        </p:grpSpPr>
        <p:sp>
          <p:nvSpPr>
            <p:cNvPr id="100" name="Google Shape;100;p2"/>
            <p:cNvSpPr/>
            <p:nvPr/>
          </p:nvSpPr>
          <p:spPr>
            <a:xfrm rot="-1789476">
              <a:off x="6546711" y="2278597"/>
              <a:ext cx="160451" cy="16045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85858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2"/>
            <p:cNvSpPr txBox="1"/>
            <p:nvPr/>
          </p:nvSpPr>
          <p:spPr>
            <a:xfrm>
              <a:off x="6290851" y="1986918"/>
              <a:ext cx="988800" cy="26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cs-CZ" sz="1800" b="1">
                  <a:solidFill>
                    <a:srgbClr val="5E5E5E"/>
                  </a:solidFill>
                  <a:latin typeface="Roboto"/>
                  <a:ea typeface="Roboto"/>
                  <a:cs typeface="Roboto"/>
                  <a:sym typeface="Roboto"/>
                </a:rPr>
                <a:t>od </a:t>
              </a:r>
              <a:r>
                <a:rPr lang="cs-CZ" sz="1800" b="1" i="0" u="none" strike="noStrike" cap="none">
                  <a:solidFill>
                    <a:srgbClr val="5E5E5E"/>
                  </a:solidFill>
                  <a:latin typeface="Roboto"/>
                  <a:ea typeface="Roboto"/>
                  <a:cs typeface="Roboto"/>
                  <a:sym typeface="Roboto"/>
                </a:rPr>
                <a:t>2020</a:t>
              </a:r>
              <a:endParaRPr sz="1800" b="1" i="0" u="none" strike="noStrike" cap="none">
                <a:solidFill>
                  <a:srgbClr val="5E5E5E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5770307" y="1221570"/>
              <a:ext cx="1712700" cy="703500"/>
            </a:xfrm>
            <a:prstGeom prst="roundRect">
              <a:avLst>
                <a:gd name="adj" fmla="val 4485"/>
              </a:avLst>
            </a:prstGeom>
            <a:solidFill>
              <a:srgbClr val="D9D9D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2"/>
            <p:cNvSpPr/>
            <p:nvPr/>
          </p:nvSpPr>
          <p:spPr>
            <a:xfrm rot="10800000">
              <a:off x="6581632" y="1920663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2"/>
            <p:cNvSpPr txBox="1"/>
            <p:nvPr/>
          </p:nvSpPr>
          <p:spPr>
            <a:xfrm>
              <a:off x="5814557" y="1258770"/>
              <a:ext cx="1624200" cy="62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cs-CZ" sz="1200" b="0" i="0" u="none" strike="noStrike" cap="none">
                  <a:solidFill>
                    <a:srgbClr val="5E5E5E"/>
                  </a:solidFill>
                  <a:latin typeface="Poppins"/>
                  <a:ea typeface="Poppins"/>
                  <a:cs typeface="Poppins"/>
                  <a:sym typeface="Poppins"/>
                </a:rPr>
                <a:t>generované zprávy o cenách benzinu, statistiky dpr. nehod</a:t>
              </a:r>
              <a:endParaRPr sz="1200" b="0" i="0" u="none" strike="noStrike" cap="none">
                <a:solidFill>
                  <a:srgbClr val="5E5E5E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105" name="Google Shape;105;p2"/>
          <p:cNvGrpSpPr/>
          <p:nvPr/>
        </p:nvGrpSpPr>
        <p:grpSpPr>
          <a:xfrm>
            <a:off x="4862006" y="1727235"/>
            <a:ext cx="2283543" cy="1662294"/>
            <a:chOff x="3692203" y="1221570"/>
            <a:chExt cx="1712700" cy="1246752"/>
          </a:xfrm>
        </p:grpSpPr>
        <p:sp>
          <p:nvSpPr>
            <p:cNvPr id="106" name="Google Shape;106;p2"/>
            <p:cNvSpPr/>
            <p:nvPr/>
          </p:nvSpPr>
          <p:spPr>
            <a:xfrm rot="-1789476">
              <a:off x="4468320" y="2278597"/>
              <a:ext cx="160451" cy="16045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85858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2"/>
            <p:cNvSpPr txBox="1"/>
            <p:nvPr/>
          </p:nvSpPr>
          <p:spPr>
            <a:xfrm>
              <a:off x="4204633" y="1986924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cs-CZ" sz="1800" b="1" i="0" u="none" strike="noStrike" cap="none">
                  <a:solidFill>
                    <a:srgbClr val="5E5E5E"/>
                  </a:solidFill>
                  <a:latin typeface="Roboto"/>
                  <a:ea typeface="Roboto"/>
                  <a:cs typeface="Roboto"/>
                  <a:sym typeface="Roboto"/>
                </a:rPr>
                <a:t>2006</a:t>
              </a:r>
              <a:endParaRPr sz="1800" b="1" i="0" u="none" strike="noStrike" cap="none">
                <a:solidFill>
                  <a:srgbClr val="5E5E5E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3692203" y="1221570"/>
              <a:ext cx="1712700" cy="703500"/>
            </a:xfrm>
            <a:prstGeom prst="roundRect">
              <a:avLst>
                <a:gd name="adj" fmla="val 4485"/>
              </a:avLst>
            </a:prstGeom>
            <a:solidFill>
              <a:srgbClr val="D9D9D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2"/>
            <p:cNvSpPr/>
            <p:nvPr/>
          </p:nvSpPr>
          <p:spPr>
            <a:xfrm rot="10800000">
              <a:off x="4503528" y="1920663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2"/>
            <p:cNvSpPr txBox="1"/>
            <p:nvPr/>
          </p:nvSpPr>
          <p:spPr>
            <a:xfrm>
              <a:off x="3736453" y="1258770"/>
              <a:ext cx="1624200" cy="62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cs-CZ" sz="1200" b="0" i="0" u="none" strike="noStrike" cap="none">
                  <a:solidFill>
                    <a:srgbClr val="5E5E5E"/>
                  </a:solidFill>
                  <a:latin typeface="Poppins"/>
                  <a:ea typeface="Poppins"/>
                  <a:cs typeface="Poppins"/>
                  <a:sym typeface="Poppins"/>
                </a:rPr>
                <a:t>datová grafika</a:t>
              </a:r>
              <a:endParaRPr sz="1200" b="0" i="0" u="none" strike="noStrike" cap="none">
                <a:solidFill>
                  <a:srgbClr val="5E5E5E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111" name="Google Shape;111;p2"/>
          <p:cNvGrpSpPr/>
          <p:nvPr/>
        </p:nvGrpSpPr>
        <p:grpSpPr>
          <a:xfrm>
            <a:off x="3592381" y="3489665"/>
            <a:ext cx="2283543" cy="1640912"/>
            <a:chOff x="2683803" y="2543425"/>
            <a:chExt cx="1712700" cy="1230715"/>
          </a:xfrm>
        </p:grpSpPr>
        <p:sp>
          <p:nvSpPr>
            <p:cNvPr id="112" name="Google Shape;112;p2"/>
            <p:cNvSpPr/>
            <p:nvPr/>
          </p:nvSpPr>
          <p:spPr>
            <a:xfrm rot="-1789476">
              <a:off x="3457142" y="2572699"/>
              <a:ext cx="160451" cy="16045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3D3D3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2683803" y="3070640"/>
              <a:ext cx="1712700" cy="703500"/>
            </a:xfrm>
            <a:prstGeom prst="roundRect">
              <a:avLst>
                <a:gd name="adj" fmla="val 4485"/>
              </a:avLst>
            </a:prstGeom>
            <a:solidFill>
              <a:srgbClr val="3D3D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2"/>
            <p:cNvSpPr txBox="1"/>
            <p:nvPr/>
          </p:nvSpPr>
          <p:spPr>
            <a:xfrm>
              <a:off x="2728053" y="3107840"/>
              <a:ext cx="1624200" cy="62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cs-CZ" sz="1200" b="0" i="0" u="none" strike="noStrike" cap="none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plánovací modul - deníky očekávaných událostí, plány</a:t>
              </a:r>
              <a:endParaRPr sz="1200" b="0" i="0" u="none" strike="noStrike" cap="non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495153" y="3005991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rgbClr val="3D3D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2"/>
            <p:cNvSpPr txBox="1"/>
            <p:nvPr/>
          </p:nvSpPr>
          <p:spPr>
            <a:xfrm>
              <a:off x="3191705" y="2737212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cs-CZ" sz="1800" b="1" i="0" u="none" strike="noStrike" cap="none">
                  <a:solidFill>
                    <a:srgbClr val="3D3D3D"/>
                  </a:solidFill>
                  <a:latin typeface="Roboto"/>
                  <a:ea typeface="Roboto"/>
                  <a:cs typeface="Roboto"/>
                  <a:sym typeface="Roboto"/>
                </a:rPr>
                <a:t>2006</a:t>
              </a:r>
              <a:endParaRPr sz="1800" b="1" i="0" u="none" strike="noStrike" cap="none">
                <a:solidFill>
                  <a:srgbClr val="3D3D3D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"/>
          <p:cNvSpPr txBox="1">
            <a:spLocks noGrp="1"/>
          </p:cNvSpPr>
          <p:nvPr>
            <p:ph type="body" idx="1"/>
          </p:nvPr>
        </p:nvSpPr>
        <p:spPr>
          <a:xfrm>
            <a:off x="8232000" y="0"/>
            <a:ext cx="3960000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122" name="Google Shape;122;p4"/>
          <p:cNvSpPr txBox="1">
            <a:spLocks noGrp="1"/>
          </p:cNvSpPr>
          <p:nvPr>
            <p:ph type="sldNum" idx="12"/>
          </p:nvPr>
        </p:nvSpPr>
        <p:spPr>
          <a:xfrm>
            <a:off x="7598122" y="6246000"/>
            <a:ext cx="310500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36000" anchor="t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cs-CZ"/>
              <a:t>3</a:t>
            </a:fld>
            <a:endParaRPr/>
          </a:p>
        </p:txBody>
      </p:sp>
      <p:sp>
        <p:nvSpPr>
          <p:cNvPr id="123" name="Google Shape;123;p4"/>
          <p:cNvSpPr txBox="1">
            <a:spLocks noGrp="1"/>
          </p:cNvSpPr>
          <p:nvPr>
            <p:ph type="body" idx="2"/>
          </p:nvPr>
        </p:nvSpPr>
        <p:spPr>
          <a:xfrm>
            <a:off x="795875" y="1965075"/>
            <a:ext cx="6378000" cy="45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/>
          <a:p>
            <a:pPr marL="609600" lvl="0" indent="-4572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➢"/>
            </a:pPr>
            <a:r>
              <a:rPr lang="cs-CZ"/>
              <a:t>napojení na data ČSÚ</a:t>
            </a:r>
            <a:endParaRPr/>
          </a:p>
          <a:p>
            <a:pPr marL="609600" lvl="0" indent="-4572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➢"/>
            </a:pPr>
            <a:r>
              <a:rPr lang="cs-CZ"/>
              <a:t>průběžné i celkové zpravodajství + prognózy (dopočet),</a:t>
            </a:r>
            <a:endParaRPr/>
          </a:p>
          <a:p>
            <a:pPr marL="609600" lvl="0" indent="-4572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➢"/>
            </a:pPr>
            <a:r>
              <a:rPr lang="cs-CZ"/>
              <a:t>příprava šablon + testování (číselníky, ale i kontext) </a:t>
            </a:r>
            <a:endParaRPr/>
          </a:p>
          <a:p>
            <a:pPr marL="609600" lvl="0" indent="-4572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➢"/>
            </a:pPr>
            <a:r>
              <a:rPr lang="cs-CZ"/>
              <a:t>od 2020 spolupráce s Geneea </a:t>
            </a:r>
            <a:endParaRPr/>
          </a:p>
          <a:p>
            <a:pPr marL="609600" lvl="0" indent="-4572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➢"/>
            </a:pPr>
            <a:r>
              <a:rPr lang="cs-CZ"/>
              <a:t>během voleb zrychlení, odbourání </a:t>
            </a:r>
            <a:r>
              <a:rPr lang="cs-CZ">
                <a:highlight>
                  <a:schemeClr val="lt1"/>
                </a:highlight>
              </a:rPr>
              <a:t>rutiny, rychleji ke kreativnější práci</a:t>
            </a:r>
            <a:endParaRPr>
              <a:highlight>
                <a:schemeClr val="lt1"/>
              </a:highlight>
            </a:endParaRPr>
          </a:p>
          <a:p>
            <a:pPr marL="609600" lvl="0" indent="-4572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➢"/>
            </a:pPr>
            <a:r>
              <a:rPr lang="cs-CZ" b="1">
                <a:highlight>
                  <a:schemeClr val="lt1"/>
                </a:highlight>
              </a:rPr>
              <a:t>vše přes editora</a:t>
            </a:r>
            <a:endParaRPr b="1">
              <a:highlight>
                <a:schemeClr val="lt1"/>
              </a:highlight>
            </a:endParaRPr>
          </a:p>
          <a:p>
            <a:pPr marL="609600" lvl="0" indent="-4572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➢"/>
            </a:pPr>
            <a:r>
              <a:rPr lang="cs-CZ" b="1">
                <a:highlight>
                  <a:schemeClr val="lt1"/>
                </a:highlight>
              </a:rPr>
              <a:t>označení - redakční zkratka </a:t>
            </a:r>
            <a:r>
              <a:rPr lang="cs-CZ" b="1">
                <a:solidFill>
                  <a:srgbClr val="0B5394"/>
                </a:solidFill>
                <a:highlight>
                  <a:schemeClr val="lt1"/>
                </a:highlight>
              </a:rPr>
              <a:t>-rur-</a:t>
            </a:r>
            <a:endParaRPr b="1">
              <a:solidFill>
                <a:srgbClr val="0B5394"/>
              </a:solidFill>
              <a:highlight>
                <a:schemeClr val="lt1"/>
              </a:highlight>
            </a:endParaRPr>
          </a:p>
        </p:txBody>
      </p:sp>
      <p:sp>
        <p:nvSpPr>
          <p:cNvPr id="124" name="Google Shape;124;p4"/>
          <p:cNvSpPr txBox="1">
            <a:spLocks noGrp="1"/>
          </p:cNvSpPr>
          <p:nvPr>
            <p:ph type="title"/>
          </p:nvPr>
        </p:nvSpPr>
        <p:spPr>
          <a:xfrm>
            <a:off x="795867" y="365125"/>
            <a:ext cx="66972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Poppins"/>
              <a:buNone/>
            </a:pPr>
            <a:r>
              <a:rPr lang="cs-CZ"/>
              <a:t>Volby 2018 - 2023</a:t>
            </a:r>
            <a:endParaRPr/>
          </a:p>
        </p:txBody>
      </p:sp>
      <p:pic>
        <p:nvPicPr>
          <p:cNvPr id="125" name="Google Shape;12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61125" y="0"/>
            <a:ext cx="4502728" cy="6534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"/>
          <p:cNvSpPr txBox="1">
            <a:spLocks noGrp="1"/>
          </p:cNvSpPr>
          <p:nvPr>
            <p:ph type="title"/>
          </p:nvPr>
        </p:nvSpPr>
        <p:spPr>
          <a:xfrm>
            <a:off x="336000" y="1"/>
            <a:ext cx="11520000" cy="1690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32000" tIns="45700" rIns="91425" bIns="1440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Poppins"/>
              <a:buNone/>
            </a:pPr>
            <a:r>
              <a:rPr lang="cs-CZ"/>
              <a:t>Agenturní zpravodajství</a:t>
            </a:r>
            <a:endParaRPr/>
          </a:p>
        </p:txBody>
      </p:sp>
      <p:sp>
        <p:nvSpPr>
          <p:cNvPr id="131" name="Google Shape;131;p3"/>
          <p:cNvSpPr txBox="1">
            <a:spLocks noGrp="1"/>
          </p:cNvSpPr>
          <p:nvPr>
            <p:ph type="body" idx="1"/>
          </p:nvPr>
        </p:nvSpPr>
        <p:spPr>
          <a:xfrm>
            <a:off x="795867" y="1973179"/>
            <a:ext cx="11060133" cy="41724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 fontScale="77500" lnSpcReduction="20000"/>
          </a:bodyPr>
          <a:lstStyle/>
          <a:p>
            <a:pPr marL="228600" lvl="0" indent="-21971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Poppins"/>
              <a:buChar char="●"/>
            </a:pPr>
            <a:r>
              <a:rPr lang="cs-CZ" sz="2916" b="1"/>
              <a:t>velmi podobná struktura textů </a:t>
            </a:r>
            <a:endParaRPr sz="2916" b="1"/>
          </a:p>
          <a:p>
            <a:pPr marL="228600" lvl="0" indent="-21971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Poppins"/>
              <a:buChar char="●"/>
            </a:pPr>
            <a:r>
              <a:rPr lang="cs-CZ" sz="2916"/>
              <a:t>agentura sama nekomentuje</a:t>
            </a:r>
            <a:endParaRPr sz="2916"/>
          </a:p>
          <a:p>
            <a:pPr marL="228600" lvl="0" indent="-21971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Poppins"/>
              <a:buChar char="●"/>
            </a:pPr>
            <a:r>
              <a:rPr lang="cs-CZ" sz="2916"/>
              <a:t>relativně nižší podíl investigativy</a:t>
            </a:r>
            <a:endParaRPr sz="2916"/>
          </a:p>
          <a:p>
            <a:pPr marL="228600" lvl="0" indent="-21971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Poppins"/>
              <a:buChar char="●"/>
            </a:pPr>
            <a:r>
              <a:rPr lang="cs-CZ" sz="2916" b="1"/>
              <a:t>práce s daty </a:t>
            </a:r>
            <a:r>
              <a:rPr lang="cs-CZ" sz="2916"/>
              <a:t>– základní vyhodnocení + doplnění o názory, ohlasy</a:t>
            </a:r>
            <a:endParaRPr sz="2916"/>
          </a:p>
          <a:p>
            <a:pPr marL="45720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916"/>
          </a:p>
          <a:p>
            <a:pPr marL="22860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29032"/>
              <a:buNone/>
            </a:pPr>
            <a:endParaRPr/>
          </a:p>
          <a:p>
            <a:pPr marL="228600" lvl="0" indent="-762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Poppins"/>
              <a:buNone/>
            </a:pPr>
            <a:r>
              <a:rPr lang="cs-CZ"/>
              <a:t>           </a:t>
            </a:r>
            <a:r>
              <a:rPr lang="cs-CZ" sz="3303" b="1"/>
              <a:t>4500</a:t>
            </a:r>
            <a:r>
              <a:rPr lang="cs-CZ" sz="3303"/>
              <a:t> generovaných textů v Infobance ČTK   </a:t>
            </a:r>
            <a:r>
              <a:rPr lang="cs-CZ"/>
              <a:t> </a:t>
            </a:r>
            <a:endParaRPr/>
          </a:p>
          <a:p>
            <a:pPr marL="228600" lvl="0" indent="-762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Poppins"/>
              <a:buNone/>
            </a:pPr>
            <a:r>
              <a:rPr lang="cs-CZ"/>
              <a:t>  </a:t>
            </a:r>
            <a:endParaRPr/>
          </a:p>
          <a:p>
            <a:pPr marL="228600" lvl="0" indent="-762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6111"/>
              <a:buFont typeface="Poppins"/>
              <a:buNone/>
            </a:pPr>
            <a:r>
              <a:rPr lang="cs-CZ"/>
              <a:t>                                                       </a:t>
            </a:r>
            <a:r>
              <a:rPr lang="cs-CZ" sz="2787" b="1"/>
              <a:t> z 1,1 milionu zpravodajský textů od 10/2018</a:t>
            </a:r>
            <a:endParaRPr sz="2787" b="1"/>
          </a:p>
        </p:txBody>
      </p:sp>
      <p:sp>
        <p:nvSpPr>
          <p:cNvPr id="132" name="Google Shape;132;p3"/>
          <p:cNvSpPr/>
          <p:nvPr/>
        </p:nvSpPr>
        <p:spPr>
          <a:xfrm>
            <a:off x="5887188" y="3840100"/>
            <a:ext cx="877500" cy="4386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dd7b678cbd_0_10"/>
          <p:cNvSpPr txBox="1">
            <a:spLocks noGrp="1"/>
          </p:cNvSpPr>
          <p:nvPr>
            <p:ph type="body" idx="1"/>
          </p:nvPr>
        </p:nvSpPr>
        <p:spPr>
          <a:xfrm>
            <a:off x="7908625" y="246875"/>
            <a:ext cx="3886800" cy="6110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100"/>
              </a:spcBef>
              <a:spcAft>
                <a:spcPts val="0"/>
              </a:spcAft>
              <a:buSzPts val="2800"/>
              <a:buChar char="●"/>
            </a:pPr>
            <a:r>
              <a:rPr lang="cs-CZ"/>
              <a:t>vývoj cen benzinu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cs-CZ"/>
              <a:t>statistiky dopravních nehod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cs-CZ"/>
              <a:t>nezaměstnanost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cs-CZ"/>
              <a:t>demografie</a:t>
            </a:r>
            <a:endParaRPr/>
          </a:p>
          <a:p>
            <a:pPr marL="457200" lvl="0" indent="-409638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rgbClr val="19417D"/>
              </a:buClr>
              <a:buSzPts val="2851"/>
              <a:buFont typeface="Noto Sans Symbols"/>
              <a:buChar char="●"/>
            </a:pPr>
            <a:r>
              <a:rPr lang="cs-CZ" sz="2851"/>
              <a:t>hdl - výsledky loterijních her Sazky </a:t>
            </a:r>
            <a:endParaRPr sz="2851"/>
          </a:p>
          <a:p>
            <a:pPr marL="457200" lvl="0" indent="-409638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rgbClr val="19417D"/>
              </a:buClr>
              <a:buSzPts val="2851"/>
              <a:buFont typeface="Noto Sans Symbols"/>
              <a:buChar char="●"/>
            </a:pPr>
            <a:r>
              <a:rPr lang="cs-CZ" sz="2851"/>
              <a:t>headliny počasí</a:t>
            </a:r>
            <a:endParaRPr sz="2851"/>
          </a:p>
          <a:p>
            <a:pPr marL="457200" lvl="0" indent="-409638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rgbClr val="19417D"/>
              </a:buClr>
              <a:buSzPts val="2851"/>
              <a:buFont typeface="Noto Sans Symbols"/>
              <a:buChar char="●"/>
            </a:pPr>
            <a:r>
              <a:rPr lang="cs-CZ" sz="2851"/>
              <a:t>kurzové zpravodajství</a:t>
            </a:r>
            <a:endParaRPr sz="2851"/>
          </a:p>
          <a:p>
            <a:pPr marL="457200" lvl="0" indent="-234950" algn="l" rtl="0">
              <a:spcBef>
                <a:spcPts val="0"/>
              </a:spcBef>
              <a:spcAft>
                <a:spcPts val="0"/>
              </a:spcAft>
              <a:buSzPts val="100"/>
              <a:buChar char="●"/>
            </a:pPr>
            <a:endParaRPr sz="100"/>
          </a:p>
        </p:txBody>
      </p:sp>
      <p:sp>
        <p:nvSpPr>
          <p:cNvPr id="139" name="Google Shape;139;g2dd7b678cbd_0_10"/>
          <p:cNvSpPr txBox="1">
            <a:spLocks noGrp="1"/>
          </p:cNvSpPr>
          <p:nvPr>
            <p:ph type="sldNum" idx="12"/>
          </p:nvPr>
        </p:nvSpPr>
        <p:spPr>
          <a:xfrm>
            <a:off x="7598122" y="6246000"/>
            <a:ext cx="310500" cy="288000"/>
          </a:xfrm>
          <a:prstGeom prst="rect">
            <a:avLst/>
          </a:prstGeom>
        </p:spPr>
        <p:txBody>
          <a:bodyPr spcFirstLastPara="1" wrap="square" lIns="0" tIns="72000" rIns="0" bIns="36000" anchor="t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5</a:t>
            </a:fld>
            <a:endParaRPr/>
          </a:p>
        </p:txBody>
      </p:sp>
      <p:sp>
        <p:nvSpPr>
          <p:cNvPr id="140" name="Google Shape;140;g2dd7b678cbd_0_10"/>
          <p:cNvSpPr txBox="1">
            <a:spLocks noGrp="1"/>
          </p:cNvSpPr>
          <p:nvPr>
            <p:ph type="body" idx="2"/>
          </p:nvPr>
        </p:nvSpPr>
        <p:spPr>
          <a:xfrm>
            <a:off x="795867" y="1973179"/>
            <a:ext cx="6697200" cy="4172400"/>
          </a:xfrm>
          <a:prstGeom prst="rect">
            <a:avLst/>
          </a:prstGeom>
        </p:spPr>
        <p:txBody>
          <a:bodyPr spcFirstLastPara="1" wrap="square" lIns="0" tIns="45700" rIns="0" bIns="45700" anchor="t" anchorCtr="0">
            <a:normAutofit/>
          </a:bodyPr>
          <a:lstStyle/>
          <a:p>
            <a:pPr marL="0" lvl="0" indent="0" algn="l" rtl="0">
              <a:spcBef>
                <a:spcPts val="11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g2dd7b678cbd_0_10"/>
          <p:cNvSpPr txBox="1">
            <a:spLocks noGrp="1"/>
          </p:cNvSpPr>
          <p:nvPr>
            <p:ph type="title"/>
          </p:nvPr>
        </p:nvSpPr>
        <p:spPr>
          <a:xfrm>
            <a:off x="795875" y="454225"/>
            <a:ext cx="6802200" cy="918300"/>
          </a:xfrm>
          <a:prstGeom prst="rect">
            <a:avLst/>
          </a:prstGeom>
        </p:spPr>
        <p:txBody>
          <a:bodyPr spcFirstLastPara="1" wrap="square" lIns="0" tIns="45700" rIns="0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Generování textů z dat</a:t>
            </a:r>
            <a:endParaRPr/>
          </a:p>
        </p:txBody>
      </p:sp>
      <p:pic>
        <p:nvPicPr>
          <p:cNvPr id="142" name="Google Shape;142;g2dd7b678cbd_0_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5875" y="1910425"/>
            <a:ext cx="6697201" cy="4235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title"/>
          </p:nvPr>
        </p:nvSpPr>
        <p:spPr>
          <a:xfrm>
            <a:off x="336000" y="1"/>
            <a:ext cx="11520000" cy="1690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32000" tIns="45700" rIns="91425" bIns="1440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Poppins"/>
              <a:buNone/>
            </a:pPr>
            <a:r>
              <a:rPr lang="cs-CZ"/>
              <a:t>Nástroje generativní AI a ČTK</a:t>
            </a:r>
            <a:endParaRPr/>
          </a:p>
        </p:txBody>
      </p:sp>
      <p:sp>
        <p:nvSpPr>
          <p:cNvPr id="148" name="Google Shape;148;p8"/>
          <p:cNvSpPr txBox="1">
            <a:spLocks noGrp="1"/>
          </p:cNvSpPr>
          <p:nvPr>
            <p:ph type="body" idx="1"/>
          </p:nvPr>
        </p:nvSpPr>
        <p:spPr>
          <a:xfrm>
            <a:off x="795875" y="1973175"/>
            <a:ext cx="11060100" cy="43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 fontScale="25000" lnSpcReduction="20000"/>
          </a:bodyPr>
          <a:lstStyle/>
          <a:p>
            <a:pPr marL="457200" lvl="0" indent="-299118" algn="l" rtl="0">
              <a:spcBef>
                <a:spcPts val="0"/>
              </a:spcBef>
              <a:spcAft>
                <a:spcPts val="0"/>
              </a:spcAft>
              <a:buSzPct val="60722"/>
              <a:buChar char="-"/>
            </a:pPr>
            <a:r>
              <a:rPr lang="cs-CZ" sz="7315" b="1"/>
              <a:t>4/2023 redakční pravidla jako součást Kodexu ČTK- odpovědnost má vždy člověk </a:t>
            </a:r>
            <a:endParaRPr sz="7315" b="1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315"/>
          </a:p>
          <a:p>
            <a:pPr marL="457200" lvl="0" indent="-344731" algn="l" rtl="0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cs-CZ" sz="7315"/>
              <a:t>nelze použít automaticky generovaný obsah bez kontroly a úprav (je to pouze podklad)</a:t>
            </a:r>
            <a:endParaRPr sz="7315" b="1"/>
          </a:p>
          <a:p>
            <a:pPr marL="457200" lvl="0" indent="-344731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-"/>
            </a:pPr>
            <a:r>
              <a:rPr lang="cs-CZ" sz="7315" b="1"/>
              <a:t>opatrné testování</a:t>
            </a:r>
            <a:r>
              <a:rPr lang="cs-CZ" sz="7315"/>
              <a:t> generování a úprav textů - ChatGPT, Copilot, Claude, Gemini</a:t>
            </a:r>
            <a:endParaRPr sz="7315"/>
          </a:p>
          <a:p>
            <a:pPr marL="457200" lvl="0" indent="-344731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-"/>
            </a:pPr>
            <a:r>
              <a:rPr lang="cs-CZ" sz="7315"/>
              <a:t>napojení na redakční systém Agnes (návrhy titulků, DeepL pro pomoc s urychlením překladů pro anglický servis)</a:t>
            </a:r>
            <a:endParaRPr sz="7315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315"/>
          </a:p>
          <a:p>
            <a:pPr marL="457200" lvl="0" indent="-34473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cs-CZ" sz="7315"/>
              <a:t>přepis mluveného slova - mj. převod audiopopisků u fotografií (+ napojení na metadata - např. fotbal, hokej - soupisky)</a:t>
            </a:r>
            <a:endParaRPr sz="7315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315"/>
          </a:p>
          <a:p>
            <a:pPr marL="457200" lvl="0" indent="-34473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cs-CZ" sz="7315"/>
              <a:t>rychlá analýza objemných materiálů, sumarizace, inspirace</a:t>
            </a:r>
            <a:endParaRPr sz="7315"/>
          </a:p>
          <a:p>
            <a:pPr marL="4572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315"/>
          </a:p>
          <a:p>
            <a:pPr marL="457200" lvl="0" indent="-344731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cs-CZ" sz="7315"/>
              <a:t>pokus o vyvinutí částečné automatizace tvorby databáze událostí (projekt AI EventMiner na zpracování e-mailů)</a:t>
            </a:r>
            <a:endParaRPr sz="7315"/>
          </a:p>
          <a:p>
            <a:pPr marL="4572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915"/>
          </a:p>
          <a:p>
            <a:pPr marL="4572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2dd7b678cbd_0_0"/>
          <p:cNvSpPr txBox="1">
            <a:spLocks noGrp="1"/>
          </p:cNvSpPr>
          <p:nvPr>
            <p:ph type="body" idx="1"/>
          </p:nvPr>
        </p:nvSpPr>
        <p:spPr>
          <a:xfrm>
            <a:off x="8232000" y="0"/>
            <a:ext cx="3960000" cy="685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683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Poppins"/>
              <a:buChar char="●"/>
            </a:pPr>
            <a:r>
              <a:rPr lang="cs-CZ" sz="2200" b="1"/>
              <a:t>generování faktických chyb</a:t>
            </a:r>
            <a:r>
              <a:rPr lang="cs-CZ" sz="2200"/>
              <a:t> (halucinace) </a:t>
            </a:r>
            <a:endParaRPr sz="2200"/>
          </a:p>
          <a:p>
            <a:pPr marL="4572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/>
          </a:p>
          <a:p>
            <a:pPr marL="457200" lvl="0" indent="-3683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Poppins"/>
              <a:buChar char="●"/>
            </a:pPr>
            <a:r>
              <a:rPr lang="cs-CZ" sz="2200" b="1"/>
              <a:t>zkreslení, významový posun</a:t>
            </a:r>
            <a:r>
              <a:rPr lang="cs-CZ" sz="2200"/>
              <a:t> (např. při parafrázích)</a:t>
            </a:r>
            <a:endParaRPr sz="2200"/>
          </a:p>
          <a:p>
            <a:pPr marL="4572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/>
          </a:p>
          <a:p>
            <a:pPr marL="457200" lvl="0" indent="-3683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Poppins"/>
              <a:buChar char="●"/>
            </a:pPr>
            <a:r>
              <a:rPr lang="cs-CZ" sz="2200" b="1"/>
              <a:t>absence aktuálního kontextu</a:t>
            </a:r>
            <a:endParaRPr sz="2200" b="1"/>
          </a:p>
          <a:p>
            <a:pPr marL="4572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/>
          </a:p>
          <a:p>
            <a:pPr marL="457200" lvl="0" indent="-3810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Poppins"/>
              <a:buChar char="●"/>
            </a:pPr>
            <a:r>
              <a:rPr lang="cs-CZ" sz="2400" b="1"/>
              <a:t>!NE rešeršní činnost</a:t>
            </a:r>
            <a:r>
              <a:rPr lang="cs-CZ" sz="2400"/>
              <a:t> </a:t>
            </a:r>
            <a:r>
              <a:rPr lang="cs-CZ" sz="1600"/>
              <a:t>(nutno konzultovat primární zdroje)</a:t>
            </a:r>
            <a:endParaRPr sz="1600"/>
          </a:p>
          <a:p>
            <a:pPr marL="4572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  <a:p>
            <a:pPr marL="457200" lvl="0" indent="-3810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Poppins"/>
              <a:buChar char="●"/>
            </a:pPr>
            <a:r>
              <a:rPr lang="cs-CZ" sz="2400" b="1"/>
              <a:t>!NE </a:t>
            </a:r>
            <a:r>
              <a:rPr lang="cs-CZ" sz="2400"/>
              <a:t> </a:t>
            </a:r>
            <a:r>
              <a:rPr lang="cs-CZ" sz="2400" b="1"/>
              <a:t>generování obrazu </a:t>
            </a:r>
            <a:r>
              <a:rPr lang="cs-CZ" sz="1600"/>
              <a:t>(a pouze minimální úpravy fotek)</a:t>
            </a:r>
            <a:endParaRPr sz="2000"/>
          </a:p>
        </p:txBody>
      </p:sp>
      <p:sp>
        <p:nvSpPr>
          <p:cNvPr id="155" name="Google Shape;155;g2dd7b678cbd_0_0"/>
          <p:cNvSpPr txBox="1">
            <a:spLocks noGrp="1"/>
          </p:cNvSpPr>
          <p:nvPr>
            <p:ph type="sldNum" idx="12"/>
          </p:nvPr>
        </p:nvSpPr>
        <p:spPr>
          <a:xfrm>
            <a:off x="7598122" y="6246000"/>
            <a:ext cx="310500" cy="288000"/>
          </a:xfrm>
          <a:prstGeom prst="rect">
            <a:avLst/>
          </a:prstGeom>
        </p:spPr>
        <p:txBody>
          <a:bodyPr spcFirstLastPara="1" wrap="square" lIns="0" tIns="72000" rIns="0" bIns="36000" anchor="t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7</a:t>
            </a:fld>
            <a:endParaRPr/>
          </a:p>
        </p:txBody>
      </p:sp>
      <p:sp>
        <p:nvSpPr>
          <p:cNvPr id="156" name="Google Shape;156;g2dd7b678cbd_0_0"/>
          <p:cNvSpPr txBox="1">
            <a:spLocks noGrp="1"/>
          </p:cNvSpPr>
          <p:nvPr>
            <p:ph type="body" idx="2"/>
          </p:nvPr>
        </p:nvSpPr>
        <p:spPr>
          <a:xfrm>
            <a:off x="795867" y="1973179"/>
            <a:ext cx="6697200" cy="4172400"/>
          </a:xfrm>
          <a:prstGeom prst="rect">
            <a:avLst/>
          </a:prstGeom>
        </p:spPr>
        <p:txBody>
          <a:bodyPr spcFirstLastPara="1" wrap="square" lIns="0" tIns="45700" rIns="0" bIns="45700" anchor="t" anchorCtr="0">
            <a:normAutofit/>
          </a:bodyPr>
          <a:lstStyle/>
          <a:p>
            <a:pPr marL="0" lvl="0" indent="0" algn="l" rtl="0">
              <a:spcBef>
                <a:spcPts val="11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g2dd7b678cbd_0_0"/>
          <p:cNvSpPr txBox="1">
            <a:spLocks noGrp="1"/>
          </p:cNvSpPr>
          <p:nvPr>
            <p:ph type="title"/>
          </p:nvPr>
        </p:nvSpPr>
        <p:spPr>
          <a:xfrm>
            <a:off x="482650" y="435100"/>
            <a:ext cx="7010400" cy="994500"/>
          </a:xfrm>
          <a:prstGeom prst="rect">
            <a:avLst/>
          </a:prstGeom>
        </p:spPr>
        <p:txBody>
          <a:bodyPr spcFirstLastPara="1" wrap="square" lIns="0" tIns="45700" rIns="0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cs-CZ" sz="2760"/>
              <a:t>Rizika použití genAI ve zpravodajství</a:t>
            </a:r>
            <a:endParaRPr sz="2760"/>
          </a:p>
        </p:txBody>
      </p:sp>
      <p:pic>
        <p:nvPicPr>
          <p:cNvPr id="158" name="Google Shape;158;g2dd7b678cbd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7700" y="1973175"/>
            <a:ext cx="7010425" cy="4172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82346" y="1578093"/>
            <a:ext cx="1770947" cy="1791929"/>
          </a:xfrm>
          <a:prstGeom prst="ellipse">
            <a:avLst/>
          </a:prstGeom>
          <a:noFill/>
          <a:ln>
            <a:noFill/>
          </a:ln>
        </p:spPr>
      </p:pic>
      <p:sp>
        <p:nvSpPr>
          <p:cNvPr id="164" name="Google Shape;164;p9"/>
          <p:cNvSpPr txBox="1">
            <a:spLocks noGrp="1"/>
          </p:cNvSpPr>
          <p:nvPr>
            <p:ph type="title"/>
          </p:nvPr>
        </p:nvSpPr>
        <p:spPr>
          <a:xfrm>
            <a:off x="1224000" y="1765187"/>
            <a:ext cx="10260000" cy="1609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Poppins"/>
              <a:buNone/>
            </a:pPr>
            <a:r>
              <a:rPr lang="cs-CZ"/>
              <a:t>Děkuji za pozornost</a:t>
            </a:r>
            <a:endParaRPr/>
          </a:p>
        </p:txBody>
      </p:sp>
      <p:sp>
        <p:nvSpPr>
          <p:cNvPr id="165" name="Google Shape;165;p9"/>
          <p:cNvSpPr txBox="1">
            <a:spLocks noGrp="1"/>
          </p:cNvSpPr>
          <p:nvPr>
            <p:ph type="body" idx="1"/>
          </p:nvPr>
        </p:nvSpPr>
        <p:spPr>
          <a:xfrm>
            <a:off x="1224000" y="3487978"/>
            <a:ext cx="10260000" cy="10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45700" rIns="72000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cs-CZ" b="1"/>
              <a:t>Mgr. RADKA MATESOVÁ MARKOVÁ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cs-CZ"/>
              <a:t>šéfredaktorka zpravodajství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cs-CZ" u="sng"/>
              <a:t>markova@ctk.cz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ávěr">
  <a:themeElements>
    <a:clrScheme name="ČTK 2022+">
      <a:dk1>
        <a:srgbClr val="000000"/>
      </a:dk1>
      <a:lt1>
        <a:srgbClr val="FFFFFF"/>
      </a:lt1>
      <a:dk2>
        <a:srgbClr val="262626"/>
      </a:dk2>
      <a:lt2>
        <a:srgbClr val="D6D0C7"/>
      </a:lt2>
      <a:accent1>
        <a:srgbClr val="0097BE"/>
      </a:accent1>
      <a:accent2>
        <a:srgbClr val="6FB3AA"/>
      </a:accent2>
      <a:accent3>
        <a:srgbClr val="16417D"/>
      </a:accent3>
      <a:accent4>
        <a:srgbClr val="E84E1B"/>
      </a:accent4>
      <a:accent5>
        <a:srgbClr val="A31D1B"/>
      </a:accent5>
      <a:accent6>
        <a:srgbClr val="FFB643"/>
      </a:accent6>
      <a:hlink>
        <a:srgbClr val="0097BE"/>
      </a:hlink>
      <a:folHlink>
        <a:srgbClr val="0081A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tyl 01">
  <a:themeElements>
    <a:clrScheme name="ČTK 2022+">
      <a:dk1>
        <a:srgbClr val="000000"/>
      </a:dk1>
      <a:lt1>
        <a:srgbClr val="FFFFFF"/>
      </a:lt1>
      <a:dk2>
        <a:srgbClr val="262626"/>
      </a:dk2>
      <a:lt2>
        <a:srgbClr val="D6D0C7"/>
      </a:lt2>
      <a:accent1>
        <a:srgbClr val="0097BE"/>
      </a:accent1>
      <a:accent2>
        <a:srgbClr val="6FB3AA"/>
      </a:accent2>
      <a:accent3>
        <a:srgbClr val="16417D"/>
      </a:accent3>
      <a:accent4>
        <a:srgbClr val="E84E1B"/>
      </a:accent4>
      <a:accent5>
        <a:srgbClr val="A31D1B"/>
      </a:accent5>
      <a:accent6>
        <a:srgbClr val="FFB643"/>
      </a:accent6>
      <a:hlink>
        <a:srgbClr val="0097BE"/>
      </a:hlink>
      <a:folHlink>
        <a:srgbClr val="0081A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608</Words>
  <Application>Microsoft Office PowerPoint</Application>
  <PresentationFormat>Širokoúhlá obrazovka</PresentationFormat>
  <Paragraphs>115</Paragraphs>
  <Slides>8</Slides>
  <Notes>8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8</vt:i4>
      </vt:variant>
    </vt:vector>
  </HeadingPairs>
  <TitlesOfParts>
    <vt:vector size="15" baseType="lpstr">
      <vt:lpstr>Roboto</vt:lpstr>
      <vt:lpstr>Poppins</vt:lpstr>
      <vt:lpstr>Arial</vt:lpstr>
      <vt:lpstr>Calibri</vt:lpstr>
      <vt:lpstr>Noto Sans Symbols</vt:lpstr>
      <vt:lpstr>Závěr</vt:lpstr>
      <vt:lpstr>Styl 01</vt:lpstr>
      <vt:lpstr>Automatizace zpravodajství ČTK a nástroje genAI </vt:lpstr>
      <vt:lpstr>První automatizované formáty</vt:lpstr>
      <vt:lpstr>Volby 2018 - 2023</vt:lpstr>
      <vt:lpstr>Agenturní zpravodajství</vt:lpstr>
      <vt:lpstr>Generování textů z dat</vt:lpstr>
      <vt:lpstr>Nástroje generativní AI a ČTK</vt:lpstr>
      <vt:lpstr>Rizika použití genAI ve zpravodajství</vt:lpstr>
      <vt:lpstr>Děkuji za pozornost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Automatizace zpravodajství ČTK a nástroje genAI </dc:title>
  <cp:lastModifiedBy>Mgr. Pavlína Posejpalová</cp:lastModifiedBy>
  <cp:revision>1</cp:revision>
  <dcterms:modified xsi:type="dcterms:W3CDTF">2024-05-23T07:48:45Z</dcterms:modified>
</cp:coreProperties>
</file>