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0" r:id="rId1"/>
    <p:sldMasterId id="2147483671" r:id="rId2"/>
  </p:sldMasterIdLst>
  <p:notesMasterIdLst>
    <p:notesMasterId r:id="rId14"/>
  </p:notesMasterIdLst>
  <p:sldIdLst>
    <p:sldId id="256" r:id="rId3"/>
    <p:sldId id="266" r:id="rId4"/>
    <p:sldId id="283" r:id="rId5"/>
    <p:sldId id="288" r:id="rId6"/>
    <p:sldId id="287" r:id="rId7"/>
    <p:sldId id="284" r:id="rId8"/>
    <p:sldId id="289" r:id="rId9"/>
    <p:sldId id="281" r:id="rId10"/>
    <p:sldId id="286" r:id="rId11"/>
    <p:sldId id="279" r:id="rId12"/>
    <p:sldId id="276" r:id="rId13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B3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721" autoAdjust="0"/>
  </p:normalViewPr>
  <p:slideViewPr>
    <p:cSldViewPr snapToGrid="0">
      <p:cViewPr varScale="1">
        <p:scale>
          <a:sx n="122" d="100"/>
          <a:sy n="122" d="100"/>
        </p:scale>
        <p:origin x="1206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28debcc5d89_0_173:notes"/>
          <p:cNvSpPr txBox="1">
            <a:spLocks noGrp="1"/>
          </p:cNvSpPr>
          <p:nvPr>
            <p:ph type="body" idx="1"/>
          </p:nvPr>
        </p:nvSpPr>
        <p:spPr>
          <a:xfrm>
            <a:off x="685782" y="434338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g28debcc5d89_0_1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29487f4f1ed_0_21:notes"/>
          <p:cNvSpPr txBox="1">
            <a:spLocks noGrp="1"/>
          </p:cNvSpPr>
          <p:nvPr>
            <p:ph type="body" idx="1"/>
          </p:nvPr>
        </p:nvSpPr>
        <p:spPr>
          <a:xfrm>
            <a:off x="685782" y="434338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0" name="Google Shape;220;g29487f4f1ed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508119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28debcc5d89_0_467:notes"/>
          <p:cNvSpPr txBox="1">
            <a:spLocks noGrp="1"/>
          </p:cNvSpPr>
          <p:nvPr>
            <p:ph type="body" idx="1"/>
          </p:nvPr>
        </p:nvSpPr>
        <p:spPr>
          <a:xfrm>
            <a:off x="685782" y="434338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2" name="Google Shape;302;g28debcc5d89_0_4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29487f4f1ed_0_21:notes"/>
          <p:cNvSpPr txBox="1">
            <a:spLocks noGrp="1"/>
          </p:cNvSpPr>
          <p:nvPr>
            <p:ph type="body" idx="1"/>
          </p:nvPr>
        </p:nvSpPr>
        <p:spPr>
          <a:xfrm>
            <a:off x="685782" y="434338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0" name="Google Shape;220;g29487f4f1ed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28debcc5d89_0_467:notes"/>
          <p:cNvSpPr txBox="1">
            <a:spLocks noGrp="1"/>
          </p:cNvSpPr>
          <p:nvPr>
            <p:ph type="body" idx="1"/>
          </p:nvPr>
        </p:nvSpPr>
        <p:spPr>
          <a:xfrm>
            <a:off x="685782" y="434338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2" name="Google Shape;302;g28debcc5d89_0_4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98705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531585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29487f4f1ed_0_21:notes"/>
          <p:cNvSpPr txBox="1">
            <a:spLocks noGrp="1"/>
          </p:cNvSpPr>
          <p:nvPr>
            <p:ph type="body" idx="1"/>
          </p:nvPr>
        </p:nvSpPr>
        <p:spPr>
          <a:xfrm>
            <a:off x="685782" y="434338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indent="0">
              <a:buNone/>
            </a:pPr>
            <a:r>
              <a:rPr lang="cs-CZ" baseline="0" dirty="0" smtClean="0"/>
              <a:t>Nejprve nám AI psala příběhy, ne moc dobré, pak s ní v druhé edici spolupracovali spisovatelé a někteří si to pochvalovali, někteří už méně. Nejšťastnější byli ti, kteří brali AI jako kolegu na vymýšlení nápadů, ze kterých si pak oni vybírali. </a:t>
            </a:r>
          </a:p>
          <a:p>
            <a:pPr marL="158750" indent="0">
              <a:buNone/>
            </a:pPr>
            <a:r>
              <a:rPr lang="cs-CZ" baseline="0" dirty="0" smtClean="0"/>
              <a:t>A pak přišel rok 2023 a my zjistili, že CHAT GPT 4 umí již psát docela pěkné, </a:t>
            </a:r>
            <a:r>
              <a:rPr lang="cs-CZ" baseline="0" dirty="0" err="1" smtClean="0"/>
              <a:t>juniorní</a:t>
            </a:r>
            <a:r>
              <a:rPr lang="cs-CZ" baseline="0" dirty="0" smtClean="0"/>
              <a:t> texty. Všechny jsou dostupné na </a:t>
            </a:r>
            <a:r>
              <a:rPr lang="cs-CZ" baseline="0" dirty="0" err="1" smtClean="0"/>
              <a:t>mujRozhlas</a:t>
            </a:r>
            <a:r>
              <a:rPr lang="cs-CZ" baseline="0" dirty="0" smtClean="0"/>
              <a:t> a můžete posoudit sami. K vizuálům jsme používali </a:t>
            </a:r>
            <a:r>
              <a:rPr lang="cs-CZ" baseline="0" dirty="0" err="1" smtClean="0"/>
              <a:t>Midjourney</a:t>
            </a:r>
            <a:r>
              <a:rPr lang="cs-CZ" baseline="0" dirty="0" smtClean="0"/>
              <a:t>. </a:t>
            </a:r>
            <a:endParaRPr lang="cs-CZ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0" name="Google Shape;220;g29487f4f1ed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166652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680239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28debcc5d89_0_467:notes"/>
          <p:cNvSpPr txBox="1">
            <a:spLocks noGrp="1"/>
          </p:cNvSpPr>
          <p:nvPr>
            <p:ph type="body" idx="1"/>
          </p:nvPr>
        </p:nvSpPr>
        <p:spPr>
          <a:xfrm>
            <a:off x="685782" y="434338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2" name="Google Shape;302;g28debcc5d89_0_4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338695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29487f4f1ed_0_21:notes"/>
          <p:cNvSpPr txBox="1">
            <a:spLocks noGrp="1"/>
          </p:cNvSpPr>
          <p:nvPr>
            <p:ph type="body" idx="1"/>
          </p:nvPr>
        </p:nvSpPr>
        <p:spPr>
          <a:xfrm>
            <a:off x="685782" y="434338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0" name="Google Shape;220;g29487f4f1ed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943849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29487f4f1ed_0_21:notes"/>
          <p:cNvSpPr txBox="1">
            <a:spLocks noGrp="1"/>
          </p:cNvSpPr>
          <p:nvPr>
            <p:ph type="body" idx="1"/>
          </p:nvPr>
        </p:nvSpPr>
        <p:spPr>
          <a:xfrm>
            <a:off x="685782" y="434338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0" name="Google Shape;220;g29487f4f1ed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27108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Úvodní snímek" type="title">
  <p:cSld name="TITLE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áhlaví části" type="secHead">
  <p:cSld name="SECTION_HEADER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>
            <a:spLocks noGrp="1"/>
          </p:cNvSpPr>
          <p:nvPr>
            <p:ph type="title"/>
          </p:nvPr>
        </p:nvSpPr>
        <p:spPr>
          <a:xfrm>
            <a:off x="623888" y="1282303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va obsahy" type="twoObj">
  <p:cSld name="TWO_OBJECTS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rovnání" type="twoTxTwoObj">
  <p:cSld name="TWO_OBJECTS_WITH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8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8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2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84" name="Google Shape;84;p18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2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86" name="Google Shape;86;p18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7" name="Google Shape;87;p1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Jenom nadpis" type="titleOnly">
  <p:cSld name="TITLE_ONLY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ázdný" type="blank">
  <p:cSld name="BLANK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sah s titulkem" type="objTx">
  <p:cSld name="OBJECT_WITH_CAPTION_TEXT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3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1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103" name="Google Shape;103;p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rázek s titulkem" type="picTx">
  <p:cSld name="PICTURE_WITH_CAPTION_TEXT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3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2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22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110" name="Google Shape;110;p2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dpis a svislý text" type="vertTx">
  <p:cSld name="VERTICAL_TEXT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3"/>
          <p:cNvSpPr txBox="1">
            <a:spLocks noGrp="1"/>
          </p:cNvSpPr>
          <p:nvPr>
            <p:ph type="body" idx="1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2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vislý nadpis a text" type="vertTitleAndTx">
  <p:cSld name="VERTICAL_TITLE_AND_VERTICAL_TEX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>
            <a:spLocks noGrp="1"/>
          </p:cNvSpPr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4"/>
          <p:cNvSpPr txBox="1">
            <a:spLocks noGrp="1"/>
          </p:cNvSpPr>
          <p:nvPr>
            <p:ph type="body" idx="1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22" name="Google Shape;122;p2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2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87694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2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1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7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11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10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163D"/>
        </a:solid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25"/>
          <p:cNvSpPr txBox="1"/>
          <p:nvPr/>
        </p:nvSpPr>
        <p:spPr>
          <a:xfrm>
            <a:off x="3493925" y="1511250"/>
            <a:ext cx="5129700" cy="35163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Arial"/>
              <a:buNone/>
            </a:pPr>
            <a:r>
              <a:rPr lang="cs-CZ" sz="2700" b="1" dirty="0" smtClean="0">
                <a:solidFill>
                  <a:srgbClr val="FFFFFF"/>
                </a:solidFill>
              </a:rPr>
              <a:t>PŘÍKLADY VYUŽITÍ UMĚLÉ INTELIGENCE V ČESKÉM ROZHLASE</a:t>
            </a:r>
            <a:endParaRPr lang="it-IT" sz="1100" dirty="0" smtClean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</a:pPr>
            <a:endParaRPr lang="cs-CZ" sz="2100" b="1" i="0" u="none" strike="noStrike" cap="none" dirty="0" smtClea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</a:pPr>
            <a:endParaRPr lang="cs-CZ" sz="2100" b="1" i="0" u="none" strike="noStrike" cap="none" dirty="0" smtClea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>
              <a:buClr>
                <a:schemeClr val="dk1"/>
              </a:buClr>
              <a:buSzPts val="2100"/>
            </a:pPr>
            <a:r>
              <a:rPr lang="cs-CZ" sz="1600" b="1" dirty="0">
                <a:solidFill>
                  <a:srgbClr val="FFFFFF"/>
                </a:solidFill>
              </a:rPr>
              <a:t>Seminář „Umělá inteligence a média“ předsedy podvýboru pro média a svobodu slova Mgr. Stanislava </a:t>
            </a:r>
            <a:r>
              <a:rPr lang="cs-CZ" sz="1600" b="1" dirty="0" err="1">
                <a:solidFill>
                  <a:srgbClr val="FFFFFF"/>
                </a:solidFill>
              </a:rPr>
              <a:t>Berkovce</a:t>
            </a:r>
            <a:r>
              <a:rPr lang="cs-CZ" sz="1600" b="1" dirty="0">
                <a:solidFill>
                  <a:srgbClr val="FFFFFF"/>
                </a:solidFill>
              </a:rPr>
              <a:t>, PS PČR. </a:t>
            </a:r>
          </a:p>
          <a:p>
            <a:pPr lvl="0">
              <a:buClr>
                <a:schemeClr val="dk1"/>
              </a:buClr>
              <a:buSzPts val="2100"/>
            </a:pPr>
            <a:endParaRPr lang="cs-CZ" sz="1600" b="1" dirty="0">
              <a:solidFill>
                <a:srgbClr val="FFFFFF"/>
              </a:solidFill>
            </a:endParaRPr>
          </a:p>
          <a:p>
            <a:pPr lvl="0">
              <a:buClr>
                <a:schemeClr val="dk1"/>
              </a:buClr>
              <a:buSzPts val="2100"/>
            </a:pPr>
            <a:r>
              <a:rPr lang="cs-CZ" sz="1600" b="1" dirty="0">
                <a:solidFill>
                  <a:srgbClr val="FFFFFF"/>
                </a:solidFill>
              </a:rPr>
              <a:t>22. 5. 2024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</a:pPr>
            <a:endParaRPr sz="2100" b="1" i="0" u="none" strike="noStrike" cap="none" dirty="0" smtClea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Google Shape;222;p3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35"/>
          <p:cNvSpPr/>
          <p:nvPr/>
        </p:nvSpPr>
        <p:spPr>
          <a:xfrm>
            <a:off x="0" y="394335"/>
            <a:ext cx="152400" cy="183000"/>
          </a:xfrm>
          <a:prstGeom prst="rect">
            <a:avLst/>
          </a:prstGeom>
          <a:solidFill>
            <a:srgbClr val="23305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35"/>
          <p:cNvSpPr txBox="1"/>
          <p:nvPr/>
        </p:nvSpPr>
        <p:spPr>
          <a:xfrm>
            <a:off x="323501" y="753025"/>
            <a:ext cx="8368554" cy="1392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1200" b="1" dirty="0" smtClean="0">
                <a:solidFill>
                  <a:schemeClr val="dk1"/>
                </a:solidFill>
                <a:highlight>
                  <a:schemeClr val="lt1"/>
                </a:highlight>
                <a:latin typeface="+mn-lt"/>
              </a:rPr>
              <a:t>Provoz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200" dirty="0" smtClean="0">
                <a:solidFill>
                  <a:schemeClr val="dk1"/>
                </a:solidFill>
                <a:highlight>
                  <a:schemeClr val="lt1"/>
                </a:highlight>
                <a:latin typeface="+mn-lt"/>
              </a:rPr>
              <a:t>Využití AI v oblasti bezpečnosti vnitřní i vnější IT sítě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200" dirty="0" smtClean="0">
                <a:solidFill>
                  <a:schemeClr val="dk1"/>
                </a:solidFill>
                <a:highlight>
                  <a:schemeClr val="lt1"/>
                </a:highlight>
                <a:latin typeface="+mn-lt"/>
              </a:rPr>
              <a:t>Implementace AI do Informačního systému krizového řízení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200" dirty="0" err="1" smtClean="0">
                <a:solidFill>
                  <a:schemeClr val="dk1"/>
                </a:solidFill>
                <a:highlight>
                  <a:schemeClr val="lt1"/>
                </a:highlight>
                <a:latin typeface="+mn-lt"/>
              </a:rPr>
              <a:t>Chatbot</a:t>
            </a:r>
            <a:r>
              <a:rPr lang="cs-CZ" sz="1200" dirty="0" smtClean="0">
                <a:solidFill>
                  <a:schemeClr val="dk1"/>
                </a:solidFill>
                <a:highlight>
                  <a:schemeClr val="lt1"/>
                </a:highlight>
                <a:latin typeface="+mn-lt"/>
              </a:rPr>
              <a:t> a </a:t>
            </a:r>
            <a:r>
              <a:rPr lang="cs-CZ" sz="1200" dirty="0" err="1" smtClean="0">
                <a:solidFill>
                  <a:schemeClr val="dk1"/>
                </a:solidFill>
                <a:highlight>
                  <a:schemeClr val="lt1"/>
                </a:highlight>
                <a:latin typeface="+mn-lt"/>
              </a:rPr>
              <a:t>voicebot</a:t>
            </a:r>
            <a:r>
              <a:rPr lang="cs-CZ" sz="1200" dirty="0" smtClean="0">
                <a:solidFill>
                  <a:schemeClr val="dk1"/>
                </a:solidFill>
                <a:highlight>
                  <a:schemeClr val="lt1"/>
                </a:highlight>
                <a:latin typeface="+mn-lt"/>
              </a:rPr>
              <a:t> v Oddělení rozhlasových </a:t>
            </a:r>
            <a:r>
              <a:rPr lang="cs-CZ" sz="1200" dirty="0" smtClean="0">
                <a:solidFill>
                  <a:schemeClr val="dk1"/>
                </a:solidFill>
                <a:highlight>
                  <a:schemeClr val="lt1"/>
                </a:highlight>
                <a:latin typeface="+mn-lt"/>
              </a:rPr>
              <a:t>poplatků – experiment na konci roku 2023 </a:t>
            </a:r>
            <a:endParaRPr lang="cs-CZ" sz="1200" dirty="0" smtClean="0">
              <a:solidFill>
                <a:schemeClr val="dk1"/>
              </a:solidFill>
              <a:highlight>
                <a:schemeClr val="lt1"/>
              </a:highlight>
              <a:latin typeface="+mn-lt"/>
            </a:endParaRPr>
          </a:p>
          <a:p>
            <a:endParaRPr lang="cs-CZ" dirty="0"/>
          </a:p>
        </p:txBody>
      </p:sp>
      <p:sp>
        <p:nvSpPr>
          <p:cNvPr id="225" name="Google Shape;225;p35"/>
          <p:cNvSpPr txBox="1"/>
          <p:nvPr/>
        </p:nvSpPr>
        <p:spPr>
          <a:xfrm>
            <a:off x="323489" y="351371"/>
            <a:ext cx="50007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500" b="1" dirty="0">
                <a:solidFill>
                  <a:schemeClr val="dk1"/>
                </a:solidFill>
              </a:rPr>
              <a:t>ČESKÝ </a:t>
            </a:r>
            <a:r>
              <a:rPr lang="cs" sz="1500" b="1" dirty="0" smtClean="0">
                <a:solidFill>
                  <a:schemeClr val="dk1"/>
                </a:solidFill>
              </a:rPr>
              <a:t>ROZHLAS – OBLASTI VYUŽITÍ</a:t>
            </a:r>
            <a:endParaRPr sz="1100" dirty="0"/>
          </a:p>
        </p:txBody>
      </p:sp>
      <p:pic>
        <p:nvPicPr>
          <p:cNvPr id="7" name="02-Screen Recording (24.11.2023 10-23-18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03960" y="1927234"/>
            <a:ext cx="5717804" cy="3216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149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163D"/>
        </a:solidFill>
        <a:effectLst/>
      </p:bgPr>
    </p:bg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45"/>
          <p:cNvSpPr txBox="1"/>
          <p:nvPr/>
        </p:nvSpPr>
        <p:spPr>
          <a:xfrm>
            <a:off x="0" y="2306293"/>
            <a:ext cx="91440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</a:pPr>
            <a:r>
              <a:rPr lang="cs" sz="2400" b="1" i="0" u="none" strike="noStrike" cap="none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DĚKUJi </a:t>
            </a:r>
            <a:r>
              <a:rPr lang="cs" sz="24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ZA POZORNOST</a:t>
            </a:r>
            <a:endParaRPr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Google Shape;222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35"/>
          <p:cNvSpPr/>
          <p:nvPr/>
        </p:nvSpPr>
        <p:spPr>
          <a:xfrm>
            <a:off x="0" y="394335"/>
            <a:ext cx="152400" cy="183000"/>
          </a:xfrm>
          <a:prstGeom prst="rect">
            <a:avLst/>
          </a:prstGeom>
          <a:solidFill>
            <a:srgbClr val="23305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35"/>
          <p:cNvSpPr txBox="1"/>
          <p:nvPr/>
        </p:nvSpPr>
        <p:spPr>
          <a:xfrm>
            <a:off x="323489" y="753025"/>
            <a:ext cx="8368554" cy="1577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Personalizace (audio) </a:t>
            </a:r>
            <a:r>
              <a:rPr lang="cs-CZ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obsahu </a:t>
            </a:r>
            <a:endParaRPr lang="cs-CZ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Zefektivnění redakční práce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Vznik doprovodného vizuálního, textového nebo audio obsahu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Zefektivnění provozu – IT, administrativa, komunikace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1300" dirty="0" smtClean="0">
              <a:latin typeface="+mn-lt"/>
            </a:endParaRPr>
          </a:p>
          <a:p>
            <a:pPr lvl="1"/>
            <a:endParaRPr lang="cs-CZ" sz="1300" dirty="0">
              <a:solidFill>
                <a:schemeClr val="dk1"/>
              </a:solidFill>
              <a:highlight>
                <a:schemeClr val="lt1"/>
              </a:highlight>
              <a:latin typeface="+mn-lt"/>
            </a:endParaRPr>
          </a:p>
        </p:txBody>
      </p:sp>
      <p:sp>
        <p:nvSpPr>
          <p:cNvPr id="225" name="Google Shape;225;p35"/>
          <p:cNvSpPr txBox="1"/>
          <p:nvPr/>
        </p:nvSpPr>
        <p:spPr>
          <a:xfrm>
            <a:off x="323489" y="351371"/>
            <a:ext cx="50007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500" b="1" dirty="0">
                <a:solidFill>
                  <a:schemeClr val="dk1"/>
                </a:solidFill>
              </a:rPr>
              <a:t>ČESKÝ ROZHLAS – </a:t>
            </a:r>
            <a:r>
              <a:rPr lang="cs" sz="1500" b="1" dirty="0" smtClean="0">
                <a:solidFill>
                  <a:schemeClr val="dk1"/>
                </a:solidFill>
              </a:rPr>
              <a:t>OBLASTI VYUŽITÍ</a:t>
            </a:r>
            <a:endParaRPr sz="11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163D"/>
        </a:solidFill>
        <a:effectLst/>
      </p:bgPr>
    </p:bg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45"/>
          <p:cNvSpPr txBox="1"/>
          <p:nvPr/>
        </p:nvSpPr>
        <p:spPr>
          <a:xfrm>
            <a:off x="0" y="2306293"/>
            <a:ext cx="91440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  <a:tabLst/>
              <a:defRPr/>
            </a:pPr>
            <a:r>
              <a:rPr kumimoji="0" lang="c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PROGRAMOVÉ PROJEKTY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603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MS_Digital Write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933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Google Shape;222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35"/>
          <p:cNvSpPr/>
          <p:nvPr/>
        </p:nvSpPr>
        <p:spPr>
          <a:xfrm>
            <a:off x="0" y="394335"/>
            <a:ext cx="152400" cy="183000"/>
          </a:xfrm>
          <a:prstGeom prst="rect">
            <a:avLst/>
          </a:prstGeom>
          <a:solidFill>
            <a:srgbClr val="23305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35"/>
          <p:cNvSpPr txBox="1"/>
          <p:nvPr/>
        </p:nvSpPr>
        <p:spPr>
          <a:xfrm>
            <a:off x="323489" y="753025"/>
            <a:ext cx="8368554" cy="469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cs-CZ" sz="1300" dirty="0" smtClean="0">
              <a:latin typeface="+mn-lt"/>
            </a:endParaRPr>
          </a:p>
          <a:p>
            <a:pPr lvl="1"/>
            <a:endParaRPr lang="cs-CZ" sz="1300" dirty="0">
              <a:solidFill>
                <a:schemeClr val="dk1"/>
              </a:solidFill>
              <a:highlight>
                <a:schemeClr val="lt1"/>
              </a:highlight>
              <a:latin typeface="+mn-lt"/>
            </a:endParaRPr>
          </a:p>
        </p:txBody>
      </p:sp>
      <p:pic>
        <p:nvPicPr>
          <p:cNvPr id="1026" name="Picture 2" descr="https://lh7-us.googleusercontent.com/azSdCFYrIq24IckFqwMdG-L1LwPeBmSOavY1lde2WNS0IIrXvy5J5LucPAUJd7VUAaPpzEVyS2ndqSbp6DQZlTBrD-Xo-6Fphj8OmGzC9xdaBDaD4i3X2MtLSZPpgGHxq3k9BrnLF35Fxrej5RmHOVmiKA=s20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14006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/>
          <a:srcRect t="10160" b="546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Freeform 3"/>
          <p:cNvSpPr/>
          <p:nvPr/>
        </p:nvSpPr>
        <p:spPr>
          <a:xfrm>
            <a:off x="8221139" y="3755319"/>
            <a:ext cx="465661" cy="1080141"/>
          </a:xfrm>
          <a:custGeom>
            <a:avLst/>
            <a:gdLst/>
            <a:ahLst/>
            <a:cxnLst/>
            <a:rect l="l" t="t" r="r" b="b"/>
            <a:pathLst>
              <a:path w="931322" h="2160282">
                <a:moveTo>
                  <a:pt x="0" y="0"/>
                </a:moveTo>
                <a:lnTo>
                  <a:pt x="931322" y="0"/>
                </a:lnTo>
                <a:lnTo>
                  <a:pt x="931322" y="2160281"/>
                </a:lnTo>
                <a:lnTo>
                  <a:pt x="0" y="216028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378858" t="-65945" r="-848429" b="-133510"/>
            </a:stretch>
          </a:blipFill>
        </p:spPr>
      </p:sp>
      <p:pic>
        <p:nvPicPr>
          <p:cNvPr id="4" name="final mix vedení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694053" y="1129867"/>
            <a:ext cx="608411" cy="608411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726141" y="603076"/>
            <a:ext cx="37203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600" b="1" dirty="0" smtClean="0">
                <a:solidFill>
                  <a:srgbClr val="E3B34E"/>
                </a:solidFill>
                <a:latin typeface="+mj-lt"/>
              </a:rPr>
              <a:t>NEJPOSLOUCHANĚJŠÍ ČETBA NA POKRAČOVÁNÍ V HISTORII ČESKÉHO ROZHLASU.</a:t>
            </a:r>
            <a:endParaRPr lang="cs-CZ" sz="1600" b="1" dirty="0">
              <a:solidFill>
                <a:srgbClr val="E3B34E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64246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9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163D"/>
        </a:solidFill>
        <a:effectLst/>
      </p:bgPr>
    </p:bg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45"/>
          <p:cNvSpPr txBox="1"/>
          <p:nvPr/>
        </p:nvSpPr>
        <p:spPr>
          <a:xfrm>
            <a:off x="0" y="2306293"/>
            <a:ext cx="91440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  <a:tabLst/>
              <a:defRPr/>
            </a:pPr>
            <a:r>
              <a:rPr kumimoji="0" lang="c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EFEKTIVITA</a:t>
            </a:r>
            <a:r>
              <a:rPr kumimoji="0" lang="cs" sz="24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A ZVÝŠENÍ DOSAHU SLUŽEB ČRO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070095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Google Shape;222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201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35"/>
          <p:cNvSpPr/>
          <p:nvPr/>
        </p:nvSpPr>
        <p:spPr>
          <a:xfrm>
            <a:off x="0" y="394335"/>
            <a:ext cx="152400" cy="183000"/>
          </a:xfrm>
          <a:prstGeom prst="rect">
            <a:avLst/>
          </a:prstGeom>
          <a:solidFill>
            <a:srgbClr val="23305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35"/>
          <p:cNvSpPr txBox="1"/>
          <p:nvPr/>
        </p:nvSpPr>
        <p:spPr>
          <a:xfrm>
            <a:off x="323489" y="753025"/>
            <a:ext cx="4058011" cy="1715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Personalizace </a:t>
            </a:r>
            <a:r>
              <a:rPr lang="cs-CZ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audio </a:t>
            </a:r>
            <a:r>
              <a:rPr lang="cs-CZ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obsahu. 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cs-CZ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</a:t>
            </a:r>
            <a:r>
              <a:rPr lang="cs-CZ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řepisy </a:t>
            </a:r>
            <a:r>
              <a:rPr lang="cs-CZ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vybraného živého vysílání </a:t>
            </a:r>
            <a:r>
              <a:rPr lang="cs-CZ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(pro přihlášené uživatele).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cs-CZ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</a:t>
            </a:r>
            <a:r>
              <a:rPr lang="cs-CZ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řepisy </a:t>
            </a:r>
            <a:r>
              <a:rPr lang="cs-CZ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vybraných on </a:t>
            </a:r>
            <a:r>
              <a:rPr lang="cs-CZ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demand</a:t>
            </a:r>
            <a:r>
              <a:rPr lang="cs-CZ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r>
              <a:rPr lang="cs-CZ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audií. 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cs-CZ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G</a:t>
            </a:r>
            <a:r>
              <a:rPr lang="cs-CZ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enerování </a:t>
            </a:r>
            <a:r>
              <a:rPr lang="cs-CZ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ilustračních obrázků do článků ke hrám a </a:t>
            </a:r>
            <a:r>
              <a:rPr lang="cs-CZ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četbám</a:t>
            </a:r>
          </a:p>
          <a:p>
            <a:pPr lvl="1"/>
            <a:endParaRPr lang="cs-CZ" sz="1300" dirty="0">
              <a:solidFill>
                <a:schemeClr val="dk1"/>
              </a:solidFill>
              <a:highlight>
                <a:schemeClr val="lt1"/>
              </a:highlight>
              <a:latin typeface="+mn-lt"/>
            </a:endParaRPr>
          </a:p>
        </p:txBody>
      </p:sp>
      <p:sp>
        <p:nvSpPr>
          <p:cNvPr id="225" name="Google Shape;225;p35"/>
          <p:cNvSpPr txBox="1"/>
          <p:nvPr/>
        </p:nvSpPr>
        <p:spPr>
          <a:xfrm>
            <a:off x="323489" y="351371"/>
            <a:ext cx="50007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500" b="1" dirty="0">
                <a:solidFill>
                  <a:schemeClr val="dk1"/>
                </a:solidFill>
              </a:rPr>
              <a:t>ČESKÝ ROZHLAS – </a:t>
            </a:r>
            <a:r>
              <a:rPr lang="cs" sz="1500" b="1" dirty="0" smtClean="0">
                <a:solidFill>
                  <a:schemeClr val="dk1"/>
                </a:solidFill>
              </a:rPr>
              <a:t>mujRozhlas</a:t>
            </a:r>
            <a:endParaRPr sz="1100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0109" y="2472409"/>
            <a:ext cx="4627086" cy="2466913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3396" y="348304"/>
            <a:ext cx="3149600" cy="2404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980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Google Shape;222;p3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64234" y="-119512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35"/>
          <p:cNvSpPr/>
          <p:nvPr/>
        </p:nvSpPr>
        <p:spPr>
          <a:xfrm>
            <a:off x="0" y="394335"/>
            <a:ext cx="152400" cy="183000"/>
          </a:xfrm>
          <a:prstGeom prst="rect">
            <a:avLst/>
          </a:prstGeom>
          <a:solidFill>
            <a:srgbClr val="23305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35"/>
          <p:cNvSpPr txBox="1"/>
          <p:nvPr/>
        </p:nvSpPr>
        <p:spPr>
          <a:xfrm>
            <a:off x="323489" y="753025"/>
            <a:ext cx="8368554" cy="469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cs-CZ" sz="1300" dirty="0" smtClean="0">
              <a:latin typeface="+mn-lt"/>
            </a:endParaRPr>
          </a:p>
          <a:p>
            <a:pPr lvl="1"/>
            <a:endParaRPr lang="cs-CZ" sz="1300" dirty="0">
              <a:solidFill>
                <a:schemeClr val="dk1"/>
              </a:solidFill>
              <a:highlight>
                <a:schemeClr val="lt1"/>
              </a:highlight>
              <a:latin typeface="+mn-lt"/>
            </a:endParaRPr>
          </a:p>
        </p:txBody>
      </p:sp>
      <p:sp>
        <p:nvSpPr>
          <p:cNvPr id="225" name="Google Shape;225;p35"/>
          <p:cNvSpPr txBox="1"/>
          <p:nvPr/>
        </p:nvSpPr>
        <p:spPr>
          <a:xfrm>
            <a:off x="323489" y="351371"/>
            <a:ext cx="50007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500" b="1" dirty="0" smtClean="0">
                <a:solidFill>
                  <a:schemeClr val="dk1"/>
                </a:solidFill>
              </a:rPr>
              <a:t>iROZHLAS – SYNTÉZA HLASU</a:t>
            </a:r>
            <a:endParaRPr sz="1100" dirty="0"/>
          </a:p>
        </p:txBody>
      </p:sp>
      <p:pic>
        <p:nvPicPr>
          <p:cNvPr id="6" name="Radiožurnál's Video - May 16, 2024 (2) (1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249987" y="0"/>
            <a:ext cx="2894013" cy="5143500"/>
          </a:xfrm>
          <a:prstGeom prst="rect">
            <a:avLst/>
          </a:prstGeom>
        </p:spPr>
      </p:pic>
      <p:sp>
        <p:nvSpPr>
          <p:cNvPr id="8" name="Google Shape;224;p35"/>
          <p:cNvSpPr txBox="1"/>
          <p:nvPr/>
        </p:nvSpPr>
        <p:spPr>
          <a:xfrm>
            <a:off x="275994" y="753025"/>
            <a:ext cx="3666225" cy="24083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Poslech na webu i v aplikaci </a:t>
            </a:r>
            <a:r>
              <a:rPr lang="cs-CZ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iROZHLAS</a:t>
            </a:r>
            <a:r>
              <a:rPr lang="cs-CZ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– živě, </a:t>
            </a:r>
            <a:r>
              <a:rPr lang="cs-CZ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podcasty</a:t>
            </a:r>
            <a:r>
              <a:rPr lang="cs-CZ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Syntéza hlasu – zkušený redaktor Pavel Prouza.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Pro vybraná audia bez otisku ve vysílání.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Rozšíření míst konzumace zpravodajství a publicistiky  – Apple </a:t>
            </a:r>
            <a:r>
              <a:rPr lang="cs-CZ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CarPlay</a:t>
            </a:r>
            <a:r>
              <a:rPr lang="cs-CZ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, Android Auto.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1300" dirty="0" smtClean="0">
              <a:latin typeface="+mn-lt"/>
            </a:endParaRPr>
          </a:p>
          <a:p>
            <a:pPr lvl="1"/>
            <a:endParaRPr lang="cs-CZ" sz="1300" dirty="0">
              <a:solidFill>
                <a:schemeClr val="dk1"/>
              </a:solidFill>
              <a:highlight>
                <a:schemeClr val="lt1"/>
              </a:highlight>
              <a:latin typeface="+mn-lt"/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0772" y="168772"/>
            <a:ext cx="2220761" cy="4805955"/>
          </a:xfrm>
          <a:prstGeom prst="rect">
            <a:avLst/>
          </a:prstGeom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0605" y="3472156"/>
            <a:ext cx="3710940" cy="1208058"/>
          </a:xfrm>
          <a:prstGeom prst="rect">
            <a:avLst/>
          </a:prstGeom>
        </p:spPr>
      </p:pic>
      <p:cxnSp>
        <p:nvCxnSpPr>
          <p:cNvPr id="5" name="Přímá spojnice se šipkou 4"/>
          <p:cNvCxnSpPr/>
          <p:nvPr/>
        </p:nvCxnSpPr>
        <p:spPr>
          <a:xfrm flipH="1">
            <a:off x="3108960" y="3128382"/>
            <a:ext cx="365760" cy="61303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000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Motiv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7682</TotalTime>
  <Words>282</Words>
  <Application>Microsoft Office PowerPoint</Application>
  <PresentationFormat>Předvádění na obrazovce (16:9)</PresentationFormat>
  <Paragraphs>32</Paragraphs>
  <Slides>11</Slides>
  <Notes>11</Notes>
  <HiddenSlides>0</HiddenSlides>
  <MMClips>4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2</vt:i4>
      </vt:variant>
      <vt:variant>
        <vt:lpstr>Nadpisy snímků</vt:lpstr>
      </vt:variant>
      <vt:variant>
        <vt:i4>11</vt:i4>
      </vt:variant>
    </vt:vector>
  </HeadingPairs>
  <TitlesOfParts>
    <vt:vector size="15" baseType="lpstr">
      <vt:lpstr>Arial</vt:lpstr>
      <vt:lpstr>Calibri</vt:lpstr>
      <vt:lpstr>Simple Light</vt:lpstr>
      <vt:lpstr>Office Theme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Poliaková Martina</dc:creator>
  <cp:lastModifiedBy>Poliaková Martina</cp:lastModifiedBy>
  <cp:revision>35</cp:revision>
  <dcterms:modified xsi:type="dcterms:W3CDTF">2024-05-23T07:13:20Z</dcterms:modified>
</cp:coreProperties>
</file>