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notesSlides/_rels/notesSlide10.xml.rels" ContentType="application/vnd.openxmlformats-package.relationships+xml"/>
  <Override PartName="/ppt/notesSlides/notesSlide10.xml" ContentType="application/vnd.openxmlformats-officedocument.presentationml.notesSlide+xml"/>
  <Override PartName="/ppt/charts/chart9.xml" ContentType="application/vnd.openxmlformats-officedocument.drawingml.chart+xml"/>
  <Override PartName="/ppt/charts/chart8.xml" ContentType="application/vnd.openxmlformats-officedocument.drawingml.chart+xml"/>
  <Override PartName="/ppt/charts/chart7.xml" ContentType="application/vnd.openxmlformats-officedocument.drawingml.chart+xml"/>
  <Override PartName="/ppt/charts/chart6.xml" ContentType="application/vnd.openxmlformats-officedocument.drawingml.chart+xml"/>
  <Override PartName="/ppt/charts/chart5.xml" ContentType="application/vnd.openxmlformats-officedocument.drawingml.chart+xml"/>
  <Override PartName="/ppt/charts/chart4.xml" ContentType="application/vnd.openxmlformats-officedocument.drawingml.chart+xml"/>
  <Override PartName="/ppt/charts/chart3.xml" ContentType="application/vnd.openxmlformats-officedocument.drawingml.chart+xml"/>
  <Override PartName="/ppt/charts/chart2.xml" ContentType="application/vnd.openxmlformats-officedocument.drawingml.chart+xml"/>
  <Override PartName="/ppt/charts/chart1.xml" ContentType="application/vnd.openxmlformats-officedocument.drawingml.chart+xml"/>
  <Override PartName="/ppt/slides/_rels/slide28.xml.rels" ContentType="application/vnd.openxmlformats-package.relationships+xml"/>
  <Override PartName="/ppt/slides/_rels/slide24.xml.rels" ContentType="application/vnd.openxmlformats-package.relationships+xml"/>
  <Override PartName="/ppt/slides/_rels/slide23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26.xml.rels" ContentType="application/vnd.openxmlformats-package.relationships+xml"/>
  <Override PartName="/ppt/slides/_rels/slide11.xml.rels" ContentType="application/vnd.openxmlformats-package.relationships+xml"/>
  <Override PartName="/ppt/slides/_rels/slide25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9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5.xml" ContentType="application/vnd.openxmlformats-officedocument.presentationml.slide+xml"/>
  <Override PartName="/ppt/slides/slide14.xml" ContentType="application/vnd.openxmlformats-officedocument.presentationml.slide+xml"/>
  <Override PartName="/ppt/slides/slide4.xml" ContentType="application/vnd.openxmlformats-officedocument.presentationml.slide+xml"/>
  <Override PartName="/ppt/slides/slide13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_rels/slideLayout43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.xml.rels" ContentType="application/vnd.openxmlformats-package.relationships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6.xml" ContentType="application/vnd.openxmlformats-officedocument.presentationml.slideLayout+xml"/>
  <Override PartName="/ppt/media/image52.jpeg" ContentType="image/jpeg"/>
  <Override PartName="/ppt/media/image51.png" ContentType="image/png"/>
  <Override PartName="/ppt/media/image39.png" ContentType="image/png"/>
  <Override PartName="/ppt/media/image38.png" ContentType="image/png"/>
  <Override PartName="/ppt/media/image37.png" ContentType="image/png"/>
  <Override PartName="/ppt/media/image36.png" ContentType="image/png"/>
  <Override PartName="/ppt/media/image34.png" ContentType="image/png"/>
  <Override PartName="/ppt/media/image33.jpeg" ContentType="image/jpeg"/>
  <Override PartName="/ppt/media/image32.png" ContentType="image/png"/>
  <Override PartName="/ppt/media/image31.png" ContentType="image/png"/>
  <Override PartName="/ppt/media/image27.jpeg" ContentType="image/jpeg"/>
  <Override PartName="/ppt/media/image35.png" ContentType="image/png"/>
  <Override PartName="/ppt/media/image25.jpeg" ContentType="image/jpeg"/>
  <Override PartName="/ppt/media/image22.png" ContentType="image/png"/>
  <Override PartName="/ppt/media/image21.png" ContentType="image/png"/>
  <Override PartName="/ppt/media/image44.png" ContentType="image/png"/>
  <Override PartName="/ppt/media/image19.png" ContentType="image/png"/>
  <Override PartName="/ppt/media/image20.png" ContentType="image/png"/>
  <Override PartName="/ppt/media/image43.png" ContentType="image/png"/>
  <Override PartName="/ppt/media/image18.png" ContentType="image/png"/>
  <Override PartName="/ppt/media/image30.gif" ContentType="image/gif"/>
  <Override PartName="/ppt/media/image14.png" ContentType="image/png"/>
  <Override PartName="/ppt/media/image50.png" ContentType="image/png"/>
  <Override PartName="/ppt/media/image13.jpeg" ContentType="image/jpeg"/>
  <Override PartName="/ppt/media/image24.jpeg" ContentType="image/jpeg"/>
  <Override PartName="/ppt/media/image12.png" ContentType="image/png"/>
  <Override PartName="/ppt/media/image11.png" ContentType="image/png"/>
  <Override PartName="/ppt/media/image10.png" ContentType="image/png"/>
  <Override PartName="/ppt/media/image9.png" ContentType="image/png"/>
  <Override PartName="/ppt/media/image8.png" ContentType="image/png"/>
  <Override PartName="/ppt/media/image45.png" ContentType="image/png"/>
  <Override PartName="/ppt/media/image1.png" ContentType="image/png"/>
  <Override PartName="/ppt/media/image26.jpeg" ContentType="image/jpeg"/>
  <Override PartName="/ppt/media/image7.png" ContentType="image/png"/>
  <Override PartName="/ppt/media/image29.png" ContentType="image/png"/>
  <Override PartName="/ppt/media/image6.png" ContentType="image/png"/>
  <Override PartName="/ppt/media/image53.png" ContentType="image/png"/>
  <Override PartName="/ppt/media/image28.png" ContentType="image/png"/>
  <Override PartName="/ppt/media/image49.png" ContentType="image/png"/>
  <Override PartName="/ppt/media/image5.png" ContentType="image/png"/>
  <Override PartName="/ppt/media/image48.png" ContentType="image/png"/>
  <Override PartName="/ppt/media/image4.png" ContentType="image/png"/>
  <Override PartName="/ppt/media/image42.png" ContentType="image/png"/>
  <Override PartName="/ppt/media/image17.png" ContentType="image/png"/>
  <Override PartName="/ppt/media/image47.png" ContentType="image/png"/>
  <Override PartName="/ppt/media/image3.png" ContentType="image/png"/>
  <Override PartName="/ppt/media/image41.png" ContentType="image/png"/>
  <Override PartName="/ppt/media/image16.png" ContentType="image/png"/>
  <Override PartName="/ppt/media/image23.png" ContentType="image/png"/>
  <Override PartName="/ppt/media/image46.png" ContentType="image/png"/>
  <Override PartName="/ppt/media/image2.png" ContentType="image/png"/>
  <Override PartName="/ppt/media/image40.png" ContentType="image/png"/>
  <Override PartName="/ppt/media/image15.png" ContentType="image/png"/>
  <Override PartName="/ppt/theme/theme5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</p:sldIdLst>
  <p:sldSz cx="9144000" cy="6858000"/>
  <p:notesSz cx="6797675" cy="9926637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
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b="1" sz="1500">
                <a:solidFill>
                  <a:srgbClr val="ffffff"/>
                </a:solidFill>
                <a:latin typeface="Calibri"/>
              </a:rPr>
              <a:t>Počet výjezdových základen 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label 1</c:f>
              <c:strCache>
                <c:ptCount val="1"/>
                <c:pt idx="0">
                  <c:v>Počet výjezdových základen</c:v>
                </c:pt>
              </c:strCache>
            </c:strRef>
          </c:tx>
          <c:spPr>
            <a:solidFill>
              <a:srgbClr val="7f7f7f"/>
            </a:solidFill>
            <a:ln w="25560">
              <a:solidFill>
                <a:srgbClr val="7f7f7f"/>
              </a:solidFill>
              <a:round/>
            </a:ln>
          </c:spPr>
          <c:marker>
            <c:symbol val="none"/>
          </c:marker>
          <c:dLbls>
            <c:dLbl>
              <c:idx val="0"/>
              <c:dLblPos val="b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1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2"/>
              <c:dLblPos val="b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3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4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5"/>
              <c:dLblPos val="b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6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showLegendKey val="0"/>
            <c:showVal val="1"/>
            <c:showCatName val="0"/>
            <c:showSerName val="0"/>
            <c:showPercent val="0"/>
          </c:dLbls>
          <c:cat>
            <c:strRef>
              <c:f>categories</c:f>
              <c:strCach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7"/>
                <c:pt idx="0">
                  <c:v>273</c:v>
                </c:pt>
                <c:pt idx="1">
                  <c:v>275</c:v>
                </c:pt>
                <c:pt idx="2">
                  <c:v>280</c:v>
                </c:pt>
                <c:pt idx="3">
                  <c:v>281</c:v>
                </c:pt>
                <c:pt idx="4">
                  <c:v>286</c:v>
                </c:pt>
                <c:pt idx="5">
                  <c:v>293</c:v>
                </c:pt>
                <c:pt idx="6">
                  <c:v>294</c:v>
                </c:pt>
              </c:numCache>
            </c:numRef>
          </c:val>
        </c:ser>
        <c:marker val="0"/>
        <c:axId val="19995"/>
        <c:axId val="1623"/>
      </c:lineChart>
      <c:catAx>
        <c:axId val="19995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12600">
            <a:solidFill>
              <a:srgbClr val="ffffff"/>
            </a:solidFill>
            <a:round/>
          </a:ln>
        </c:spPr>
        <c:crossAx val="1623"/>
        <c:crosses val="autoZero"/>
        <c:auto val="1"/>
        <c:lblAlgn val="ctr"/>
        <c:lblOffset val="100"/>
      </c:catAx>
      <c:valAx>
        <c:axId val="1623"/>
        <c:scaling>
          <c:orientation val="minMax"/>
        </c:scaling>
        <c:delete val="0"/>
        <c:axPos val="l"/>
        <c:majorTickMark val="none"/>
        <c:minorTickMark val="none"/>
        <c:tickLblPos val="nextTo"/>
        <c:spPr>
          <a:ln w="9360">
            <a:noFill/>
          </a:ln>
        </c:spPr>
        <c:crossAx val="19995"/>
        <c:crossesAt val="0"/>
      </c:valAx>
      <c:spPr>
        <a:ln>
          <a:noFill/>
        </a:ln>
      </c:spPr>
    </c:plotArea>
    <c:plotVisOnly val="1"/>
  </c:chart>
  <c:spPr>
    <a:ln w="9360">
      <a:noFill/>
    </a:ln>
  </c:spPr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b="1" sz="1500">
                <a:solidFill>
                  <a:srgbClr val="ffffff"/>
                </a:solidFill>
                <a:latin typeface="Calibri"/>
              </a:rPr>
              <a:t>Počet výjezdových skupin</a:t>
            </a:r>
          </a:p>
        </c:rich>
      </c:tx>
      <c:layout/>
    </c:title>
    <c:plotArea>
      <c:layout/>
      <c:lineChart>
        <c:grouping val="stacked"/>
        <c:ser>
          <c:idx val="0"/>
          <c:order val="0"/>
          <c:tx>
            <c:strRef>
              <c:f>label 1</c:f>
              <c:strCache>
                <c:ptCount val="1"/>
                <c:pt idx="0">
                  <c:v>Počet výjezdových skupin</c:v>
                </c:pt>
              </c:strCache>
            </c:strRef>
          </c:tx>
          <c:spPr>
            <a:solidFill>
              <a:srgbClr val="7f7f7f"/>
            </a:solidFill>
            <a:ln w="25560">
              <a:solidFill>
                <a:srgbClr val="7f7f7f"/>
              </a:solidFill>
              <a:round/>
            </a:ln>
          </c:spPr>
          <c:marker>
            <c:symbol val="none"/>
          </c:marker>
          <c:dLbls>
            <c:dLbl>
              <c:idx val="0"/>
              <c:dLblPos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1"/>
              <c:dLblPos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2"/>
              <c:dLblPos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3"/>
              <c:dLblPos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4"/>
              <c:dLblPos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5"/>
              <c:dLblPos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6"/>
              <c:dLblPos/>
              <c:showLegendKey val="0"/>
              <c:showVal val="1"/>
              <c:showCatName val="0"/>
              <c:showSerName val="0"/>
              <c:showPercent val="0"/>
              <c:separator>; </c:separator>
            </c:dLbl>
            <c:showLegendKey val="0"/>
            <c:showVal val="1"/>
            <c:showCatName val="0"/>
            <c:showSerName val="0"/>
            <c:showPercent val="0"/>
          </c:dLbls>
          <c:cat>
            <c:strRef>
              <c:f>categories</c:f>
              <c:strCach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7"/>
                <c:pt idx="0">
                  <c:v>476</c:v>
                </c:pt>
                <c:pt idx="1">
                  <c:v>478</c:v>
                </c:pt>
                <c:pt idx="2">
                  <c:v>502</c:v>
                </c:pt>
                <c:pt idx="3">
                  <c:v>514</c:v>
                </c:pt>
                <c:pt idx="4">
                  <c:v>530</c:v>
                </c:pt>
                <c:pt idx="5">
                  <c:v>545</c:v>
                </c:pt>
                <c:pt idx="6">
                  <c:v>547</c:v>
                </c:pt>
              </c:numCache>
            </c:numRef>
          </c:val>
        </c:ser>
        <c:marker val="0"/>
        <c:axId val="32328"/>
        <c:axId val="3512"/>
      </c:lineChart>
      <c:catAx>
        <c:axId val="3232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12600">
            <a:solidFill>
              <a:srgbClr val="ffffff"/>
            </a:solidFill>
            <a:round/>
          </a:ln>
        </c:spPr>
        <c:crossAx val="3512"/>
        <c:crosses val="autoZero"/>
        <c:auto val="1"/>
        <c:lblAlgn val="ctr"/>
        <c:lblOffset val="100"/>
      </c:catAx>
      <c:valAx>
        <c:axId val="3512"/>
        <c:scaling>
          <c:orientation val="minMax"/>
        </c:scaling>
        <c:delete val="0"/>
        <c:axPos val="l"/>
        <c:majorTickMark val="none"/>
        <c:minorTickMark val="none"/>
        <c:tickLblPos val="nextTo"/>
        <c:spPr>
          <a:ln w="9360">
            <a:noFill/>
          </a:ln>
        </c:spPr>
        <c:crossAx val="32328"/>
        <c:crossesAt val="0"/>
      </c:valAx>
      <c:spPr>
        <a:ln>
          <a:noFill/>
        </a:ln>
      </c:spPr>
    </c:plotArea>
    <c:plotVisOnly val="1"/>
  </c:chart>
  <c:spPr>
    <a:ln w="9360">
      <a:noFill/>
    </a:ln>
  </c:spPr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sz="1400">
                <a:solidFill>
                  <a:srgbClr val="8494a6"/>
                </a:solidFill>
                <a:latin typeface="Calibri"/>
              </a:rPr>
              <a:t>Chart Title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spPr>
            <a:ln>
              <a:noFill/>
            </a:ln>
          </c:spPr>
          <c:cat>
            <c:strRef>
              <c:f>categories</c:f>
              <c:strCach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3"/>
                <c:pt idx="0">
                  <c:v>5943</c:v>
                </c:pt>
                <c:pt idx="1">
                  <c:v>5975</c:v>
                </c:pt>
                <c:pt idx="2">
                  <c:v>6026</c:v>
                </c:pt>
              </c:numCache>
            </c:numRef>
          </c:val>
        </c:ser>
        <c:gapWidth val="219"/>
        <c:axId val="11793"/>
        <c:axId val="954"/>
      </c:barChart>
      <c:catAx>
        <c:axId val="11793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9360">
            <a:solidFill>
              <a:srgbClr val="e3e6eb"/>
            </a:solidFill>
            <a:round/>
          </a:ln>
        </c:spPr>
        <c:crossAx val="954"/>
        <c:crosses val="autoZero"/>
        <c:auto val="1"/>
        <c:lblAlgn val="ctr"/>
        <c:lblOffset val="100"/>
      </c:catAx>
      <c:valAx>
        <c:axId val="954"/>
        <c:scaling>
          <c:orientation val="minMax"/>
        </c:scaling>
        <c:delete val="0"/>
        <c:axPos val="l"/>
        <c:majorGridlines>
          <c:spPr>
            <a:ln w="9360">
              <a:solidFill>
                <a:srgbClr val="e3e6eb"/>
              </a:solidFill>
              <a:round/>
            </a:ln>
          </c:spPr>
        </c:majorGridlines>
        <c:majorTickMark val="none"/>
        <c:minorTickMark val="none"/>
        <c:tickLblPos val="nextTo"/>
        <c:spPr>
          <a:ln w="9360">
            <a:noFill/>
          </a:ln>
        </c:spPr>
        <c:crossAx val="11793"/>
        <c:crossesAt val="0"/>
      </c:valAx>
      <c:spPr>
        <a:noFill/>
        <a:ln>
          <a:noFill/>
        </a:ln>
      </c:spPr>
    </c:plotArea>
    <c:plotVisOnly val="1"/>
  </c:chart>
  <c:spPr>
    <a:ln w="9360">
      <a:solidFill>
        <a:srgbClr val="e3e6eb"/>
      </a:solidFill>
      <a:round/>
    </a:ln>
  </c:spPr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view3D>
      <c:rotX val="300"/>
      <c:rotY val="0"/>
      <c:rAngAx val="0"/>
      <c:perspective val="30"/>
    </c:view3D>
    <c:floor>
      <c:spPr>
        <a:solidFill>
          <a:srgbClr val="d9d9d9"/>
        </a:solidFill>
        <a:ln>
          <a:noFill/>
        </a:ln>
      </c:spPr>
    </c:floor>
    <c:backWall>
      <c:spPr>
        <a:solidFill>
          <a:srgbClr val="d9d9d9"/>
        </a:solidFill>
        <a:ln>
          <a:noFill/>
        </a:ln>
      </c:spPr>
    </c:backWall>
    <c:plotArea>
      <c:layout/>
      <c:pie3DChart>
        <c:varyColors val="1"/>
        <c:ser>
          <c:idx val="0"/>
          <c:order val="0"/>
          <c:spPr>
            <a:solidFill>
              <a:srgbClr val="ff7605"/>
            </a:solidFill>
            <a:ln>
              <a:noFill/>
            </a:ln>
          </c:spPr>
          <c:explosion val="25"/>
          <c:dPt>
            <c:idx val="0"/>
            <c:spPr>
              <a:solidFill>
                <a:srgbClr val="00b0f0"/>
              </a:solidFill>
              <a:ln>
                <a:noFill/>
              </a:ln>
            </c:spPr>
          </c:dPt>
          <c:dPt>
            <c:idx val="1"/>
            <c:spPr>
              <a:solidFill>
                <a:srgbClr val="c00000"/>
              </a:solidFill>
              <a:ln>
                <a:noFill/>
              </a:ln>
            </c:spPr>
          </c:dPt>
          <c:dPt>
            <c:idx val="2"/>
            <c:spPr>
              <a:solidFill>
                <a:srgbClr val="66ff99"/>
              </a:solidFill>
              <a:ln>
                <a:noFill/>
              </a:ln>
            </c:spPr>
          </c:dPt>
          <c:dPt>
            <c:idx val="3"/>
            <c:spPr>
              <a:solidFill>
                <a:srgbClr val="7030a0"/>
              </a:solidFill>
              <a:ln>
                <a:noFill/>
              </a:ln>
            </c:spPr>
          </c:dPt>
          <c:dPt>
            <c:idx val="4"/>
            <c:spPr>
              <a:solidFill>
                <a:srgbClr val="ffc000"/>
              </a:solidFill>
              <a:ln>
                <a:noFill/>
              </a:ln>
            </c:spPr>
          </c:dPt>
          <c:dLbls>
            <c:dLbl>
              <c:idx val="0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1"/>
              <c:dLblPos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2"/>
              <c:dLblPos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3"/>
              <c:dLblPos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4"/>
              <c:dLblPos/>
              <c:showLegendKey val="0"/>
              <c:showVal val="0"/>
              <c:showCatName val="1"/>
              <c:showSerName val="0"/>
              <c:showPercent val="1"/>
              <c:separator>; </c:separator>
            </c:dLbl>
            <c:showLegendKey val="0"/>
            <c:showVal val="0"/>
            <c:showCatName val="1"/>
            <c:showSerName val="0"/>
            <c:showPercent val="1"/>
          </c:dLbls>
          <c:cat>
            <c:strRef>
              <c:f>categories</c:f>
              <c:strCache>
                <c:ptCount val="5"/>
                <c:pt idx="0">
                  <c:v>lékaři</c:v>
                </c:pt>
                <c:pt idx="1">
                  <c:v>nelékaři</c:v>
                </c:pt>
                <c:pt idx="2">
                  <c:v>řidiči</c:v>
                </c:pt>
                <c:pt idx="3">
                  <c:v>THP</c:v>
                </c:pt>
                <c:pt idx="4">
                  <c:v>ostatní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0.101711138574853</c:v>
                </c:pt>
                <c:pt idx="1">
                  <c:v>0.463794032995197</c:v>
                </c:pt>
                <c:pt idx="2">
                  <c:v>0.335303534251802</c:v>
                </c:pt>
                <c:pt idx="3">
                  <c:v>0.0731882915985833</c:v>
                </c:pt>
                <c:pt idx="4">
                  <c:v>0.0260030025795642</c:v>
                </c:pt>
              </c:numCache>
            </c:numRef>
          </c:val>
        </c:ser>
      </c:pie3DChart>
      <c:spPr>
        <a:solidFill>
          <a:srgbClr val="d9d9d9"/>
        </a:solidFill>
        <a:ln>
          <a:noFill/>
        </a:ln>
      </c:spPr>
    </c:plotArea>
    <c:plotVisOnly val="1"/>
  </c:chart>
  <c:spPr>
    <a:ln>
      <a:noFill/>
    </a:ln>
  </c:spPr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view3D>
      <c:rotX val="16"/>
      <c:rotY val="19"/>
      <c:rAngAx val="1"/>
      <c:perspective val="30"/>
    </c:view3D>
    <c:floor>
      <c:spPr>
        <a:noFill/>
        <a:ln w="9360">
          <a:solidFill>
            <a:srgbClr val="92979d"/>
          </a:solidFill>
          <a:round/>
        </a:ln>
      </c:spPr>
    </c:floor>
    <c:backWall>
      <c:spPr>
        <a:noFill/>
        <a:ln w="9360">
          <a:solidFill>
            <a:srgbClr val="92979d"/>
          </a:solidFill>
          <a:round/>
        </a:ln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label 1</c:f>
              <c:strCache>
                <c:ptCount val="1"/>
                <c:pt idx="0">
                  <c:v>Ministerstvo zdravotnictví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</c:spPr>
          <c:cat>
            <c:strRef>
              <c:f>categories</c:f>
              <c:strCach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3"/>
                <c:pt idx="0">
                  <c:v>469411.9754</c:v>
                </c:pt>
                <c:pt idx="1">
                  <c:v>471566.6624</c:v>
                </c:pt>
                <c:pt idx="2">
                  <c:v>570445.24469</c:v>
                </c:pt>
              </c:numCache>
            </c:numRef>
          </c:val>
        </c:ser>
        <c:ser>
          <c:idx val="1"/>
          <c:order val="1"/>
          <c:tx>
            <c:strRef>
              <c:f>label 2</c:f>
              <c:strCache>
                <c:ptCount val="1"/>
                <c:pt idx="0">
                  <c:v>Kraje</c:v>
                </c:pt>
              </c:strCache>
            </c:strRef>
          </c:tx>
          <c:spPr>
            <a:solidFill>
              <a:srgbClr val="7f7f7f"/>
            </a:solidFill>
            <a:ln>
              <a:noFill/>
            </a:ln>
          </c:spPr>
          <c:cat>
            <c:strRef>
              <c:f>categories</c:f>
              <c:strCach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3"/>
                <c:pt idx="0">
                  <c:v>3051179</c:v>
                </c:pt>
                <c:pt idx="1">
                  <c:v>3122110</c:v>
                </c:pt>
                <c:pt idx="2">
                  <c:v>3046488</c:v>
                </c:pt>
              </c:numCache>
            </c:numRef>
          </c:val>
        </c:ser>
        <c:ser>
          <c:idx val="2"/>
          <c:order val="2"/>
          <c:tx>
            <c:strRef>
              <c:f>label 3</c:f>
              <c:strCache>
                <c:ptCount val="1"/>
                <c:pt idx="0">
                  <c:v>Zdravotní pojišťovny</c:v>
                </c:pt>
              </c:strCache>
            </c:strRef>
          </c:tx>
          <c:spPr>
            <a:solidFill>
              <a:srgbClr val="66ff99"/>
            </a:solidFill>
            <a:ln>
              <a:noFill/>
            </a:ln>
          </c:spPr>
          <c:cat>
            <c:strRef>
              <c:f>categories</c:f>
              <c:strCach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strCache>
            </c:strRef>
          </c:cat>
          <c:val>
            <c:numRef>
              <c:f>2</c:f>
              <c:numCache>
                <c:formatCode>General</c:formatCode>
                <c:ptCount val="3"/>
                <c:pt idx="0">
                  <c:v>1680218</c:v>
                </c:pt>
                <c:pt idx="1">
                  <c:v>1873477.705</c:v>
                </c:pt>
                <c:pt idx="2">
                  <c:v>2001929</c:v>
                </c:pt>
              </c:numCache>
            </c:numRef>
          </c:val>
        </c:ser>
        <c:gapWidth val="150"/>
        <c:shape val="cylinder"/>
        <c:axId val="13967"/>
        <c:axId val="15056"/>
        <c:axId val="0"/>
      </c:bar3DChart>
      <c:catAx>
        <c:axId val="13967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9360">
            <a:solidFill>
              <a:srgbClr val="92979d"/>
            </a:solidFill>
            <a:round/>
          </a:ln>
        </c:spPr>
        <c:crossAx val="15056"/>
        <c:crosses val="autoZero"/>
        <c:auto val="1"/>
        <c:lblAlgn val="ctr"/>
        <c:lblOffset val="100"/>
      </c:catAx>
      <c:valAx>
        <c:axId val="15056"/>
        <c:scaling>
          <c:orientation val="minMax"/>
        </c:scaling>
        <c:delete val="0"/>
        <c:axPos val="l"/>
        <c:majorGridlines>
          <c:spPr>
            <a:ln w="9360">
              <a:solidFill>
                <a:srgbClr val="92979d"/>
              </a:solidFill>
              <a:round/>
            </a:ln>
          </c:spPr>
        </c:majorGridlines>
        <c:majorTickMark val="none"/>
        <c:minorTickMark val="none"/>
        <c:tickLblPos val="nextTo"/>
        <c:spPr>
          <a:ln w="9360">
            <a:solidFill>
              <a:srgbClr val="92979d"/>
            </a:solidFill>
            <a:round/>
          </a:ln>
        </c:spPr>
        <c:crossAx val="13967"/>
        <c:crossesAt val="0"/>
        <c:majorUnit val="250000"/>
      </c:valAx>
      <c:spPr>
        <a:noFill/>
        <a:ln w="9360">
          <a:solidFill>
            <a:srgbClr val="92979d"/>
          </a:solidFill>
          <a:round/>
        </a:ln>
      </c:spPr>
    </c:plotArea>
    <c:legend>
      <c:legendPos val="t"/>
      <c:overlay val="0"/>
      <c:spPr>
        <a:noFill/>
        <a:ln>
          <a:noFill/>
        </a:ln>
      </c:spPr>
    </c:legend>
    <c:plotVisOnly val="1"/>
  </c:chart>
  <c:spPr>
    <a:noFill/>
    <a:ln>
      <a:noFill/>
    </a:ln>
  </c:spPr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view3D>
      <c:rotX val="15"/>
      <c:rotY val="20"/>
      <c:rAngAx val="0"/>
      <c:perspective val="30"/>
    </c:view3D>
    <c:floor>
      <c:spPr>
        <a:noFill/>
        <a:ln w="9360">
          <a:solidFill>
            <a:srgbClr val="92979d"/>
          </a:solidFill>
          <a:round/>
        </a:ln>
      </c:spPr>
    </c:floor>
    <c:backWall>
      <c:spPr>
        <a:noFill/>
        <a:ln w="9360">
          <a:solidFill>
            <a:srgbClr val="92979d"/>
          </a:solidFill>
          <a:round/>
        </a:ln>
      </c:spPr>
    </c:backWall>
    <c:plotArea>
      <c:layout/>
      <c:bar3DChart>
        <c:barDir val="bar"/>
        <c:grouping val="percentStacked"/>
        <c:ser>
          <c:idx val="0"/>
          <c:order val="0"/>
          <c:tx>
            <c:strRef>
              <c:f>label 1</c:f>
              <c:strCache>
                <c:ptCount val="1"/>
                <c:pt idx="0">
                  <c:v>Ministerstvo zdravotnictví</c:v>
                </c:pt>
              </c:strCache>
            </c:strRef>
          </c:tx>
          <c:spPr>
            <a:solidFill>
              <a:srgbClr val="ff7605"/>
            </a:solidFill>
            <a:ln>
              <a:noFill/>
            </a:ln>
          </c:spPr>
          <c:cat>
            <c:strRef>
              <c:f>categories</c:f>
              <c:strCach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3"/>
                <c:pt idx="0">
                  <c:v>0.0902574921748394</c:v>
                </c:pt>
                <c:pt idx="1">
                  <c:v>0.0862544992714851</c:v>
                </c:pt>
                <c:pt idx="2">
                  <c:v>0.101523265716131</c:v>
                </c:pt>
              </c:numCache>
            </c:numRef>
          </c:val>
        </c:ser>
        <c:ser>
          <c:idx val="1"/>
          <c:order val="1"/>
          <c:tx>
            <c:strRef>
              <c:f>label 2</c:f>
              <c:strCache>
                <c:ptCount val="1"/>
                <c:pt idx="0">
                  <c:v>Kraje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</c:spPr>
          <c:cat>
            <c:strRef>
              <c:f>categories</c:f>
              <c:strCach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3"/>
                <c:pt idx="0">
                  <c:v>0.586673922159452</c:v>
                </c:pt>
                <c:pt idx="1">
                  <c:v>0.571066736036717</c:v>
                </c:pt>
                <c:pt idx="2">
                  <c:v>0.542189480242023</c:v>
                </c:pt>
              </c:numCache>
            </c:numRef>
          </c:val>
        </c:ser>
        <c:ser>
          <c:idx val="2"/>
          <c:order val="2"/>
          <c:tx>
            <c:strRef>
              <c:f>label 3</c:f>
              <c:strCache>
                <c:ptCount val="1"/>
                <c:pt idx="0">
                  <c:v>Zdravotní pojišťovny</c:v>
                </c:pt>
              </c:strCache>
            </c:strRef>
          </c:tx>
          <c:spPr>
            <a:solidFill>
              <a:srgbClr val="66ff99"/>
            </a:solidFill>
            <a:ln>
              <a:noFill/>
            </a:ln>
          </c:spPr>
          <c:cat>
            <c:strRef>
              <c:f>categories</c:f>
              <c:strCach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strCache>
            </c:strRef>
          </c:cat>
          <c:val>
            <c:numRef>
              <c:f>2</c:f>
              <c:numCache>
                <c:formatCode>General</c:formatCode>
                <c:ptCount val="3"/>
                <c:pt idx="0">
                  <c:v>0.323068585665708</c:v>
                </c:pt>
                <c:pt idx="1">
                  <c:v>0.342678764691798</c:v>
                </c:pt>
                <c:pt idx="2">
                  <c:v>0.356287254041845</c:v>
                </c:pt>
              </c:numCache>
            </c:numRef>
          </c:val>
        </c:ser>
        <c:gapWidth val="75"/>
        <c:shape val="box"/>
        <c:axId val="28479"/>
        <c:axId val="2060"/>
        <c:axId val="0"/>
      </c:bar3DChart>
      <c:catAx>
        <c:axId val="28479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9360">
            <a:solidFill>
              <a:srgbClr val="92979d"/>
            </a:solidFill>
            <a:round/>
          </a:ln>
        </c:spPr>
        <c:crossAx val="2060"/>
        <c:crosses val="autoZero"/>
        <c:auto val="1"/>
        <c:lblAlgn val="ctr"/>
        <c:lblOffset val="100"/>
      </c:catAx>
      <c:valAx>
        <c:axId val="2060"/>
        <c:scaling>
          <c:orientation val="minMax"/>
        </c:scaling>
        <c:delete val="0"/>
        <c:axPos val="l"/>
        <c:majorGridlines>
          <c:spPr>
            <a:ln w="9360">
              <a:solidFill>
                <a:srgbClr val="92979d"/>
              </a:solidFill>
              <a:round/>
            </a:ln>
          </c:spPr>
        </c:majorGridlines>
        <c:majorTickMark val="none"/>
        <c:minorTickMark val="none"/>
        <c:tickLblPos val="nextTo"/>
        <c:spPr>
          <a:ln w="9360">
            <a:noFill/>
          </a:ln>
        </c:spPr>
        <c:crossAx val="28479"/>
        <c:crossesAt val="0"/>
        <c:majorUnit val="0.1"/>
      </c:valAx>
      <c:spPr>
        <a:noFill/>
        <a:ln w="9360">
          <a:solidFill>
            <a:srgbClr val="92979d"/>
          </a:solidFill>
          <a:round/>
        </a:ln>
      </c:spPr>
    </c:plotArea>
    <c:plotVisOnly val="1"/>
  </c:chart>
  <c:spPr>
    <a:noFill/>
    <a:ln>
      <a:noFill/>
    </a:ln>
  </c:spPr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view3D>
      <c:rotX val="16"/>
      <c:rotY val="19"/>
      <c:rAngAx val="1"/>
      <c:perspective val="30"/>
    </c:view3D>
    <c:floor>
      <c:spPr>
        <a:solidFill>
          <a:srgbClr val="f2f2f2"/>
        </a:solidFill>
        <a:ln w="9360">
          <a:solidFill>
            <a:srgbClr val="92979d"/>
          </a:solidFill>
          <a:round/>
        </a:ln>
      </c:spPr>
    </c:floor>
    <c:backWall>
      <c:spPr>
        <a:solidFill>
          <a:srgbClr val="f2f2f2"/>
        </a:solidFill>
        <a:ln w="9360">
          <a:solidFill>
            <a:srgbClr val="92979d"/>
          </a:solidFill>
          <a:round/>
        </a:ln>
      </c:spPr>
    </c:backWall>
    <c:plotArea>
      <c:layout/>
      <c:bar3DChart>
        <c:barDir val="col"/>
        <c:grouping val="stacked"/>
        <c:ser>
          <c:idx val="0"/>
          <c:order val="0"/>
          <c:tx>
            <c:strRef>
              <c:f>label 1</c:f>
              <c:strCache>
                <c:ptCount val="1"/>
                <c:pt idx="0">
                  <c:v>Osobní náklady</c:v>
                </c:pt>
              </c:strCache>
            </c:strRef>
          </c:tx>
          <c:spPr>
            <a:solidFill>
              <a:srgbClr val="c3998c"/>
            </a:solidFill>
            <a:ln>
              <a:noFill/>
            </a:ln>
          </c:spPr>
          <c:cat>
            <c:strRef>
              <c:f>categories</c:f>
              <c:strCache>
                <c:ptCount val="2"/>
                <c:pt idx="0">
                  <c:v>2009</c:v>
                </c:pt>
                <c:pt idx="1">
                  <c:v>2013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2"/>
                <c:pt idx="0">
                  <c:v>3314707</c:v>
                </c:pt>
                <c:pt idx="1">
                  <c:v>3908935</c:v>
                </c:pt>
              </c:numCache>
            </c:numRef>
          </c:val>
        </c:ser>
        <c:ser>
          <c:idx val="1"/>
          <c:order val="1"/>
          <c:tx>
            <c:strRef>
              <c:f>label 2</c:f>
              <c:strCache>
                <c:ptCount val="1"/>
                <c:pt idx="0">
                  <c:v>Ostatní náklady</c:v>
                </c:pt>
              </c:strCache>
            </c:strRef>
          </c:tx>
          <c:spPr>
            <a:solidFill>
              <a:srgbClr val="b8cce5"/>
            </a:solidFill>
            <a:ln>
              <a:noFill/>
            </a:ln>
          </c:spPr>
          <c:cat>
            <c:strRef>
              <c:f>categories</c:f>
              <c:strCache>
                <c:ptCount val="2"/>
                <c:pt idx="0">
                  <c:v>2009</c:v>
                </c:pt>
                <c:pt idx="1">
                  <c:v>2013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2"/>
                <c:pt idx="0">
                  <c:v>1197990</c:v>
                </c:pt>
                <c:pt idx="1">
                  <c:v>1362401</c:v>
                </c:pt>
              </c:numCache>
            </c:numRef>
          </c:val>
        </c:ser>
        <c:gapWidth val="55"/>
        <c:shape val="box"/>
        <c:axId val="28237"/>
        <c:axId val="28866"/>
        <c:axId val="0"/>
      </c:bar3DChart>
      <c:catAx>
        <c:axId val="28237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9360">
            <a:solidFill>
              <a:srgbClr val="92979d"/>
            </a:solidFill>
            <a:round/>
          </a:ln>
        </c:spPr>
        <c:crossAx val="28866"/>
        <c:crosses val="autoZero"/>
        <c:auto val="1"/>
        <c:lblAlgn val="ctr"/>
        <c:lblOffset val="100"/>
      </c:catAx>
      <c:valAx>
        <c:axId val="28866"/>
        <c:scaling>
          <c:orientation val="minMax"/>
        </c:scaling>
        <c:delete val="0"/>
        <c:axPos val="l"/>
        <c:majorGridlines>
          <c:spPr>
            <a:ln w="9360">
              <a:solidFill>
                <a:srgbClr val="92979d"/>
              </a:solidFill>
              <a:round/>
            </a:ln>
          </c:spPr>
        </c:majorGridlines>
        <c:majorTickMark val="none"/>
        <c:minorTickMark val="none"/>
        <c:tickLblPos val="nextTo"/>
        <c:spPr>
          <a:ln w="9360">
            <a:solidFill>
              <a:srgbClr val="92979d"/>
            </a:solidFill>
            <a:round/>
          </a:ln>
        </c:spPr>
        <c:crossAx val="28237"/>
        <c:crossesAt val="0"/>
        <c:majorUnit val="500000"/>
      </c:valAx>
      <c:spPr>
        <a:solidFill>
          <a:srgbClr val="f2f2f2"/>
        </a:solidFill>
        <a:ln w="9360">
          <a:solidFill>
            <a:srgbClr val="92979d"/>
          </a:solidFill>
          <a:round/>
        </a:ln>
      </c:spPr>
    </c:plotArea>
    <c:legend>
      <c:legendPos val="b"/>
      <c:overlay val="0"/>
      <c:spPr>
        <a:noFill/>
        <a:ln>
          <a:noFill/>
        </a:ln>
      </c:spPr>
    </c:legend>
    <c:plotVisOnly val="1"/>
  </c:chart>
  <c:spPr>
    <a:noFill/>
    <a:ln>
      <a:noFill/>
    </a:ln>
  </c:spPr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b="1" sz="1400">
                <a:solidFill>
                  <a:srgbClr val="4d5b6b"/>
                </a:solidFill>
                <a:latin typeface="Calibri"/>
              </a:rPr>
              <a:t>Podíl osobních nákladů na celkových nákladech (r. 2013)</a:t>
            </a:r>
          </a:p>
        </c:rich>
      </c:tx>
      <c:layout/>
    </c:title>
    <c:view3D>
      <c:rotX val="300"/>
      <c:rotY val="0"/>
      <c:rAngAx val="0"/>
      <c:perspective val="30"/>
    </c:view3D>
    <c:floor>
      <c:spPr>
        <a:solidFill>
          <a:srgbClr val="d9d9d9"/>
        </a:solidFill>
        <a:ln>
          <a:noFill/>
        </a:ln>
      </c:spPr>
    </c:floor>
    <c:backWall>
      <c:spPr>
        <a:solidFill>
          <a:srgbClr val="d9d9d9"/>
        </a:solidFill>
        <a:ln>
          <a:noFill/>
        </a:ln>
      </c:spPr>
    </c:backWall>
    <c:plotArea>
      <c:layout/>
      <c:pie3DChart>
        <c:varyColors val="1"/>
        <c:ser>
          <c:idx val="0"/>
          <c:order val="0"/>
          <c:spPr>
            <a:solidFill>
              <a:srgbClr val="0070c0"/>
            </a:solidFill>
            <a:ln>
              <a:noFill/>
            </a:ln>
          </c:spPr>
          <c:explosion val="25"/>
          <c:dPt>
            <c:idx val="0"/>
            <c:spPr>
              <a:solidFill>
                <a:srgbClr val="ff7605"/>
              </a:solidFill>
              <a:ln>
                <a:noFill/>
              </a:ln>
            </c:spPr>
          </c:dPt>
          <c:dPt>
            <c:idx val="1"/>
            <c:spPr>
              <a:solidFill>
                <a:srgbClr val="7030a0"/>
              </a:solidFill>
              <a:ln>
                <a:noFill/>
              </a:ln>
            </c:spPr>
          </c:dPt>
          <c:dLbls>
            <c:dLbl>
              <c:idx val="0"/>
              <c:dLblPos val="bestFit"/>
              <c:showLegendKey val="0"/>
              <c:showVal val="0"/>
              <c:showCatName val="0"/>
              <c:showSerName val="0"/>
              <c:showPercent val="1"/>
              <c:separator>; </c:separator>
            </c:dLbl>
            <c:dLbl>
              <c:idx val="1"/>
              <c:dLblPos val="bestFit"/>
              <c:showLegendKey val="0"/>
              <c:showVal val="0"/>
              <c:showCatName val="0"/>
              <c:showSerName val="0"/>
              <c:showPercent val="1"/>
              <c:separator>; </c:separator>
            </c:dLbl>
            <c:showLegendKey val="0"/>
            <c:showVal val="0"/>
            <c:showCatName val="0"/>
            <c:showSerName val="0"/>
            <c:showPercent val="1"/>
          </c:dLbls>
          <c:cat>
            <c:strRef>
              <c:f>categories</c:f>
              <c:strCache>
                <c:ptCount val="2"/>
                <c:pt idx="0">
                  <c:v>Osobní náklady</c:v>
                </c:pt>
                <c:pt idx="1">
                  <c:v>Ostatní náklady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2"/>
                <c:pt idx="0">
                  <c:v>0.741545407084656</c:v>
                </c:pt>
                <c:pt idx="1">
                  <c:v>0.258454592915344</c:v>
                </c:pt>
              </c:numCache>
            </c:numRef>
          </c:val>
        </c:ser>
      </c:pie3DChart>
      <c:spPr>
        <a:solidFill>
          <a:srgbClr val="d9d9d9"/>
        </a:solidFill>
        <a:ln>
          <a:noFill/>
        </a:ln>
      </c:spPr>
    </c:plotArea>
    <c:legend>
      <c:legendPos val="r"/>
      <c:overlay val="0"/>
      <c:spPr>
        <a:noFill/>
        <a:ln>
          <a:noFill/>
        </a:ln>
      </c:spPr>
    </c:legend>
    <c:plotVisOnly val="1"/>
  </c:chart>
  <c:spPr>
    <a:noFill/>
    <a:ln>
      <a:noFill/>
    </a:ln>
  </c:spPr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stacked"/>
        <c:ser>
          <c:idx val="0"/>
          <c:order val="0"/>
          <c:tx>
            <c:strRef>
              <c:f>label 1</c:f>
              <c:strCache>
                <c:ptCount val="1"/>
                <c:pt idx="0">
                  <c:v>úhrady od ZP</c:v>
                </c:pt>
              </c:strCache>
            </c:strRef>
          </c:tx>
          <c:spPr>
            <a:solidFill>
              <a:srgbClr val="ccecff"/>
            </a:solidFill>
            <a:ln>
              <a:noFill/>
            </a:ln>
          </c:spPr>
          <c:cat>
            <c:strRef>
              <c:f>categories</c:f>
              <c:strCach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3"/>
                <c:pt idx="0">
                  <c:v>1680218</c:v>
                </c:pt>
                <c:pt idx="1">
                  <c:v>1873478</c:v>
                </c:pt>
                <c:pt idx="2">
                  <c:v>2001929</c:v>
                </c:pt>
              </c:numCache>
            </c:numRef>
          </c:val>
        </c:ser>
        <c:gapWidth val="150"/>
        <c:overlap val="100"/>
        <c:axId val="13354"/>
        <c:axId val="2632"/>
      </c:barChart>
      <c:catAx>
        <c:axId val="1335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9360">
            <a:solidFill>
              <a:srgbClr val="92979d"/>
            </a:solidFill>
            <a:round/>
          </a:ln>
        </c:spPr>
        <c:crossAx val="2632"/>
        <c:crosses val="autoZero"/>
        <c:auto val="1"/>
        <c:lblAlgn val="ctr"/>
        <c:lblOffset val="100"/>
      </c:catAx>
      <c:valAx>
        <c:axId val="2632"/>
        <c:scaling>
          <c:orientation val="minMax"/>
        </c:scaling>
        <c:delete val="0"/>
        <c:axPos val="l"/>
        <c:majorGridlines>
          <c:spPr>
            <a:ln w="9360">
              <a:solidFill>
                <a:srgbClr val="92979d"/>
              </a:solidFill>
              <a:round/>
            </a:ln>
          </c:spPr>
        </c:majorGridlines>
        <c:majorTickMark val="out"/>
        <c:minorTickMark val="none"/>
        <c:tickLblPos val="nextTo"/>
        <c:spPr>
          <a:ln w="9360">
            <a:solidFill>
              <a:srgbClr val="92979d"/>
            </a:solidFill>
            <a:round/>
          </a:ln>
        </c:spPr>
        <c:crossAx val="13354"/>
        <c:crossesAt val="0"/>
      </c:valAx>
      <c:spPr>
        <a:ln>
          <a:noFill/>
        </a:ln>
      </c:spPr>
    </c:plotArea>
    <c:plotVisOnly val="1"/>
  </c:chart>
  <c:spPr>
    <a:ln>
      <a:noFill/>
    </a:ln>
  </c:spPr>
</c:chartSpace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5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lang="cs-CZ" sz="2000">
                <a:latin typeface="Arial"/>
              </a:rPr>
              <a:t>Klikněte pro úpravu formátu komentářů</a:t>
            </a:r>
            <a:endParaRPr/>
          </a:p>
        </p:txBody>
      </p:sp>
      <p:sp>
        <p:nvSpPr>
          <p:cNvPr id="170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lang="cs-CZ" sz="1400">
                <a:latin typeface="Times New Roman"/>
              </a:rPr>
              <a:t>&lt;záhlaví&gt;</a:t>
            </a:r>
            <a:endParaRPr/>
          </a:p>
        </p:txBody>
      </p:sp>
      <p:sp>
        <p:nvSpPr>
          <p:cNvPr id="171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lang="cs-CZ" sz="1400">
                <a:latin typeface="Times New Roman"/>
              </a:rPr>
              <a:t>&lt;datum/čas&gt;</a:t>
            </a:r>
            <a:endParaRPr/>
          </a:p>
        </p:txBody>
      </p:sp>
      <p:sp>
        <p:nvSpPr>
          <p:cNvPr id="172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lang="cs-CZ" sz="1400">
                <a:latin typeface="Times New Roman"/>
              </a:rPr>
              <a:t>&lt;zápatí&gt;</a:t>
            </a:r>
            <a:endParaRPr/>
          </a:p>
        </p:txBody>
      </p:sp>
      <p:sp>
        <p:nvSpPr>
          <p:cNvPr id="173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59A37C1F-2F37-44C8-B9E0-5F414F419E24}" type="slidenum">
              <a:rPr lang="cs-CZ" sz="1400">
                <a:latin typeface="Times New Roman"/>
              </a:rPr>
              <a:t>&lt;číslo&gt;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PlaceHolder 1"/>
          <p:cNvSpPr>
            <a:spLocks noGrp="1"/>
          </p:cNvSpPr>
          <p:nvPr>
            <p:ph type="body"/>
          </p:nvPr>
        </p:nvSpPr>
        <p:spPr>
          <a:xfrm>
            <a:off x="679320" y="4714920"/>
            <a:ext cx="5438520" cy="446688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257" name="TextShape 2"/>
          <p:cNvSpPr txBox="1"/>
          <p:nvPr/>
        </p:nvSpPr>
        <p:spPr>
          <a:xfrm>
            <a:off x="3849840" y="9428040"/>
            <a:ext cx="2945880" cy="4964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8A8043E8-0EF2-4ED9-9F51-E5BAC294B5A3}" type="slidenum">
              <a:rPr lang="cs-CZ" sz="1200">
                <a:solidFill>
                  <a:srgbClr val="4d5b6b"/>
                </a:solidFill>
                <a:latin typeface="+mn-lt"/>
                <a:ea typeface="+mn-ea"/>
              </a:rPr>
              <a:t>&lt;číslo&gt;</a:t>
            </a:fld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Relationship Id="rId3" Type="http://schemas.openxmlformats.org/officeDocument/2006/relationships/image" Target="../media/image9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1.png"/><Relationship Id="rId3" Type="http://schemas.openxmlformats.org/officeDocument/2006/relationships/image" Target="../media/image12.png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41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2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1219320" y="5257800"/>
            <a:ext cx="7238520" cy="5298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83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84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1219320" y="5257800"/>
            <a:ext cx="7238520" cy="5298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25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26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subTitle"/>
          </p:nvPr>
        </p:nvSpPr>
        <p:spPr>
          <a:xfrm>
            <a:off x="1219320" y="5257800"/>
            <a:ext cx="7238520" cy="5298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67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68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1219320" y="5257800"/>
            <a:ext cx="7238520" cy="5298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0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228240" cy="6857640"/>
          </a:xfrm>
          <a:prstGeom prst="rect">
            <a:avLst/>
          </a:prstGeom>
          <a:gradFill>
            <a:gsLst>
              <a:gs pos="0">
                <a:srgbClr val="661f1e"/>
              </a:gs>
              <a:gs pos="50000">
                <a:srgbClr val="ff7605"/>
              </a:gs>
              <a:gs pos="100000">
                <a:srgbClr val="661f1e"/>
              </a:gs>
            </a:gsLst>
            <a:lin ang="5400000"/>
          </a:gradFill>
          <a:ln w="15840">
            <a:noFill/>
          </a:ln>
        </p:spPr>
      </p:sp>
      <p:sp>
        <p:nvSpPr>
          <p:cNvPr id="1" name="CustomShape 2"/>
          <p:cNvSpPr/>
          <p:nvPr/>
        </p:nvSpPr>
        <p:spPr>
          <a:xfrm>
            <a:off x="0" y="0"/>
            <a:ext cx="228240" cy="6857640"/>
          </a:xfrm>
          <a:prstGeom prst="rect">
            <a:avLst/>
          </a:prstGeom>
          <a:gradFill>
            <a:gsLst>
              <a:gs pos="0">
                <a:srgbClr val="9a2f2c"/>
              </a:gs>
              <a:gs pos="50000">
                <a:srgbClr val="ffad69"/>
              </a:gs>
              <a:gs pos="100000">
                <a:srgbClr val="9a2f2c"/>
              </a:gs>
            </a:gsLst>
            <a:lin ang="5400000"/>
          </a:gradFill>
          <a:ln w="15840">
            <a:noFill/>
          </a:ln>
        </p:spPr>
      </p:sp>
      <p:sp>
        <p:nvSpPr>
          <p:cNvPr id="2" name="CustomShape 3"/>
          <p:cNvSpPr/>
          <p:nvPr/>
        </p:nvSpPr>
        <p:spPr>
          <a:xfrm>
            <a:off x="8453520" y="5715000"/>
            <a:ext cx="242640" cy="431280"/>
          </a:xfrm>
          <a:prstGeom prst="rect">
            <a:avLst/>
          </a:prstGeom>
          <a:solidFill>
            <a:srgbClr val="a79d99"/>
          </a:solidFill>
          <a:ln w="9360">
            <a:noFill/>
          </a:ln>
        </p:spPr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1219320" y="4624920"/>
            <a:ext cx="5486040" cy="403920"/>
          </a:xfrm>
          <a:prstGeom prst="rect">
            <a:avLst/>
          </a:prstGeom>
        </p:spPr>
        <p:txBody>
          <a:bodyPr bIns="0" anchor="b"/>
          <a:p>
            <a:pPr>
              <a:lnSpc>
                <a:spcPct val="100000"/>
              </a:lnSpc>
            </a:pPr>
            <a:r>
              <a:rPr b="1" lang="en-US" sz="2000">
                <a:solidFill>
                  <a:srgbClr val="4d5b6b"/>
                </a:solidFill>
                <a:latin typeface="Calibri"/>
              </a:rPr>
              <a:t>Klikněte pro úpravu formátu textu nadpisuKliknutím lze upravit styl.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1324080" y="380880"/>
            <a:ext cx="5866920" cy="408096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en-US" sz="3200">
                <a:solidFill>
                  <a:srgbClr val="4d5b6b"/>
                </a:solidFill>
                <a:latin typeface="Calibri"/>
              </a:rPr>
              <a:t>Klikněte pro úpravu formátu textu osnovy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3200">
                <a:solidFill>
                  <a:srgbClr val="4d5b6b"/>
                </a:solidFill>
                <a:latin typeface="Calibri"/>
              </a:rPr>
              <a:t>Druhá úroveň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3200">
                <a:solidFill>
                  <a:srgbClr val="4d5b6b"/>
                </a:solidFill>
                <a:latin typeface="Calibri"/>
              </a:rPr>
              <a:t>Třetí úroveň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3200">
                <a:solidFill>
                  <a:srgbClr val="4d5b6b"/>
                </a:solidFill>
                <a:latin typeface="Calibri"/>
              </a:rPr>
              <a:t>Čtvrtá úroveň osnovy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3200">
                <a:solidFill>
                  <a:srgbClr val="4d5b6b"/>
                </a:solidFill>
                <a:latin typeface="Calibri"/>
              </a:rPr>
              <a:t>Pátá úroveň osnovy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3200">
                <a:solidFill>
                  <a:srgbClr val="4d5b6b"/>
                </a:solidFill>
                <a:latin typeface="Calibri"/>
              </a:rPr>
              <a:t>Šestá úroveň</a:t>
            </a:r>
            <a:endParaRPr/>
          </a:p>
          <a:p>
            <a:pPr>
              <a:lnSpc>
                <a:spcPct val="100000"/>
              </a:lnSpc>
            </a:pPr>
            <a:r>
              <a:rPr lang="en-US" sz="3200">
                <a:solidFill>
                  <a:srgbClr val="4d5b6b"/>
                </a:solidFill>
                <a:latin typeface="Calibri"/>
              </a:rPr>
              <a:t>Sedmá úroveňKliknutím na ikonu přidáte obrázek.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1219320" y="5029200"/>
            <a:ext cx="4038120" cy="1371240"/>
          </a:xfrm>
          <a:prstGeom prst="rect">
            <a:avLst/>
          </a:prstGeom>
        </p:spPr>
        <p:txBody>
          <a:bodyPr anchor="ctr"/>
          <a:p>
            <a:pPr>
              <a:buSzPct val="45000"/>
              <a:buFont typeface="StarSymbol"/>
              <a:buChar char=""/>
            </a:pPr>
            <a:r>
              <a:rPr lang="en-US" sz="1400">
                <a:solidFill>
                  <a:srgbClr val="4d5b6b"/>
                </a:solidFill>
                <a:latin typeface="Calibri"/>
              </a:rPr>
              <a:t>Klikněte pro úpravu formátu textu osnovy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1400">
                <a:solidFill>
                  <a:srgbClr val="4d5b6b"/>
                </a:solidFill>
                <a:latin typeface="Calibri"/>
              </a:rPr>
              <a:t>Druhá úroveň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1400">
                <a:solidFill>
                  <a:srgbClr val="4d5b6b"/>
                </a:solidFill>
                <a:latin typeface="Calibri"/>
              </a:rPr>
              <a:t>Třetí úroveň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1400">
                <a:solidFill>
                  <a:srgbClr val="4d5b6b"/>
                </a:solidFill>
                <a:latin typeface="Calibri"/>
              </a:rPr>
              <a:t>Čtvrtá úroveň osnovy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1400">
                <a:solidFill>
                  <a:srgbClr val="4d5b6b"/>
                </a:solidFill>
                <a:latin typeface="Calibri"/>
              </a:rPr>
              <a:t>Pátá úroveň osnovy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1400">
                <a:solidFill>
                  <a:srgbClr val="4d5b6b"/>
                </a:solidFill>
                <a:latin typeface="Calibri"/>
              </a:rPr>
              <a:t>Šestá úroveň</a:t>
            </a:r>
            <a:endParaRPr/>
          </a:p>
          <a:p>
            <a:pPr>
              <a:lnSpc>
                <a:spcPct val="100000"/>
              </a:lnSpc>
            </a:pPr>
            <a:r>
              <a:rPr lang="en-US" sz="1400">
                <a:solidFill>
                  <a:srgbClr val="4d5b6b"/>
                </a:solidFill>
                <a:latin typeface="Calibri"/>
              </a:rPr>
              <a:t>Sedmá úroveňKliknutím lze upravit styly předlohy textu.</a:t>
            </a:r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dt"/>
          </p:nvPr>
        </p:nvSpPr>
        <p:spPr>
          <a:xfrm rot="16200000">
            <a:off x="-1198440" y="4821480"/>
            <a:ext cx="2625480" cy="228240"/>
          </a:xfrm>
          <a:prstGeom prst="rect">
            <a:avLst/>
          </a:prstGeom>
        </p:spPr>
        <p:txBody>
          <a:bodyPr lIns="45720" rIns="45720" tIns="91440" bIns="91440" anchor="ctr"/>
          <a:p>
            <a:pPr>
              <a:lnSpc>
                <a:spcPct val="100000"/>
              </a:lnSpc>
            </a:pPr>
            <a:r>
              <a:rPr lang="cs-CZ" sz="1400">
                <a:solidFill>
                  <a:srgbClr val="4d5b6b"/>
                </a:solidFill>
                <a:latin typeface="Calibri"/>
              </a:rPr>
              <a:t>12. 1. 2015</a:t>
            </a:r>
            <a:endParaRPr/>
          </a:p>
        </p:txBody>
      </p:sp>
      <p:sp>
        <p:nvSpPr>
          <p:cNvPr id="7" name="PlaceHolder 8"/>
          <p:cNvSpPr>
            <a:spLocks noGrp="1"/>
          </p:cNvSpPr>
          <p:nvPr>
            <p:ph type="ftr"/>
          </p:nvPr>
        </p:nvSpPr>
        <p:spPr>
          <a:xfrm>
            <a:off x="1259640" y="6553080"/>
            <a:ext cx="7162560" cy="22824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8" name="PlaceHolder 9"/>
          <p:cNvSpPr>
            <a:spLocks noGrp="1"/>
          </p:cNvSpPr>
          <p:nvPr>
            <p:ph type="sldNum"/>
          </p:nvPr>
        </p:nvSpPr>
        <p:spPr>
          <a:xfrm>
            <a:off x="8686800" y="5740560"/>
            <a:ext cx="38052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06D2B3D3-C1E3-4722-B57E-A2FD2AEF9596}" type="slidenum">
              <a:rPr lang="cs-CZ" sz="1200">
                <a:solidFill>
                  <a:srgbClr val="a79d99"/>
                </a:solidFill>
                <a:latin typeface="Calibri"/>
              </a:rPr>
              <a:t>&lt;číslo&gt;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0" y="0"/>
            <a:ext cx="228240" cy="6857640"/>
          </a:xfrm>
          <a:prstGeom prst="rect">
            <a:avLst/>
          </a:prstGeom>
          <a:gradFill>
            <a:gsLst>
              <a:gs pos="0">
                <a:srgbClr val="661f1e"/>
              </a:gs>
              <a:gs pos="50000">
                <a:srgbClr val="ff7605"/>
              </a:gs>
              <a:gs pos="100000">
                <a:srgbClr val="661f1e"/>
              </a:gs>
            </a:gsLst>
            <a:lin ang="5400000"/>
          </a:gradFill>
          <a:ln w="15840">
            <a:noFill/>
          </a:ln>
        </p:spPr>
      </p:sp>
      <p:sp>
        <p:nvSpPr>
          <p:cNvPr id="44" name="CustomShape 2"/>
          <p:cNvSpPr/>
          <p:nvPr/>
        </p:nvSpPr>
        <p:spPr>
          <a:xfrm>
            <a:off x="0" y="0"/>
            <a:ext cx="228240" cy="6857640"/>
          </a:xfrm>
          <a:prstGeom prst="rect">
            <a:avLst/>
          </a:prstGeom>
          <a:gradFill>
            <a:gsLst>
              <a:gs pos="0">
                <a:srgbClr val="9a2f2c"/>
              </a:gs>
              <a:gs pos="50000">
                <a:srgbClr val="ffad69"/>
              </a:gs>
              <a:gs pos="100000">
                <a:srgbClr val="9a2f2c"/>
              </a:gs>
            </a:gsLst>
            <a:lin ang="5400000"/>
          </a:gradFill>
          <a:ln w="15840">
            <a:noFill/>
          </a:ln>
        </p:spPr>
      </p:sp>
      <p:sp>
        <p:nvSpPr>
          <p:cNvPr id="45" name="CustomShape 3"/>
          <p:cNvSpPr/>
          <p:nvPr/>
        </p:nvSpPr>
        <p:spPr>
          <a:xfrm>
            <a:off x="8453520" y="5715000"/>
            <a:ext cx="242640" cy="431280"/>
          </a:xfrm>
          <a:prstGeom prst="rect">
            <a:avLst/>
          </a:prstGeom>
          <a:solidFill>
            <a:srgbClr val="a79d99"/>
          </a:solidFill>
          <a:ln w="9360">
            <a:noFill/>
          </a:ln>
        </p:spPr>
      </p:sp>
      <p:sp>
        <p:nvSpPr>
          <p:cNvPr id="46" name="PlaceHolder 4"/>
          <p:cNvSpPr>
            <a:spLocks noGrp="1"/>
          </p:cNvSpPr>
          <p:nvPr>
            <p:ph type="dt"/>
          </p:nvPr>
        </p:nvSpPr>
        <p:spPr>
          <a:xfrm rot="16200000">
            <a:off x="-1198440" y="4821480"/>
            <a:ext cx="2625480" cy="228240"/>
          </a:xfrm>
          <a:prstGeom prst="rect">
            <a:avLst/>
          </a:prstGeom>
        </p:spPr>
        <p:txBody>
          <a:bodyPr lIns="45720" rIns="45720" tIns="91440" bIns="91440" anchor="ctr"/>
          <a:p>
            <a:pPr>
              <a:lnSpc>
                <a:spcPct val="100000"/>
              </a:lnSpc>
            </a:pPr>
            <a:r>
              <a:rPr lang="cs-CZ" sz="1200">
                <a:solidFill>
                  <a:srgbClr val="ffffff"/>
                </a:solidFill>
                <a:latin typeface="Calibri"/>
              </a:rPr>
              <a:t>12. 1. 2015</a:t>
            </a:r>
            <a:endParaRPr/>
          </a:p>
        </p:txBody>
      </p:sp>
      <p:sp>
        <p:nvSpPr>
          <p:cNvPr id="47" name="PlaceHolder 5"/>
          <p:cNvSpPr>
            <a:spLocks noGrp="1"/>
          </p:cNvSpPr>
          <p:nvPr>
            <p:ph type="sldNum"/>
          </p:nvPr>
        </p:nvSpPr>
        <p:spPr>
          <a:xfrm>
            <a:off x="8686800" y="5740560"/>
            <a:ext cx="38052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E4B5F986-33FA-4D9F-A4A7-60561477F137}" type="slidenum">
              <a:rPr lang="cs-CZ" sz="1200">
                <a:solidFill>
                  <a:srgbClr val="a79d99"/>
                </a:solidFill>
                <a:latin typeface="Calibri"/>
              </a:rPr>
              <a:t>&lt;číslo&gt;</a:t>
            </a:fld>
            <a:endParaRPr/>
          </a:p>
        </p:txBody>
      </p:sp>
      <p:sp>
        <p:nvSpPr>
          <p:cNvPr id="48" name="PlaceHolder 6"/>
          <p:cNvSpPr>
            <a:spLocks noGrp="1"/>
          </p:cNvSpPr>
          <p:nvPr>
            <p:ph type="ftr"/>
          </p:nvPr>
        </p:nvSpPr>
        <p:spPr>
          <a:xfrm>
            <a:off x="1259640" y="6553080"/>
            <a:ext cx="7162560" cy="22824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49" name="PlaceHolder 7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lang="en-US">
                <a:latin typeface="Calibri"/>
              </a:rPr>
              <a:t>Klikněte pro úpravu formátu textu nadpisu</a:t>
            </a:r>
            <a:endParaRPr/>
          </a:p>
        </p:txBody>
      </p:sp>
      <p:sp>
        <p:nvSpPr>
          <p:cNvPr id="50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2800">
                <a:latin typeface="Calibri"/>
              </a:rPr>
              <a:t>Klikněte pro úpravu formátu textu osnovy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>
                <a:latin typeface="Calibri"/>
              </a:rPr>
              <a:t>Druhá úroveň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>
                <a:latin typeface="Calibri"/>
              </a:rPr>
              <a:t>Třetí úroveň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>
                <a:latin typeface="Calibri"/>
              </a:rPr>
              <a:t>Čtvrtá úroveň osnovy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Pátá úroveň osnovy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Šestá úroveň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Sedmá úroveň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0" y="0"/>
            <a:ext cx="228240" cy="6857640"/>
          </a:xfrm>
          <a:prstGeom prst="rect">
            <a:avLst/>
          </a:prstGeom>
          <a:gradFill>
            <a:gsLst>
              <a:gs pos="0">
                <a:srgbClr val="661f1e"/>
              </a:gs>
              <a:gs pos="50000">
                <a:srgbClr val="ff7605"/>
              </a:gs>
              <a:gs pos="100000">
                <a:srgbClr val="661f1e"/>
              </a:gs>
            </a:gsLst>
            <a:lin ang="5400000"/>
          </a:gradFill>
          <a:ln w="15840">
            <a:noFill/>
          </a:ln>
        </p:spPr>
      </p:sp>
      <p:sp>
        <p:nvSpPr>
          <p:cNvPr id="86" name="CustomShape 2"/>
          <p:cNvSpPr/>
          <p:nvPr/>
        </p:nvSpPr>
        <p:spPr>
          <a:xfrm>
            <a:off x="0" y="0"/>
            <a:ext cx="228240" cy="6857640"/>
          </a:xfrm>
          <a:prstGeom prst="rect">
            <a:avLst/>
          </a:prstGeom>
          <a:gradFill>
            <a:gsLst>
              <a:gs pos="0">
                <a:srgbClr val="9a2f2c"/>
              </a:gs>
              <a:gs pos="50000">
                <a:srgbClr val="ffad69"/>
              </a:gs>
              <a:gs pos="100000">
                <a:srgbClr val="9a2f2c"/>
              </a:gs>
            </a:gsLst>
            <a:lin ang="5400000"/>
          </a:gradFill>
          <a:ln w="15840">
            <a:noFill/>
          </a:ln>
        </p:spPr>
      </p:sp>
      <p:sp>
        <p:nvSpPr>
          <p:cNvPr id="87" name="CustomShape 3"/>
          <p:cNvSpPr/>
          <p:nvPr/>
        </p:nvSpPr>
        <p:spPr>
          <a:xfrm>
            <a:off x="8453520" y="5715000"/>
            <a:ext cx="242640" cy="431280"/>
          </a:xfrm>
          <a:prstGeom prst="rect">
            <a:avLst/>
          </a:prstGeom>
          <a:solidFill>
            <a:srgbClr val="a79d99"/>
          </a:solidFill>
          <a:ln w="9360">
            <a:noFill/>
          </a:ln>
        </p:spPr>
      </p:sp>
      <p:sp>
        <p:nvSpPr>
          <p:cNvPr id="88" name="PlaceHolder 4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b="1" lang="en-US" sz="7200">
                <a:solidFill>
                  <a:srgbClr val="675d59"/>
                </a:solidFill>
                <a:latin typeface="Calibri"/>
              </a:rPr>
              <a:t>Klikněte pro úpravu formátu textu nadpisuKliknutím lze upravit styl.</a:t>
            </a:r>
            <a:endParaRPr/>
          </a:p>
        </p:txBody>
      </p:sp>
      <p:sp>
        <p:nvSpPr>
          <p:cNvPr id="89" name="PlaceHolder 5"/>
          <p:cNvSpPr>
            <a:spLocks noGrp="1"/>
          </p:cNvSpPr>
          <p:nvPr>
            <p:ph type="body"/>
          </p:nvPr>
        </p:nvSpPr>
        <p:spPr>
          <a:xfrm>
            <a:off x="1219320" y="838080"/>
            <a:ext cx="7467120" cy="441936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en-US" sz="2800">
                <a:solidFill>
                  <a:srgbClr val="675d59"/>
                </a:solidFill>
                <a:latin typeface="Calibri"/>
              </a:rPr>
              <a:t>Klikněte pro úpravu formátu textu osnovy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solidFill>
                  <a:srgbClr val="675d59"/>
                </a:solidFill>
                <a:latin typeface="Calibri"/>
              </a:rPr>
              <a:t>Druhá úroveň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800">
                <a:solidFill>
                  <a:srgbClr val="675d59"/>
                </a:solidFill>
                <a:latin typeface="Calibri"/>
              </a:rPr>
              <a:t>Třetí úroveň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800">
                <a:solidFill>
                  <a:srgbClr val="675d59"/>
                </a:solidFill>
                <a:latin typeface="Calibri"/>
              </a:rPr>
              <a:t>Čtvrtá úroveň osnovy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800">
                <a:solidFill>
                  <a:srgbClr val="675d59"/>
                </a:solidFill>
                <a:latin typeface="Calibri"/>
              </a:rPr>
              <a:t>Pátá úroveň osnovy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800">
                <a:solidFill>
                  <a:srgbClr val="675d59"/>
                </a:solidFill>
                <a:latin typeface="Calibri"/>
              </a:rPr>
              <a:t>Šestá úroveň</a:t>
            </a:r>
            <a:endParaRPr/>
          </a:p>
          <a:p>
            <a:pPr>
              <a:lnSpc>
                <a:spcPct val="100000"/>
              </a:lnSpc>
              <a:buFont typeface="Arial"/>
              <a:buChar char="»"/>
            </a:pPr>
            <a:r>
              <a:rPr lang="en-US" sz="2800">
                <a:solidFill>
                  <a:srgbClr val="675d59"/>
                </a:solidFill>
                <a:latin typeface="Calibri"/>
              </a:rPr>
              <a:t>Sedmá úroveňKliknutím lze upravit styly předlohy textu.</a:t>
            </a:r>
            <a:endParaRPr/>
          </a:p>
          <a:p>
            <a:pPr lvl="1">
              <a:lnSpc>
                <a:spcPct val="100000"/>
              </a:lnSpc>
              <a:buFont typeface="Arial"/>
              <a:buChar char="˃"/>
            </a:pPr>
            <a:r>
              <a:rPr lang="en-US">
                <a:solidFill>
                  <a:srgbClr val="4d5b6b"/>
                </a:solidFill>
                <a:latin typeface="Calibri"/>
              </a:rPr>
              <a:t>Druhá úroveň</a:t>
            </a:r>
            <a:endParaRPr/>
          </a:p>
          <a:p>
            <a:pPr lvl="2">
              <a:lnSpc>
                <a:spcPct val="100000"/>
              </a:lnSpc>
              <a:buFont typeface="Calibri"/>
              <a:buChar char="+"/>
            </a:pPr>
            <a:r>
              <a:rPr lang="en-US">
                <a:solidFill>
                  <a:srgbClr val="4d5b6b"/>
                </a:solidFill>
                <a:latin typeface="Calibri"/>
              </a:rPr>
              <a:t>Třetí úroveň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>
                <a:solidFill>
                  <a:srgbClr val="4d5b6b"/>
                </a:solidFill>
                <a:latin typeface="Calibri"/>
              </a:rPr>
              <a:t>Čtvrtá úroveň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en-US">
                <a:solidFill>
                  <a:srgbClr val="4d5b6b"/>
                </a:solidFill>
                <a:latin typeface="Calibri"/>
              </a:rPr>
              <a:t>Pátá úroveň</a:t>
            </a:r>
            <a:endParaRPr/>
          </a:p>
        </p:txBody>
      </p:sp>
      <p:sp>
        <p:nvSpPr>
          <p:cNvPr id="90" name="PlaceHolder 6"/>
          <p:cNvSpPr>
            <a:spLocks noGrp="1"/>
          </p:cNvSpPr>
          <p:nvPr>
            <p:ph type="dt"/>
          </p:nvPr>
        </p:nvSpPr>
        <p:spPr>
          <a:xfrm rot="16200000">
            <a:off x="-1198440" y="4821480"/>
            <a:ext cx="2625480" cy="228240"/>
          </a:xfrm>
          <a:prstGeom prst="rect">
            <a:avLst/>
          </a:prstGeom>
        </p:spPr>
        <p:txBody>
          <a:bodyPr lIns="45720" rIns="45720" tIns="91440" bIns="91440" anchor="ctr"/>
          <a:p>
            <a:pPr>
              <a:lnSpc>
                <a:spcPct val="100000"/>
              </a:lnSpc>
            </a:pPr>
            <a:r>
              <a:rPr lang="cs-CZ" sz="1200">
                <a:solidFill>
                  <a:srgbClr val="ffffff"/>
                </a:solidFill>
                <a:latin typeface="Calibri"/>
              </a:rPr>
              <a:t>12. 1. 2015</a:t>
            </a:r>
            <a:endParaRPr/>
          </a:p>
        </p:txBody>
      </p:sp>
      <p:sp>
        <p:nvSpPr>
          <p:cNvPr id="91" name="PlaceHolder 7"/>
          <p:cNvSpPr>
            <a:spLocks noGrp="1"/>
          </p:cNvSpPr>
          <p:nvPr>
            <p:ph type="sldNum"/>
          </p:nvPr>
        </p:nvSpPr>
        <p:spPr>
          <a:xfrm>
            <a:off x="8686800" y="5740560"/>
            <a:ext cx="38052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4B8EE172-965E-4C7F-9EAC-3A72E52E650B}" type="slidenum">
              <a:rPr lang="cs-CZ" sz="1200">
                <a:solidFill>
                  <a:srgbClr val="a79d99"/>
                </a:solidFill>
                <a:latin typeface="Calibri"/>
              </a:rPr>
              <a:t>&lt;číslo&gt;</a:t>
            </a:fld>
            <a:endParaRPr/>
          </a:p>
        </p:txBody>
      </p:sp>
      <p:sp>
        <p:nvSpPr>
          <p:cNvPr id="92" name="PlaceHolder 8"/>
          <p:cNvSpPr>
            <a:spLocks noGrp="1"/>
          </p:cNvSpPr>
          <p:nvPr>
            <p:ph type="ftr"/>
          </p:nvPr>
        </p:nvSpPr>
        <p:spPr>
          <a:xfrm>
            <a:off x="1259640" y="6553080"/>
            <a:ext cx="7162560" cy="228240"/>
          </a:xfrm>
          <a:prstGeom prst="rect">
            <a:avLst/>
          </a:prstGeom>
        </p:spPr>
        <p:txBody>
          <a:bodyPr anchor="ctr"/>
          <a:p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0" y="0"/>
            <a:ext cx="228240" cy="6857640"/>
          </a:xfrm>
          <a:prstGeom prst="rect">
            <a:avLst/>
          </a:prstGeom>
          <a:gradFill>
            <a:gsLst>
              <a:gs pos="0">
                <a:srgbClr val="661f1e"/>
              </a:gs>
              <a:gs pos="50000">
                <a:srgbClr val="ff7605"/>
              </a:gs>
              <a:gs pos="100000">
                <a:srgbClr val="661f1e"/>
              </a:gs>
            </a:gsLst>
            <a:lin ang="5400000"/>
          </a:gradFill>
          <a:ln w="15840">
            <a:noFill/>
          </a:ln>
        </p:spPr>
      </p:sp>
      <p:sp>
        <p:nvSpPr>
          <p:cNvPr id="128" name="CustomShape 2"/>
          <p:cNvSpPr/>
          <p:nvPr/>
        </p:nvSpPr>
        <p:spPr>
          <a:xfrm>
            <a:off x="0" y="0"/>
            <a:ext cx="228240" cy="6857640"/>
          </a:xfrm>
          <a:prstGeom prst="rect">
            <a:avLst/>
          </a:prstGeom>
          <a:gradFill>
            <a:gsLst>
              <a:gs pos="0">
                <a:srgbClr val="9a2f2c"/>
              </a:gs>
              <a:gs pos="50000">
                <a:srgbClr val="ffad69"/>
              </a:gs>
              <a:gs pos="100000">
                <a:srgbClr val="9a2f2c"/>
              </a:gs>
            </a:gsLst>
            <a:lin ang="5400000"/>
          </a:gradFill>
          <a:ln w="15840">
            <a:noFill/>
          </a:ln>
        </p:spPr>
      </p:sp>
      <p:sp>
        <p:nvSpPr>
          <p:cNvPr id="129" name="CustomShape 3"/>
          <p:cNvSpPr/>
          <p:nvPr/>
        </p:nvSpPr>
        <p:spPr>
          <a:xfrm>
            <a:off x="8453520" y="5715000"/>
            <a:ext cx="242640" cy="431280"/>
          </a:xfrm>
          <a:prstGeom prst="rect">
            <a:avLst/>
          </a:prstGeom>
          <a:solidFill>
            <a:srgbClr val="a79d99"/>
          </a:solidFill>
          <a:ln w="9360">
            <a:noFill/>
          </a:ln>
        </p:spPr>
      </p:sp>
      <p:sp>
        <p:nvSpPr>
          <p:cNvPr id="130" name="PlaceHolder 4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b="1" lang="en-US" sz="7200">
                <a:solidFill>
                  <a:srgbClr val="ffffff"/>
                </a:solidFill>
                <a:latin typeface="Calibri"/>
              </a:rPr>
              <a:t>Klikněte pro úpravu formátu textu nadpisuKliknutím lze upravit styl.</a:t>
            </a:r>
            <a:endParaRPr/>
          </a:p>
        </p:txBody>
      </p:sp>
      <p:sp>
        <p:nvSpPr>
          <p:cNvPr id="131" name="PlaceHolder 5"/>
          <p:cNvSpPr>
            <a:spLocks noGrp="1"/>
          </p:cNvSpPr>
          <p:nvPr>
            <p:ph type="dt"/>
          </p:nvPr>
        </p:nvSpPr>
        <p:spPr>
          <a:xfrm rot="16200000">
            <a:off x="-1198440" y="4821480"/>
            <a:ext cx="2625480" cy="228240"/>
          </a:xfrm>
          <a:prstGeom prst="rect">
            <a:avLst/>
          </a:prstGeom>
        </p:spPr>
        <p:txBody>
          <a:bodyPr lIns="45720" rIns="45720" tIns="91440" bIns="91440" anchor="ctr"/>
          <a:p>
            <a:pPr>
              <a:lnSpc>
                <a:spcPct val="100000"/>
              </a:lnSpc>
            </a:pPr>
            <a:r>
              <a:rPr lang="cs-CZ" sz="1200">
                <a:solidFill>
                  <a:srgbClr val="ffffff"/>
                </a:solidFill>
                <a:latin typeface="Calibri"/>
              </a:rPr>
              <a:t>12. 1. 2015</a:t>
            </a:r>
            <a:endParaRPr/>
          </a:p>
        </p:txBody>
      </p:sp>
      <p:sp>
        <p:nvSpPr>
          <p:cNvPr id="132" name="PlaceHolder 6"/>
          <p:cNvSpPr>
            <a:spLocks noGrp="1"/>
          </p:cNvSpPr>
          <p:nvPr>
            <p:ph type="ftr"/>
          </p:nvPr>
        </p:nvSpPr>
        <p:spPr>
          <a:xfrm>
            <a:off x="1259640" y="6553080"/>
            <a:ext cx="7162560" cy="22824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133" name="PlaceHolder 7"/>
          <p:cNvSpPr>
            <a:spLocks noGrp="1"/>
          </p:cNvSpPr>
          <p:nvPr>
            <p:ph type="sldNum"/>
          </p:nvPr>
        </p:nvSpPr>
        <p:spPr>
          <a:xfrm>
            <a:off x="8686800" y="5740560"/>
            <a:ext cx="38052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17750E79-7A48-4A4B-8068-CC3F1ADBDE6E}" type="slidenum">
              <a:rPr lang="cs-CZ" sz="1200">
                <a:solidFill>
                  <a:srgbClr val="a79d99"/>
                </a:solidFill>
                <a:latin typeface="Calibri"/>
              </a:rPr>
              <a:t>&lt;číslo&gt;</a:t>
            </a:fld>
            <a:endParaRPr/>
          </a:p>
        </p:txBody>
      </p:sp>
      <p:sp>
        <p:nvSpPr>
          <p:cNvPr id="134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2800">
                <a:latin typeface="Calibri"/>
              </a:rPr>
              <a:t>Klikněte pro úpravu formátu textu osnovy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>
                <a:latin typeface="Calibri"/>
              </a:rPr>
              <a:t>Druhá úroveň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>
                <a:latin typeface="Calibri"/>
              </a:rPr>
              <a:t>Třetí úroveň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>
                <a:latin typeface="Calibri"/>
              </a:rPr>
              <a:t>Čtvrtá úroveň osnovy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Pátá úroveň osnovy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Šestá úroveň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Sedmá úroveň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png"/><Relationship Id="rId3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png"/><Relationship Id="rId3" Type="http://schemas.openxmlformats.org/officeDocument/2006/relationships/slideLayout" Target="../slideLayouts/slideLayout25.xml"/><Relationship Id="rId4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image" Target="../media/image25.jpeg"/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5" Type="http://schemas.openxmlformats.org/officeDocument/2006/relationships/image" Target="../media/image28.png"/><Relationship Id="rId6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0.gif"/><Relationship Id="rId2" Type="http://schemas.openxmlformats.org/officeDocument/2006/relationships/image" Target="../media/image31.png"/><Relationship Id="rId3" Type="http://schemas.openxmlformats.org/officeDocument/2006/relationships/slideLayout" Target="../slideLayouts/slideLayout4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image" Target="../media/image33.jpeg"/><Relationship Id="rId3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4.png"/><Relationship Id="rId2" Type="http://schemas.openxmlformats.org/officeDocument/2006/relationships/image" Target="../media/image35.png"/><Relationship Id="rId3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chart" Target="../charts/chart1.xml"/><Relationship Id="rId2" Type="http://schemas.openxmlformats.org/officeDocument/2006/relationships/image" Target="../media/image36.png"/><Relationship Id="rId3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chart" Target="../charts/chart2.xml"/><Relationship Id="rId2" Type="http://schemas.openxmlformats.org/officeDocument/2006/relationships/image" Target="../media/image37.png"/><Relationship Id="rId3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chart" Target="../charts/chart3.xml"/><Relationship Id="rId2" Type="http://schemas.openxmlformats.org/officeDocument/2006/relationships/image" Target="../media/image38.png"/><Relationship Id="rId3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chart" Target="../charts/chart4.xml"/><Relationship Id="rId2" Type="http://schemas.openxmlformats.org/officeDocument/2006/relationships/image" Target="../media/image39.png"/><Relationship Id="rId3" Type="http://schemas.openxmlformats.org/officeDocument/2006/relationships/slideLayout" Target="../slideLayouts/slideLayout4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40.png"/><Relationship Id="rId2" Type="http://schemas.openxmlformats.org/officeDocument/2006/relationships/slideLayout" Target="../slideLayouts/slideLayout2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chart" Target="../charts/chart5.xml"/><Relationship Id="rId2" Type="http://schemas.openxmlformats.org/officeDocument/2006/relationships/chart" Target="../charts/chart6.xml"/><Relationship Id="rId3" Type="http://schemas.openxmlformats.org/officeDocument/2006/relationships/image" Target="../media/image41.png"/><Relationship Id="rId4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42.png"/><Relationship Id="rId2" Type="http://schemas.openxmlformats.org/officeDocument/2006/relationships/slideLayout" Target="../slideLayouts/slideLayout4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chart" Target="../charts/chart7.xml"/><Relationship Id="rId2" Type="http://schemas.openxmlformats.org/officeDocument/2006/relationships/chart" Target="../charts/chart8.xml"/><Relationship Id="rId3" Type="http://schemas.openxmlformats.org/officeDocument/2006/relationships/image" Target="../media/image43.png"/><Relationship Id="rId4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44.png"/><Relationship Id="rId2" Type="http://schemas.openxmlformats.org/officeDocument/2006/relationships/image" Target="../media/image45.png"/><Relationship Id="rId3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chart" Target="../charts/chart9.xml"/><Relationship Id="rId2" Type="http://schemas.openxmlformats.org/officeDocument/2006/relationships/image" Target="../media/image46.png"/><Relationship Id="rId3" Type="http://schemas.openxmlformats.org/officeDocument/2006/relationships/slideLayout" Target="../slideLayouts/slideLayout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47.png"/><Relationship Id="rId2" Type="http://schemas.openxmlformats.org/officeDocument/2006/relationships/image" Target="../media/image48.png"/><Relationship Id="rId3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49.png"/><Relationship Id="rId2" Type="http://schemas.openxmlformats.org/officeDocument/2006/relationships/image" Target="../media/image50.png"/><Relationship Id="rId3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51.png"/><Relationship Id="rId2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52.jpeg"/><Relationship Id="rId2" Type="http://schemas.openxmlformats.org/officeDocument/2006/relationships/image" Target="../media/image53.png"/><Relationship Id="rId3" Type="http://schemas.openxmlformats.org/officeDocument/2006/relationships/slideLayout" Target="../slideLayouts/slideLayout4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Relationship Id="rId3" Type="http://schemas.openxmlformats.org/officeDocument/2006/relationships/slideLayout" Target="../slideLayouts/slideLayout4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png"/><Relationship Id="rId3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Zástupný symbol pro obrázek 6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324080" y="380880"/>
            <a:ext cx="4466880" cy="3107160"/>
          </a:xfrm>
          <a:prstGeom prst="rect">
            <a:avLst/>
          </a:prstGeom>
          <a:ln>
            <a:noFill/>
          </a:ln>
        </p:spPr>
      </p:pic>
      <p:sp>
        <p:nvSpPr>
          <p:cNvPr id="175" name="TextShape 1"/>
          <p:cNvSpPr txBox="1"/>
          <p:nvPr/>
        </p:nvSpPr>
        <p:spPr>
          <a:xfrm>
            <a:off x="1219320" y="5029200"/>
            <a:ext cx="4038120" cy="137124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1400">
                <a:solidFill>
                  <a:srgbClr val="4d5b6b"/>
                </a:solidFill>
                <a:latin typeface="Calibri"/>
              </a:rPr>
              <a:t>	</a:t>
            </a:r>
            <a:r>
              <a:rPr lang="en-US" sz="1400">
                <a:solidFill>
                  <a:srgbClr val="4d5b6b"/>
                </a:solidFill>
                <a:latin typeface="Calibri"/>
              </a:rPr>
              <a:t>MUDr. Marek Slabý </a:t>
            </a:r>
            <a:endParaRPr/>
          </a:p>
          <a:p>
            <a:pPr>
              <a:lnSpc>
                <a:spcPct val="100000"/>
              </a:lnSpc>
            </a:pPr>
            <a:r>
              <a:rPr lang="en-US" sz="1400">
                <a:solidFill>
                  <a:srgbClr val="4d5b6b"/>
                </a:solidFill>
                <a:latin typeface="Calibri"/>
              </a:rPr>
              <a:t>	</a:t>
            </a:r>
            <a:r>
              <a:rPr lang="en-US" sz="1400">
                <a:solidFill>
                  <a:srgbClr val="4d5b6b"/>
                </a:solidFill>
                <a:latin typeface="Calibri"/>
              </a:rPr>
              <a:t>předseda AZZS ČR</a:t>
            </a:r>
            <a:endParaRPr/>
          </a:p>
          <a:p>
            <a:pPr>
              <a:lnSpc>
                <a:spcPct val="100000"/>
              </a:lnSpc>
            </a:pPr>
            <a:r>
              <a:rPr lang="en-US" sz="1400">
                <a:solidFill>
                  <a:srgbClr val="4d5b6b"/>
                </a:solidFill>
                <a:latin typeface="Calibri"/>
              </a:rPr>
              <a:t> </a:t>
            </a:r>
            <a:endParaRPr/>
          </a:p>
        </p:txBody>
      </p:sp>
      <p:pic>
        <p:nvPicPr>
          <p:cNvPr id="176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828720" y="5410080"/>
            <a:ext cx="1198080" cy="761760"/>
          </a:xfrm>
          <a:prstGeom prst="rect">
            <a:avLst/>
          </a:prstGeom>
          <a:ln>
            <a:noFill/>
          </a:ln>
        </p:spPr>
      </p:pic>
      <p:sp>
        <p:nvSpPr>
          <p:cNvPr id="177" name="TextShape 2"/>
          <p:cNvSpPr txBox="1"/>
          <p:nvPr/>
        </p:nvSpPr>
        <p:spPr>
          <a:xfrm>
            <a:off x="1066680" y="3581280"/>
            <a:ext cx="7695720" cy="1980720"/>
          </a:xfrm>
          <a:prstGeom prst="rect">
            <a:avLst/>
          </a:prstGeom>
        </p:spPr>
        <p:txBody>
          <a:bodyPr bIns="0" anchor="b"/>
          <a:p>
            <a:pPr>
              <a:lnSpc>
                <a:spcPct val="100000"/>
              </a:lnSpc>
            </a:pPr>
            <a:r>
              <a:rPr b="1" lang="en-US" sz="2000">
                <a:solidFill>
                  <a:srgbClr val="ff0000"/>
                </a:solidFill>
                <a:latin typeface="Calibri"/>
              </a:rPr>
              <a:t>ZÁSADNÍ  PROBLÉMY  ORGANIZACE  A  FINANCOVÁNÍ  ZZS  V ČR</a:t>
            </a:r>
            <a:r>
              <a:rPr b="1" lang="en-US" sz="2000">
                <a:solidFill>
                  <a:srgbClr val="ff0000"/>
                </a:solidFill>
                <a:latin typeface="Calibri"/>
              </a:rPr>
              <a:t>
</a:t>
            </a:r>
            <a:r>
              <a:rPr b="1" i="1" lang="en-US" sz="1000">
                <a:solidFill>
                  <a:srgbClr val="4d5b6b"/>
                </a:solidFill>
                <a:latin typeface="Calibri"/>
              </a:rPr>
              <a:t>POSLANECKÁ SNĚMOVNA</a:t>
            </a:r>
            <a:r>
              <a:rPr b="1" lang="en-US" sz="1000">
                <a:solidFill>
                  <a:srgbClr val="4d5b6b"/>
                </a:solidFill>
                <a:latin typeface="Calibri"/>
              </a:rPr>
              <a:t>, </a:t>
            </a:r>
            <a:r>
              <a:rPr b="1" i="1" lang="en-US" sz="1000">
                <a:solidFill>
                  <a:srgbClr val="4d5b6b"/>
                </a:solidFill>
                <a:latin typeface="Calibri"/>
              </a:rPr>
              <a:t>Výbor pro zdravotnictví</a:t>
            </a:r>
            <a:r>
              <a:rPr b="1" lang="en-US" sz="1000">
                <a:solidFill>
                  <a:srgbClr val="4d5b6b"/>
                </a:solidFill>
                <a:latin typeface="Calibri"/>
              </a:rPr>
              <a:t>, </a:t>
            </a:r>
            <a:r>
              <a:rPr b="1" i="1" lang="en-US" sz="1000">
                <a:solidFill>
                  <a:srgbClr val="4d5b6b"/>
                </a:solidFill>
                <a:latin typeface="Calibri"/>
              </a:rPr>
              <a:t>Podvýbor pro oblast zdravotní péče, vzdělávání a prevenci</a:t>
            </a:r>
            <a:r>
              <a:rPr b="1" lang="en-US" sz="1000">
                <a:solidFill>
                  <a:srgbClr val="4d5b6b"/>
                </a:solidFill>
                <a:latin typeface="Calibri"/>
              </a:rPr>
              <a:t>
</a:t>
            </a:r>
            <a:r>
              <a:rPr b="1" i="1" lang="en-US" sz="1000">
                <a:solidFill>
                  <a:srgbClr val="4d5b6b"/>
                </a:solidFill>
                <a:latin typeface="Calibri"/>
              </a:rPr>
              <a:t> seminář podvýboru na téma: „Problematika neodkladné přednemocniční péče“, 13. ledna 2015</a:t>
            </a:r>
            <a:r>
              <a:rPr b="1" lang="en-US" sz="1000">
                <a:solidFill>
                  <a:srgbClr val="4d5b6b"/>
                </a:solidFill>
                <a:latin typeface="Calibri"/>
              </a:rPr>
              <a:t>
</a:t>
            </a:r>
            <a:r>
              <a:rPr b="1" lang="en-US" sz="2000">
                <a:solidFill>
                  <a:srgbClr val="ff0000"/>
                </a:solidFill>
                <a:latin typeface="Calibri"/>
              </a:rPr>
              <a:t>
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extShape 1"/>
          <p:cNvSpPr txBox="1"/>
          <p:nvPr/>
        </p:nvSpPr>
        <p:spPr>
          <a:xfrm>
            <a:off x="457200" y="457200"/>
            <a:ext cx="8229240" cy="70380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b="1" lang="en-US" sz="2800">
                <a:solidFill>
                  <a:srgbClr val="675d59"/>
                </a:solidFill>
                <a:latin typeface="Calibri"/>
              </a:rPr>
              <a:t>Organizační struktura ZZS</a:t>
            </a:r>
            <a:endParaRPr/>
          </a:p>
        </p:txBody>
      </p:sp>
      <p:pic>
        <p:nvPicPr>
          <p:cNvPr id="198" name="Zástupný symbol pro obsah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926640" y="1519200"/>
            <a:ext cx="7835760" cy="5033880"/>
          </a:xfrm>
          <a:prstGeom prst="rect">
            <a:avLst/>
          </a:prstGeom>
          <a:ln>
            <a:noFill/>
          </a:ln>
        </p:spPr>
      </p:pic>
      <p:pic>
        <p:nvPicPr>
          <p:cNvPr id="199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8010360" y="6191280"/>
            <a:ext cx="475920" cy="304560"/>
          </a:xfrm>
          <a:prstGeom prst="rect">
            <a:avLst/>
          </a:prstGeom>
          <a:ln>
            <a:noFill/>
          </a:ln>
        </p:spPr>
      </p:pic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extShape 1"/>
          <p:cNvSpPr txBox="1"/>
          <p:nvPr/>
        </p:nvSpPr>
        <p:spPr>
          <a:xfrm>
            <a:off x="514440" y="533520"/>
            <a:ext cx="8229240" cy="55116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b="1" lang="en-US" sz="2800">
                <a:solidFill>
                  <a:srgbClr val="675d59"/>
                </a:solidFill>
                <a:latin typeface="Calibri"/>
              </a:rPr>
              <a:t>Typy výjezdových skupin</a:t>
            </a:r>
            <a:endParaRPr/>
          </a:p>
        </p:txBody>
      </p:sp>
      <p:sp>
        <p:nvSpPr>
          <p:cNvPr id="201" name="TextShape 2"/>
          <p:cNvSpPr txBox="1"/>
          <p:nvPr/>
        </p:nvSpPr>
        <p:spPr>
          <a:xfrm>
            <a:off x="762120" y="1981080"/>
            <a:ext cx="7848360" cy="45716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Wingdings" charset="2"/>
              <a:buChar char=""/>
            </a:pPr>
            <a:r>
              <a:rPr b="1" lang="en-US" sz="2800">
                <a:solidFill>
                  <a:srgbClr val="ff0000"/>
                </a:solidFill>
                <a:latin typeface="Calibri"/>
              </a:rPr>
              <a:t>RLP  </a:t>
            </a:r>
            <a:r>
              <a:rPr lang="en-US" sz="2800">
                <a:solidFill>
                  <a:srgbClr val="ff0000"/>
                </a:solidFill>
                <a:latin typeface="Calibri"/>
              </a:rPr>
              <a:t>                   Lékař + záchranář + řidič/záchranář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Wingdings" charset="2"/>
              <a:buChar char=""/>
            </a:pPr>
            <a:r>
              <a:rPr lang="en-US" sz="2400">
                <a:solidFill>
                  <a:srgbClr val="ff0000"/>
                </a:solidFill>
                <a:latin typeface="Calibri"/>
              </a:rPr>
              <a:t>  </a:t>
            </a:r>
            <a:r>
              <a:rPr b="1" lang="en-US" sz="2800">
                <a:solidFill>
                  <a:srgbClr val="ff0000"/>
                </a:solidFill>
                <a:latin typeface="Calibri"/>
              </a:rPr>
              <a:t>RV </a:t>
            </a:r>
            <a:r>
              <a:rPr lang="en-US" sz="2800">
                <a:solidFill>
                  <a:srgbClr val="ff0000"/>
                </a:solidFill>
                <a:latin typeface="Calibri"/>
              </a:rPr>
              <a:t>                     Lékař + záchranář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Wingdings" charset="2"/>
              <a:buChar char=""/>
            </a:pPr>
            <a:r>
              <a:rPr b="1" lang="en-US" sz="2800">
                <a:solidFill>
                  <a:srgbClr val="ff0000"/>
                </a:solidFill>
                <a:latin typeface="Calibri"/>
              </a:rPr>
              <a:t>RZP </a:t>
            </a:r>
            <a:r>
              <a:rPr lang="en-US" sz="2800">
                <a:solidFill>
                  <a:srgbClr val="ff0000"/>
                </a:solidFill>
                <a:latin typeface="Calibri"/>
              </a:rPr>
              <a:t>                     Záchranář + řidič/záchranář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Wingdings" charset="2"/>
              <a:buChar char=""/>
            </a:pPr>
            <a:r>
              <a:rPr b="1" lang="en-US" sz="2800">
                <a:solidFill>
                  <a:srgbClr val="ff0000"/>
                </a:solidFill>
                <a:latin typeface="Calibri"/>
              </a:rPr>
              <a:t>LZS </a:t>
            </a:r>
            <a:r>
              <a:rPr lang="en-US" sz="2800">
                <a:solidFill>
                  <a:srgbClr val="ff0000"/>
                </a:solidFill>
                <a:latin typeface="Calibri"/>
              </a:rPr>
              <a:t>                      Lékař + záchranář + pilot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800">
                <a:solidFill>
                  <a:srgbClr val="675d59"/>
                </a:solidFill>
                <a:latin typeface="Calibri"/>
              </a:rPr>
              <a:t>      </a:t>
            </a:r>
            <a:endParaRPr/>
          </a:p>
        </p:txBody>
      </p:sp>
      <p:pic>
        <p:nvPicPr>
          <p:cNvPr id="202" name="Obrázek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962000" y="5029200"/>
            <a:ext cx="990360" cy="782280"/>
          </a:xfrm>
          <a:prstGeom prst="rect">
            <a:avLst/>
          </a:prstGeom>
          <a:ln>
            <a:noFill/>
          </a:ln>
        </p:spPr>
      </p:pic>
      <p:pic>
        <p:nvPicPr>
          <p:cNvPr id="203" name="Obrázek 5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919160" y="2286000"/>
            <a:ext cx="1018800" cy="678960"/>
          </a:xfrm>
          <a:prstGeom prst="rect">
            <a:avLst/>
          </a:prstGeom>
          <a:ln>
            <a:noFill/>
          </a:ln>
        </p:spPr>
      </p:pic>
      <p:pic>
        <p:nvPicPr>
          <p:cNvPr id="204" name="Obrázek 6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924200" y="4114800"/>
            <a:ext cx="1066320" cy="711000"/>
          </a:xfrm>
          <a:prstGeom prst="rect">
            <a:avLst/>
          </a:prstGeom>
          <a:ln>
            <a:noFill/>
          </a:ln>
        </p:spPr>
      </p:pic>
      <p:pic>
        <p:nvPicPr>
          <p:cNvPr id="205" name="Picture 2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1919160" y="3200400"/>
            <a:ext cx="1056960" cy="776520"/>
          </a:xfrm>
          <a:prstGeom prst="rect">
            <a:avLst/>
          </a:prstGeom>
          <a:ln>
            <a:noFill/>
          </a:ln>
        </p:spPr>
      </p:pic>
      <p:pic>
        <p:nvPicPr>
          <p:cNvPr id="206" name="Picture 2" descr=""/>
          <p:cNvPicPr/>
          <p:nvPr/>
        </p:nvPicPr>
        <p:blipFill>
          <a:blip r:embed="rId5"/>
          <a:stretch>
            <a:fillRect/>
          </a:stretch>
        </p:blipFill>
        <p:spPr>
          <a:xfrm>
            <a:off x="8305920" y="6400800"/>
            <a:ext cx="475920" cy="304560"/>
          </a:xfrm>
          <a:prstGeom prst="rect">
            <a:avLst/>
          </a:prstGeom>
          <a:ln>
            <a:noFill/>
          </a:ln>
        </p:spPr>
      </p:pic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Shape 1"/>
          <p:cNvSpPr txBox="1"/>
          <p:nvPr/>
        </p:nvSpPr>
        <p:spPr>
          <a:xfrm>
            <a:off x="380880" y="609480"/>
            <a:ext cx="8229240" cy="62748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b="1" lang="en-US" sz="2800">
                <a:solidFill>
                  <a:srgbClr val="675d59"/>
                </a:solidFill>
                <a:latin typeface="Calibri"/>
              </a:rPr>
              <a:t>Dostupnost  ZZS - Plán pokrytí území kraje - § 5 zákona o ZZS</a:t>
            </a:r>
            <a:endParaRPr/>
          </a:p>
        </p:txBody>
      </p:sp>
      <p:sp>
        <p:nvSpPr>
          <p:cNvPr id="208" name="TextShape 2"/>
          <p:cNvSpPr txBox="1"/>
          <p:nvPr/>
        </p:nvSpPr>
        <p:spPr>
          <a:xfrm>
            <a:off x="685800" y="1600200"/>
            <a:ext cx="7467120" cy="4419360"/>
          </a:xfrm>
          <a:prstGeom prst="rect">
            <a:avLst/>
          </a:prstGeom>
        </p:spPr>
        <p:txBody>
          <a:bodyPr/>
          <a:p>
            <a:pPr algn="just">
              <a:lnSpc>
                <a:spcPct val="150000"/>
              </a:lnSpc>
            </a:pPr>
            <a:r>
              <a:rPr lang="en-US" sz="1900">
                <a:solidFill>
                  <a:srgbClr val="ff0000"/>
                </a:solidFill>
                <a:latin typeface="Calibri"/>
              </a:rPr>
              <a:t>Plán pokrytí území kraje výjezdovými základnami zdravotnické záchranné služby </a:t>
            </a:r>
            <a:r>
              <a:rPr lang="en-US" sz="1900">
                <a:solidFill>
                  <a:srgbClr val="262d35"/>
                </a:solidFill>
                <a:latin typeface="Calibri"/>
              </a:rPr>
              <a:t>stanoví počet a rozmístění výjezdových základen v závislosti na demografických, topografických a rizikových parametrech území jednotlivých obcí a městských částí hlavního města Prahy tak, aby</a:t>
            </a:r>
            <a:r>
              <a:rPr lang="en-US" sz="1900">
                <a:solidFill>
                  <a:srgbClr val="ff0000"/>
                </a:solidFill>
                <a:latin typeface="Calibri"/>
              </a:rPr>
              <a:t> místo události na území jednotlivých obcí a městských částí bylo dosažitelné z nejbližší výjezdové základny v dojezdové době do 20 minut. </a:t>
            </a:r>
            <a:endParaRPr/>
          </a:p>
          <a:p>
            <a:pPr algn="just">
              <a:lnSpc>
                <a:spcPct val="150000"/>
              </a:lnSpc>
            </a:pPr>
            <a:r>
              <a:rPr lang="en-US" sz="1900">
                <a:solidFill>
                  <a:srgbClr val="262d35"/>
                </a:solidFill>
                <a:latin typeface="Calibri"/>
              </a:rPr>
              <a:t>Při stanovení počtu a rozmístění výjezdových základen se zohlední případné poskytování zdravotnické záchranné služby na území kraje také poskytovatelem zdravotnické záchranné služby zřízeným jiným krajem.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209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8305920" y="6324480"/>
            <a:ext cx="475920" cy="304560"/>
          </a:xfrm>
          <a:prstGeom prst="rect">
            <a:avLst/>
          </a:prstGeom>
          <a:ln>
            <a:noFill/>
          </a:ln>
        </p:spPr>
      </p:pic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533520" y="1219320"/>
            <a:ext cx="7998840" cy="5257440"/>
          </a:xfrm>
          <a:prstGeom prst="rect">
            <a:avLst/>
          </a:prstGeom>
          <a:ln>
            <a:noFill/>
          </a:ln>
        </p:spPr>
      </p:pic>
      <p:sp>
        <p:nvSpPr>
          <p:cNvPr id="211" name="TextShape 1"/>
          <p:cNvSpPr txBox="1"/>
          <p:nvPr/>
        </p:nvSpPr>
        <p:spPr>
          <a:xfrm>
            <a:off x="304920" y="-6480"/>
            <a:ext cx="8838720" cy="144756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b="1" lang="en-US" sz="2600">
                <a:solidFill>
                  <a:srgbClr val="ffffff"/>
                </a:solidFill>
                <a:latin typeface="Calibri"/>
              </a:rPr>
              <a:t>Rozmístění zdravotnických záchranných služeb na území ČR</a:t>
            </a:r>
            <a:r>
              <a:rPr b="1" lang="en-US" sz="2800">
                <a:solidFill>
                  <a:srgbClr val="ffffff"/>
                </a:solidFill>
                <a:latin typeface="Calibri"/>
              </a:rPr>
              <a:t>
</a:t>
            </a:r>
            <a:endParaRPr/>
          </a:p>
        </p:txBody>
      </p:sp>
      <p:pic>
        <p:nvPicPr>
          <p:cNvPr id="212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8381880" y="6448320"/>
            <a:ext cx="475920" cy="304560"/>
          </a:xfrm>
          <a:prstGeom prst="rect">
            <a:avLst/>
          </a:prstGeom>
          <a:ln>
            <a:noFill/>
          </a:ln>
        </p:spPr>
      </p:pic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CustomShape 1"/>
          <p:cNvSpPr/>
          <p:nvPr/>
        </p:nvSpPr>
        <p:spPr>
          <a:xfrm>
            <a:off x="685800" y="609480"/>
            <a:ext cx="7619760" cy="5317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cs-CZ" sz="2800">
                <a:solidFill>
                  <a:srgbClr val="4d5b6b"/>
                </a:solidFill>
                <a:latin typeface="Calibri"/>
              </a:rPr>
              <a:t>Letecká záchranná služba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 algn="just">
              <a:lnSpc>
                <a:spcPct val="150000"/>
              </a:lnSpc>
            </a:pPr>
            <a:endParaRPr/>
          </a:p>
          <a:p>
            <a:pPr algn="just">
              <a:lnSpc>
                <a:spcPct val="150000"/>
              </a:lnSpc>
            </a:pPr>
            <a:endParaRPr/>
          </a:p>
          <a:p>
            <a:pPr algn="just">
              <a:lnSpc>
                <a:spcPct val="150000"/>
              </a:lnSpc>
            </a:pPr>
            <a:endParaRPr/>
          </a:p>
          <a:p>
            <a:pPr algn="just">
              <a:lnSpc>
                <a:spcPct val="150000"/>
              </a:lnSpc>
            </a:pPr>
            <a:endParaRPr/>
          </a:p>
          <a:p>
            <a:pPr algn="just">
              <a:lnSpc>
                <a:spcPct val="150000"/>
              </a:lnSpc>
            </a:pPr>
            <a:endParaRPr/>
          </a:p>
          <a:p>
            <a:pPr algn="just">
              <a:lnSpc>
                <a:spcPct val="150000"/>
              </a:lnSpc>
            </a:pPr>
            <a:endParaRPr/>
          </a:p>
          <a:p>
            <a:pPr algn="just">
              <a:lnSpc>
                <a:spcPct val="150000"/>
              </a:lnSpc>
            </a:pPr>
            <a:endParaRPr/>
          </a:p>
          <a:p>
            <a:pPr algn="just">
              <a:lnSpc>
                <a:spcPct val="150000"/>
              </a:lnSpc>
            </a:pPr>
            <a:endParaRPr/>
          </a:p>
          <a:p>
            <a:pPr algn="just">
              <a:lnSpc>
                <a:spcPct val="150000"/>
              </a:lnSpc>
            </a:pPr>
            <a:r>
              <a:rPr lang="cs-CZ">
                <a:solidFill>
                  <a:srgbClr val="262d35"/>
                </a:solidFill>
                <a:latin typeface="Calibri"/>
              </a:rPr>
              <a:t>ČR pokryta sítí 10 provozních stanic letecké záchranné služby. </a:t>
            </a:r>
            <a:endParaRPr/>
          </a:p>
          <a:p>
            <a:pPr algn="just">
              <a:lnSpc>
                <a:spcPct val="150000"/>
              </a:lnSpc>
            </a:pPr>
            <a:r>
              <a:rPr lang="cs-CZ">
                <a:solidFill>
                  <a:srgbClr val="262d35"/>
                </a:solidFill>
                <a:latin typeface="Calibri"/>
              </a:rPr>
              <a:t>8 soukromí poskytovatelé     Alfa Helicopter s.r.o, DSA a.s</a:t>
            </a:r>
            <a:endParaRPr/>
          </a:p>
          <a:p>
            <a:pPr algn="just">
              <a:lnSpc>
                <a:spcPct val="150000"/>
              </a:lnSpc>
            </a:pPr>
            <a:r>
              <a:rPr lang="cs-CZ">
                <a:solidFill>
                  <a:srgbClr val="262d35"/>
                </a:solidFill>
                <a:latin typeface="Calibri"/>
              </a:rPr>
              <a:t>2 státní  poskytovatelé           AČR, PČR</a:t>
            </a:r>
            <a:endParaRPr/>
          </a:p>
        </p:txBody>
      </p:sp>
      <p:pic>
        <p:nvPicPr>
          <p:cNvPr id="214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8325000" y="6400800"/>
            <a:ext cx="475920" cy="304560"/>
          </a:xfrm>
          <a:prstGeom prst="rect">
            <a:avLst/>
          </a:prstGeom>
          <a:ln>
            <a:noFill/>
          </a:ln>
        </p:spPr>
      </p:pic>
      <p:pic>
        <p:nvPicPr>
          <p:cNvPr id="215" name="Obrázek 3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838080" y="1295280"/>
            <a:ext cx="4647960" cy="3071520"/>
          </a:xfrm>
          <a:prstGeom prst="rect">
            <a:avLst/>
          </a:prstGeom>
          <a:ln w="88920">
            <a:solidFill>
              <a:srgbClr val="ffffff"/>
            </a:solidFill>
            <a:miter/>
          </a:ln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09480" y="228600"/>
            <a:ext cx="8049600" cy="5028840"/>
          </a:xfrm>
          <a:prstGeom prst="rect">
            <a:avLst/>
          </a:prstGeom>
          <a:ln>
            <a:noFill/>
          </a:ln>
        </p:spPr>
      </p:pic>
      <p:pic>
        <p:nvPicPr>
          <p:cNvPr id="217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8458200" y="6324480"/>
            <a:ext cx="475920" cy="304560"/>
          </a:xfrm>
          <a:prstGeom prst="rect">
            <a:avLst/>
          </a:prstGeom>
          <a:ln>
            <a:noFill/>
          </a:ln>
        </p:spPr>
      </p:pic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8" name="Graf 1"/>
          <p:cNvGraphicFramePr/>
          <p:nvPr/>
        </p:nvGraphicFramePr>
        <p:xfrm>
          <a:off x="533520" y="380880"/>
          <a:ext cx="7924320" cy="480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pic>
        <p:nvPicPr>
          <p:cNvPr id="219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8458200" y="6324480"/>
            <a:ext cx="475920" cy="304560"/>
          </a:xfrm>
          <a:prstGeom prst="rect">
            <a:avLst/>
          </a:prstGeom>
          <a:ln>
            <a:noFill/>
          </a:ln>
        </p:spPr>
      </p:pic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0" name="Graf 1"/>
          <p:cNvGraphicFramePr/>
          <p:nvPr/>
        </p:nvGraphicFramePr>
        <p:xfrm>
          <a:off x="609480" y="762120"/>
          <a:ext cx="7848360" cy="480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pic>
        <p:nvPicPr>
          <p:cNvPr id="221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8458200" y="6324480"/>
            <a:ext cx="475920" cy="304560"/>
          </a:xfrm>
          <a:prstGeom prst="rect">
            <a:avLst/>
          </a:prstGeom>
          <a:ln>
            <a:noFill/>
          </a:ln>
        </p:spPr>
      </p:pic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2" name="Graf 2"/>
          <p:cNvGraphicFramePr/>
          <p:nvPr/>
        </p:nvGraphicFramePr>
        <p:xfrm>
          <a:off x="380880" y="990720"/>
          <a:ext cx="8229240" cy="4571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pic>
        <p:nvPicPr>
          <p:cNvPr id="223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8458200" y="6324480"/>
            <a:ext cx="475920" cy="304560"/>
          </a:xfrm>
          <a:prstGeom prst="rect">
            <a:avLst/>
          </a:prstGeom>
          <a:ln>
            <a:noFill/>
          </a:ln>
        </p:spPr>
      </p:pic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CustomShape 1"/>
          <p:cNvSpPr/>
          <p:nvPr/>
        </p:nvSpPr>
        <p:spPr>
          <a:xfrm>
            <a:off x="685800" y="609480"/>
            <a:ext cx="6933960" cy="516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cs-CZ" sz="2800">
                <a:solidFill>
                  <a:srgbClr val="4d5b6b"/>
                </a:solidFill>
                <a:latin typeface="Calibri"/>
              </a:rPr>
              <a:t>Struktura kmenových zaměstnanců ZZS ČR</a:t>
            </a:r>
            <a:endParaRPr/>
          </a:p>
        </p:txBody>
      </p:sp>
      <p:graphicFrame>
        <p:nvGraphicFramePr>
          <p:cNvPr id="225" name="Graf 3"/>
          <p:cNvGraphicFramePr/>
          <p:nvPr/>
        </p:nvGraphicFramePr>
        <p:xfrm>
          <a:off x="609480" y="1371600"/>
          <a:ext cx="8000640" cy="4876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pic>
        <p:nvPicPr>
          <p:cNvPr id="226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8381880" y="6400800"/>
            <a:ext cx="475920" cy="304560"/>
          </a:xfrm>
          <a:prstGeom prst="rect">
            <a:avLst/>
          </a:prstGeom>
          <a:ln>
            <a:noFill/>
          </a:ln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CustomShape 1"/>
          <p:cNvSpPr/>
          <p:nvPr/>
        </p:nvSpPr>
        <p:spPr>
          <a:xfrm>
            <a:off x="343080" y="76320"/>
            <a:ext cx="8076960" cy="7124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cs-CZ" sz="2000" u="sng">
                <a:solidFill>
                  <a:srgbClr val="ff0000"/>
                </a:solidFill>
                <a:latin typeface="Calibri"/>
              </a:rPr>
              <a:t>ZÁSADNÍ PROBLÉMY ZDRAVOTNICKÝCH ZÁCHRANNÝCH SLUŽEB V ČR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cs-CZ">
                <a:solidFill>
                  <a:srgbClr val="ff0000"/>
                </a:solidFill>
                <a:latin typeface="Calibri"/>
              </a:rPr>
              <a:t>1. NEDOSTATEK  KMENOVÝCH LÉKAŘŮ V  ZZS /</a:t>
            </a:r>
            <a:r>
              <a:rPr lang="cs-CZ" sz="1400">
                <a:solidFill>
                  <a:srgbClr val="ff0000"/>
                </a:solidFill>
                <a:latin typeface="Calibri"/>
              </a:rPr>
              <a:t>10% všech zaměstnanců ZZS /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1400">
                <a:solidFill>
                  <a:srgbClr val="002060"/>
                </a:solidFill>
                <a:latin typeface="Calibri"/>
              </a:rPr>
              <a:t>Problém s optimálním rozložením sil a prostředků ( resp. lékařských posádek )v rámci  regionu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1400">
                <a:solidFill>
                  <a:srgbClr val="002060"/>
                </a:solidFill>
                <a:latin typeface="Calibri"/>
              </a:rPr>
              <a:t>Konflikt se zákoníkem práce  - bez RV systému, redukce lékařských posádek a ext.lékařů t.č. neřešitelný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1400">
                <a:solidFill>
                  <a:srgbClr val="002060"/>
                </a:solidFill>
                <a:latin typeface="Calibri"/>
              </a:rPr>
              <a:t>Konflikt  s místními samosprávami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1400">
                <a:solidFill>
                  <a:srgbClr val="002060"/>
                </a:solidFill>
                <a:latin typeface="Calibri"/>
              </a:rPr>
              <a:t>Dle některých výkladů i konflikt s legislativou ( ČLK a dostupnost lékaře)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1400">
                <a:solidFill>
                  <a:srgbClr val="002060"/>
                </a:solidFill>
                <a:latin typeface="Calibri"/>
              </a:rPr>
              <a:t>Absolutní závislost  systému ZZS na externích lékařích - nestabilita systému (postupný úbytek i těchto lékařů, možnost  vypovědět kdykoli smlouvu, mzdové požadavky, problém praxe a vzdělání ext.l., kvality jejich péče a jejich kontroly)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cs-CZ" sz="1400">
                <a:solidFill>
                  <a:srgbClr val="002060"/>
                </a:solidFill>
                <a:latin typeface="Calibri"/>
              </a:rPr>
              <a:t>Příčiny 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1400">
                <a:solidFill>
                  <a:srgbClr val="002060"/>
                </a:solidFill>
                <a:latin typeface="Calibri"/>
              </a:rPr>
              <a:t>Legislativa – zákon 95,vyhláška MZ ČR č. 185/2009 Sb. o oborech specializačního vzdělávání lékařů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1400">
                <a:solidFill>
                  <a:srgbClr val="002060"/>
                </a:solidFill>
                <a:latin typeface="Calibri"/>
              </a:rPr>
              <a:t>Systém postgraduálního vzdělávání lékařů a farmaceutů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1400">
                <a:solidFill>
                  <a:srgbClr val="002060"/>
                </a:solidFill>
                <a:latin typeface="Calibri"/>
              </a:rPr>
              <a:t>Povšechný nedostatek lékařů v systému ( finance, odchody do zahraničí, stárnutí  lékařské populace, nechuť mladých lékařů sloužit , zákoník práce)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1400">
                <a:solidFill>
                  <a:srgbClr val="002060"/>
                </a:solidFill>
                <a:latin typeface="Calibri"/>
              </a:rPr>
              <a:t>Legislativní prostředí ( diagnostika bez komplementu, napadání, žaloby, stres……)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cs-CZ" sz="1400">
                <a:solidFill>
                  <a:srgbClr val="002060"/>
                </a:solidFill>
                <a:latin typeface="Calibri"/>
              </a:rPr>
              <a:t>Řešení ? 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1400">
                <a:solidFill>
                  <a:srgbClr val="002060"/>
                </a:solidFill>
                <a:latin typeface="Calibri"/>
              </a:rPr>
              <a:t>Základní obor + VZDĚLÁVACÍ PROGRAM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1400">
                <a:solidFill>
                  <a:srgbClr val="002060"/>
                </a:solidFill>
                <a:latin typeface="Calibri"/>
              </a:rPr>
              <a:t>Lékaři se základním kmenem ve vybraných oborech v posádce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1400">
                <a:solidFill>
                  <a:srgbClr val="002060"/>
                </a:solidFill>
                <a:latin typeface="Calibri"/>
              </a:rPr>
              <a:t>Výjimky ze zákoníku práce  / jako HZS /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1400">
                <a:solidFill>
                  <a:srgbClr val="002060"/>
                </a:solidFill>
                <a:latin typeface="Calibri"/>
              </a:rPr>
              <a:t>Finance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cs-CZ" sz="1400">
                <a:solidFill>
                  <a:srgbClr val="ff0000"/>
                </a:solidFill>
                <a:latin typeface="Calibri"/>
              </a:rPr>
              <a:t>NEBUDE-LI VČAS  ŘEŠENO, HROZÍ  PŘECHOD K PARAMEDICKÉMU SYSTÉMU !</a:t>
            </a:r>
            <a:endParaRPr/>
          </a:p>
          <a:p>
            <a:pPr>
              <a:lnSpc>
                <a:spcPct val="100000"/>
              </a:lnSpc>
            </a:pPr>
            <a:r>
              <a:rPr lang="cs-CZ" sz="1400">
                <a:solidFill>
                  <a:srgbClr val="ff0000"/>
                </a:solidFill>
                <a:latin typeface="Calibri"/>
              </a:rPr>
              <a:t>NENÍ PŘIPRAVEN ANI LEGISLATIVNĚ, ANI TECHNICKY, ANI POLITICKY !</a:t>
            </a:r>
            <a:endParaRPr/>
          </a:p>
          <a:p>
            <a:pPr>
              <a:lnSpc>
                <a:spcPct val="100000"/>
              </a:lnSpc>
            </a:pPr>
            <a:r>
              <a:rPr lang="cs-CZ" sz="1400">
                <a:solidFill>
                  <a:srgbClr val="ff0000"/>
                </a:solidFill>
                <a:latin typeface="Calibri"/>
              </a:rPr>
              <a:t>V SOUČASNÉ  SITUACI  NEPŘIJATELNÝ  Z DŮVODŮ ODBORNÝCH I SPOLEČENSKÝCH !!!!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CustomShape 1"/>
          <p:cNvSpPr/>
          <p:nvPr/>
        </p:nvSpPr>
        <p:spPr>
          <a:xfrm>
            <a:off x="415800" y="142920"/>
            <a:ext cx="2526480" cy="516960"/>
          </a:xfrm>
          <a:prstGeom prst="rect">
            <a:avLst/>
          </a:prstGeom>
          <a:noFill/>
          <a:ln>
            <a:noFill/>
          </a:ln>
        </p:spPr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cs-CZ" sz="2800">
                <a:solidFill>
                  <a:srgbClr val="4d5b6b"/>
                </a:solidFill>
                <a:latin typeface="Calibri"/>
              </a:rPr>
              <a:t>Financování ZZS</a:t>
            </a:r>
            <a:endParaRPr/>
          </a:p>
        </p:txBody>
      </p:sp>
      <p:sp>
        <p:nvSpPr>
          <p:cNvPr id="228" name="CustomShape 2"/>
          <p:cNvSpPr/>
          <p:nvPr/>
        </p:nvSpPr>
        <p:spPr>
          <a:xfrm>
            <a:off x="533520" y="1074600"/>
            <a:ext cx="8457840" cy="5088240"/>
          </a:xfrm>
          <a:prstGeom prst="rect">
            <a:avLst/>
          </a:prstGeom>
          <a:gradFill>
            <a:gsLst>
              <a:gs pos="0">
                <a:srgbClr val="ebeff2"/>
              </a:gs>
              <a:gs pos="50000">
                <a:srgbClr val="bbc4cd"/>
              </a:gs>
              <a:gs pos="100000">
                <a:srgbClr val="ebeff2"/>
              </a:gs>
            </a:gsLst>
            <a:lin ang="16200000"/>
          </a:gradFill>
          <a:ln w="9360">
            <a:solidFill>
              <a:srgbClr val="4a5869"/>
            </a:solidFill>
            <a:round/>
          </a:ln>
        </p:spPr>
        <p:txBody>
          <a:bodyPr lIns="90000" rIns="90000" tIns="45000" bIns="45000"/>
          <a:p>
            <a:pPr>
              <a:lnSpc>
                <a:spcPct val="150000"/>
              </a:lnSpc>
              <a:buFont typeface="Wingdings" charset="2"/>
              <a:buChar char=""/>
            </a:pPr>
            <a:r>
              <a:rPr b="1" lang="cs-CZ" sz="2000">
                <a:solidFill>
                  <a:srgbClr val="262d35"/>
                </a:solidFill>
                <a:latin typeface="Calibri"/>
              </a:rPr>
              <a:t>Rozpočty krajů                                  </a:t>
            </a:r>
            <a:r>
              <a:rPr b="1" lang="cs-CZ" sz="2000">
                <a:solidFill>
                  <a:srgbClr val="4d5b6b"/>
                </a:solidFill>
                <a:latin typeface="Calibri"/>
              </a:rPr>
              <a:t>	</a:t>
            </a:r>
            <a:r>
              <a:rPr b="1" lang="cs-CZ" sz="2000">
                <a:solidFill>
                  <a:srgbClr val="4d5b6b"/>
                </a:solidFill>
                <a:latin typeface="Calibri"/>
              </a:rPr>
              <a:t>	</a:t>
            </a:r>
            <a:r>
              <a:rPr b="1" lang="cs-CZ" sz="2000">
                <a:solidFill>
                  <a:srgbClr val="4d5b6b"/>
                </a:solidFill>
                <a:latin typeface="Calibri"/>
              </a:rPr>
              <a:t>	</a:t>
            </a:r>
            <a:r>
              <a:rPr b="1" lang="cs-CZ" sz="2000">
                <a:solidFill>
                  <a:srgbClr val="ff0000"/>
                </a:solidFill>
                <a:latin typeface="Calibri"/>
              </a:rPr>
              <a:t>54,4 %</a:t>
            </a:r>
            <a:endParaRPr/>
          </a:p>
          <a:p>
            <a:pPr>
              <a:lnSpc>
                <a:spcPct val="150000"/>
              </a:lnSpc>
            </a:pPr>
            <a:r>
              <a:rPr lang="cs-CZ" sz="2000">
                <a:solidFill>
                  <a:srgbClr val="4d5b6b"/>
                </a:solidFill>
                <a:latin typeface="Calibri"/>
              </a:rPr>
              <a:t>       </a:t>
            </a:r>
            <a:r>
              <a:rPr lang="cs-CZ" sz="2000">
                <a:solidFill>
                  <a:srgbClr val="4d5b6b"/>
                </a:solidFill>
                <a:latin typeface="Calibri"/>
              </a:rPr>
              <a:t>Provoz a investice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"/>
            </a:pPr>
            <a:r>
              <a:rPr b="1" lang="cs-CZ" sz="2000">
                <a:solidFill>
                  <a:srgbClr val="262d35"/>
                </a:solidFill>
                <a:latin typeface="Calibri"/>
              </a:rPr>
              <a:t>Veřejné zdravotní pojištění     </a:t>
            </a:r>
            <a:r>
              <a:rPr b="1" lang="cs-CZ" sz="2000">
                <a:solidFill>
                  <a:srgbClr val="262d35"/>
                </a:solidFill>
                <a:latin typeface="Calibri"/>
              </a:rPr>
              <a:t>	</a:t>
            </a:r>
            <a:r>
              <a:rPr b="1" lang="cs-CZ" sz="2000">
                <a:solidFill>
                  <a:srgbClr val="262d35"/>
                </a:solidFill>
                <a:latin typeface="Calibri"/>
              </a:rPr>
              <a:t>	</a:t>
            </a:r>
            <a:r>
              <a:rPr b="1" lang="cs-CZ" sz="2000">
                <a:solidFill>
                  <a:srgbClr val="262d35"/>
                </a:solidFill>
                <a:latin typeface="Calibri"/>
              </a:rPr>
              <a:t>	</a:t>
            </a:r>
            <a:r>
              <a:rPr b="1" lang="cs-CZ" sz="2000">
                <a:solidFill>
                  <a:srgbClr val="262d35"/>
                </a:solidFill>
                <a:latin typeface="Calibri"/>
              </a:rPr>
              <a:t>	</a:t>
            </a:r>
            <a:r>
              <a:rPr b="1" lang="cs-CZ" sz="2000">
                <a:solidFill>
                  <a:srgbClr val="ff0000"/>
                </a:solidFill>
                <a:latin typeface="Calibri"/>
              </a:rPr>
              <a:t>35,5 %</a:t>
            </a:r>
            <a:r>
              <a:rPr b="1" lang="cs-CZ" sz="2000">
                <a:solidFill>
                  <a:srgbClr val="4d5b6b"/>
                </a:solidFill>
                <a:latin typeface="Calibri"/>
              </a:rPr>
              <a:t>	</a:t>
            </a:r>
            <a:r>
              <a:rPr b="1" lang="cs-CZ" sz="2000">
                <a:solidFill>
                  <a:srgbClr val="4d5b6b"/>
                </a:solidFill>
                <a:latin typeface="Calibri"/>
              </a:rPr>
              <a:t>                 </a:t>
            </a:r>
            <a:r>
              <a:rPr lang="cs-CZ" sz="2000">
                <a:solidFill>
                  <a:srgbClr val="4d5b6b"/>
                </a:solidFill>
                <a:latin typeface="Calibri"/>
              </a:rPr>
              <a:t>   </a:t>
            </a:r>
            <a:r>
              <a:rPr lang="cs-CZ" sz="2000">
                <a:solidFill>
                  <a:srgbClr val="262d35"/>
                </a:solidFill>
                <a:latin typeface="Calibri"/>
              </a:rPr>
              <a:t>Výkonový systém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"/>
            </a:pPr>
            <a:r>
              <a:rPr b="1" lang="cs-CZ" sz="2000">
                <a:solidFill>
                  <a:srgbClr val="262d35"/>
                </a:solidFill>
                <a:latin typeface="Calibri"/>
              </a:rPr>
              <a:t>Státní rozpočet  - MZ ČR         </a:t>
            </a:r>
            <a:r>
              <a:rPr b="1" lang="cs-CZ" sz="2000">
                <a:solidFill>
                  <a:srgbClr val="262d35"/>
                </a:solidFill>
                <a:latin typeface="Calibri"/>
              </a:rPr>
              <a:t>	</a:t>
            </a:r>
            <a:r>
              <a:rPr b="1" lang="cs-CZ" sz="2000">
                <a:solidFill>
                  <a:srgbClr val="262d35"/>
                </a:solidFill>
                <a:latin typeface="Calibri"/>
              </a:rPr>
              <a:t>	</a:t>
            </a:r>
            <a:r>
              <a:rPr b="1" lang="cs-CZ" sz="2000">
                <a:solidFill>
                  <a:srgbClr val="262d35"/>
                </a:solidFill>
                <a:latin typeface="Calibri"/>
              </a:rPr>
              <a:t>	</a:t>
            </a:r>
            <a:r>
              <a:rPr b="1" lang="cs-CZ" sz="2000">
                <a:solidFill>
                  <a:srgbClr val="262d35"/>
                </a:solidFill>
                <a:latin typeface="Calibri"/>
              </a:rPr>
              <a:t>	</a:t>
            </a:r>
            <a:r>
              <a:rPr b="1" lang="cs-CZ" sz="2000">
                <a:solidFill>
                  <a:srgbClr val="ff0000"/>
                </a:solidFill>
                <a:latin typeface="Calibri"/>
              </a:rPr>
              <a:t>10,1 %</a:t>
            </a:r>
            <a:endParaRPr/>
          </a:p>
          <a:p>
            <a:pPr>
              <a:lnSpc>
                <a:spcPct val="100000"/>
              </a:lnSpc>
            </a:pPr>
            <a:r>
              <a:rPr lang="cs-CZ" sz="1400">
                <a:solidFill>
                  <a:srgbClr val="262d35"/>
                </a:solidFill>
                <a:latin typeface="Calibri"/>
              </a:rPr>
              <a:t>1. připravenost na řešení mimořádných událostí a krizových situací; výši úhrady stanoví vláda nařízením v závislosti na počtu osob s trvalým nebo hlášeným pobytem na území příslušného kraje – 10 Kč/obyvatele kraje a rok</a:t>
            </a:r>
            <a:r>
              <a:rPr lang="cs-CZ" sz="1400">
                <a:solidFill>
                  <a:srgbClr val="262d35"/>
                </a:solidFill>
                <a:latin typeface="Calibri"/>
              </a:rPr>
              <a:t>
</a:t>
            </a:r>
            <a:r>
              <a:rPr lang="cs-CZ" sz="1400">
                <a:solidFill>
                  <a:srgbClr val="262d35"/>
                </a:solidFill>
                <a:latin typeface="Calibri"/>
              </a:rPr>
              <a:t>	</a:t>
            </a:r>
            <a:endParaRPr/>
          </a:p>
          <a:p>
            <a:pPr>
              <a:lnSpc>
                <a:spcPct val="100000"/>
              </a:lnSpc>
            </a:pPr>
            <a:r>
              <a:rPr lang="cs-CZ" sz="1400">
                <a:solidFill>
                  <a:srgbClr val="262d35"/>
                </a:solidFill>
                <a:latin typeface="Calibri"/>
              </a:rPr>
              <a:t>2. provoz letadel pro zdravotnickou záchrannou službu.</a:t>
            </a:r>
            <a:r>
              <a:rPr lang="cs-CZ" sz="1400">
                <a:solidFill>
                  <a:srgbClr val="262d35"/>
                </a:solidFill>
                <a:latin typeface="Calibri"/>
              </a:rPr>
              <a:t>
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"/>
            </a:pPr>
            <a:r>
              <a:rPr b="1" lang="cs-CZ" sz="2000">
                <a:solidFill>
                  <a:srgbClr val="262d35"/>
                </a:solidFill>
                <a:latin typeface="Calibri"/>
              </a:rPr>
              <a:t>Fondy EU – IOP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"/>
            </a:pPr>
            <a:r>
              <a:rPr b="1" lang="cs-CZ" sz="2000">
                <a:solidFill>
                  <a:srgbClr val="262d35"/>
                </a:solidFill>
                <a:latin typeface="Calibri"/>
              </a:rPr>
              <a:t>Fond zábrany škod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"/>
            </a:pPr>
            <a:r>
              <a:rPr b="1" lang="cs-CZ" sz="2000">
                <a:solidFill>
                  <a:srgbClr val="262d35"/>
                </a:solidFill>
                <a:latin typeface="Calibri"/>
              </a:rPr>
              <a:t>Ostatní</a:t>
            </a:r>
            <a:r>
              <a:rPr lang="cs-CZ" sz="2000">
                <a:solidFill>
                  <a:srgbClr val="262d35"/>
                </a:solidFill>
                <a:latin typeface="Calibri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229" name="Picture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8381880" y="6400800"/>
            <a:ext cx="475920" cy="304560"/>
          </a:xfrm>
          <a:prstGeom prst="rect">
            <a:avLst/>
          </a:prstGeom>
          <a:ln>
            <a:noFill/>
          </a:ln>
        </p:spPr>
      </p:pic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CustomShape 1"/>
          <p:cNvSpPr/>
          <p:nvPr/>
        </p:nvSpPr>
        <p:spPr>
          <a:xfrm>
            <a:off x="762120" y="457200"/>
            <a:ext cx="8229240" cy="516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cs-CZ" sz="2800">
                <a:solidFill>
                  <a:srgbClr val="4d5b6b"/>
                </a:solidFill>
                <a:latin typeface="Calibri"/>
              </a:rPr>
              <a:t>Financování ZZS dle zdrojů – srovnání  2011,2012,2013</a:t>
            </a:r>
            <a:endParaRPr/>
          </a:p>
        </p:txBody>
      </p:sp>
      <p:graphicFrame>
        <p:nvGraphicFramePr>
          <p:cNvPr id="231" name="Graf 3"/>
          <p:cNvGraphicFramePr/>
          <p:nvPr/>
        </p:nvGraphicFramePr>
        <p:xfrm>
          <a:off x="304920" y="2743200"/>
          <a:ext cx="4800240" cy="3580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232" name="Graf 4"/>
          <p:cNvGraphicFramePr/>
          <p:nvPr/>
        </p:nvGraphicFramePr>
        <p:xfrm>
          <a:off x="4419720" y="3124080"/>
          <a:ext cx="4571640" cy="2971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3" name="Table 2"/>
          <p:cNvGraphicFramePr/>
          <p:nvPr/>
        </p:nvGraphicFramePr>
        <p:xfrm>
          <a:off x="914400" y="1295280"/>
          <a:ext cx="8076960" cy="1066320"/>
        </p:xfrm>
        <a:graphic>
          <a:graphicData uri="http://schemas.openxmlformats.org/drawingml/2006/table">
            <a:tbl>
              <a:tblPr/>
              <a:tblGrid>
                <a:gridCol w="3163680"/>
                <a:gridCol w="1840680"/>
                <a:gridCol w="1706400"/>
                <a:gridCol w="1366200"/>
              </a:tblGrid>
              <a:tr h="213120"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100">
                          <a:solidFill>
                            <a:srgbClr val="4d5b6b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100">
                          <a:solidFill>
                            <a:srgbClr val="4d5b6b"/>
                          </a:solidFill>
                          <a:latin typeface="Calibri"/>
                        </a:rPr>
                        <a:t>2011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100">
                          <a:solidFill>
                            <a:srgbClr val="4d5b6b"/>
                          </a:solidFill>
                          <a:latin typeface="Calibri"/>
                        </a:rPr>
                        <a:t>2012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100">
                          <a:solidFill>
                            <a:srgbClr val="4d5b6b"/>
                          </a:solidFill>
                          <a:latin typeface="Calibri"/>
                        </a:rPr>
                        <a:t>2013</a:t>
                      </a:r>
                      <a:endParaRPr/>
                    </a:p>
                  </a:txBody>
                  <a:tcPr/>
                </a:tc>
              </a:tr>
              <a:tr h="213120"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100">
                          <a:solidFill>
                            <a:srgbClr val="4d5b6b"/>
                          </a:solidFill>
                          <a:latin typeface="Calibri"/>
                        </a:rPr>
                        <a:t>Ministerstvo zdravotnictví 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100">
                          <a:solidFill>
                            <a:srgbClr val="4d5b6b"/>
                          </a:solidFill>
                          <a:latin typeface="Calibri"/>
                        </a:rPr>
                        <a:t>469 412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100">
                          <a:solidFill>
                            <a:srgbClr val="4d5b6b"/>
                          </a:solidFill>
                          <a:latin typeface="Calibri"/>
                        </a:rPr>
                        <a:t>471 567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100">
                          <a:solidFill>
                            <a:srgbClr val="4d5b6b"/>
                          </a:solidFill>
                          <a:latin typeface="Calibri"/>
                        </a:rPr>
                        <a:t>570 445</a:t>
                      </a:r>
                      <a:endParaRPr/>
                    </a:p>
                  </a:txBody>
                  <a:tcPr/>
                </a:tc>
              </a:tr>
              <a:tr h="213120"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100">
                          <a:solidFill>
                            <a:srgbClr val="4d5b6b"/>
                          </a:solidFill>
                          <a:latin typeface="Calibri"/>
                        </a:rPr>
                        <a:t>Kraje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100">
                          <a:solidFill>
                            <a:srgbClr val="4d5b6b"/>
                          </a:solidFill>
                          <a:latin typeface="Calibri"/>
                        </a:rPr>
                        <a:t>3 051 179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100">
                          <a:solidFill>
                            <a:srgbClr val="4d5b6b"/>
                          </a:solidFill>
                          <a:latin typeface="Calibri"/>
                        </a:rPr>
                        <a:t>3 122 110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100">
                          <a:solidFill>
                            <a:srgbClr val="4d5b6b"/>
                          </a:solidFill>
                          <a:latin typeface="Calibri"/>
                        </a:rPr>
                        <a:t>3 046 488</a:t>
                      </a:r>
                      <a:endParaRPr/>
                    </a:p>
                  </a:txBody>
                  <a:tcPr/>
                </a:tc>
              </a:tr>
              <a:tr h="213120"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100">
                          <a:solidFill>
                            <a:srgbClr val="4d5b6b"/>
                          </a:solidFill>
                          <a:latin typeface="Calibri"/>
                        </a:rPr>
                        <a:t>Zdravotní pojišťovny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100">
                          <a:solidFill>
                            <a:srgbClr val="4d5b6b"/>
                          </a:solidFill>
                          <a:latin typeface="Calibri"/>
                        </a:rPr>
                        <a:t>1 680 218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100">
                          <a:solidFill>
                            <a:srgbClr val="4d5b6b"/>
                          </a:solidFill>
                          <a:latin typeface="Calibri"/>
                        </a:rPr>
                        <a:t>1 873 478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100">
                          <a:solidFill>
                            <a:srgbClr val="4d5b6b"/>
                          </a:solidFill>
                          <a:latin typeface="Calibri"/>
                        </a:rPr>
                        <a:t>2 001 929</a:t>
                      </a:r>
                      <a:endParaRPr/>
                    </a:p>
                  </a:txBody>
                  <a:tcPr/>
                </a:tc>
              </a:tr>
              <a:tr h="213840"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100">
                          <a:solidFill>
                            <a:srgbClr val="4d5b6b"/>
                          </a:solidFill>
                          <a:latin typeface="Calibri"/>
                        </a:rPr>
                        <a:t>Příjmy ZZS celkem 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100">
                          <a:solidFill>
                            <a:srgbClr val="4d5b6b"/>
                          </a:solidFill>
                          <a:latin typeface="Calibri"/>
                        </a:rPr>
                        <a:t>5 200 809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100">
                          <a:solidFill>
                            <a:srgbClr val="4d5b6b"/>
                          </a:solidFill>
                          <a:latin typeface="Calibri"/>
                        </a:rPr>
                        <a:t>5 467 154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100">
                          <a:solidFill>
                            <a:srgbClr val="4d5b6b"/>
                          </a:solidFill>
                          <a:latin typeface="Calibri"/>
                        </a:rPr>
                        <a:t>5 618 862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34" name="Picture 2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8305920" y="6324480"/>
            <a:ext cx="475920" cy="304560"/>
          </a:xfrm>
          <a:prstGeom prst="rect">
            <a:avLst/>
          </a:prstGeom>
          <a:ln>
            <a:noFill/>
          </a:ln>
        </p:spPr>
      </p:pic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CustomShape 1"/>
          <p:cNvSpPr/>
          <p:nvPr/>
        </p:nvSpPr>
        <p:spPr>
          <a:xfrm>
            <a:off x="838080" y="609480"/>
            <a:ext cx="7772040" cy="730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cs-CZ" sz="2800">
                <a:solidFill>
                  <a:srgbClr val="4d5b6b"/>
                </a:solidFill>
                <a:latin typeface="Calibri"/>
              </a:rPr>
              <a:t>Financování letecké záchranné služby </a:t>
            </a:r>
            <a:endParaRPr/>
          </a:p>
          <a:p>
            <a:pPr>
              <a:lnSpc>
                <a:spcPct val="100000"/>
              </a:lnSpc>
            </a:pPr>
            <a:r>
              <a:rPr b="1" lang="cs-CZ" sz="1400">
                <a:solidFill>
                  <a:srgbClr val="4d5b6b"/>
                </a:solidFill>
                <a:latin typeface="Calibri"/>
              </a:rPr>
              <a:t>Platby provedené MZ ČR jednotlivým poskytovatelům</a:t>
            </a:r>
            <a:endParaRPr/>
          </a:p>
        </p:txBody>
      </p:sp>
      <p:graphicFrame>
        <p:nvGraphicFramePr>
          <p:cNvPr id="236" name="Table 2"/>
          <p:cNvGraphicFramePr/>
          <p:nvPr/>
        </p:nvGraphicFramePr>
        <p:xfrm>
          <a:off x="685800" y="2514600"/>
          <a:ext cx="7619760" cy="2104560"/>
        </p:xfrm>
        <a:graphic>
          <a:graphicData uri="http://schemas.openxmlformats.org/drawingml/2006/table">
            <a:tbl>
              <a:tblPr/>
              <a:tblGrid>
                <a:gridCol w="712080"/>
                <a:gridCol w="1726200"/>
                <a:gridCol w="1828800"/>
                <a:gridCol w="1429920"/>
                <a:gridCol w="1922760"/>
              </a:tblGrid>
              <a:tr h="475920"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cs-CZ" sz="1600">
                          <a:solidFill>
                            <a:srgbClr val="262d35"/>
                          </a:solidFill>
                          <a:latin typeface="Calibri"/>
                        </a:rPr>
                        <a:t>Rok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cs-CZ" sz="1600">
                          <a:solidFill>
                            <a:srgbClr val="262d35"/>
                          </a:solidFill>
                          <a:latin typeface="Calibri"/>
                        </a:rPr>
                        <a:t>Ministerstvo vnitra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cs-CZ" sz="1600">
                          <a:solidFill>
                            <a:srgbClr val="262d35"/>
                          </a:solidFill>
                          <a:latin typeface="Calibri"/>
                        </a:rPr>
                        <a:t>Ministerstvo obrany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cs-CZ" sz="1600">
                          <a:solidFill>
                            <a:srgbClr val="262d35"/>
                          </a:solidFill>
                          <a:latin typeface="Calibri"/>
                        </a:rPr>
                        <a:t>Alfa Hel. + DSA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cs-CZ" sz="1600">
                          <a:solidFill>
                            <a:srgbClr val="262d35"/>
                          </a:solidFill>
                          <a:latin typeface="Calibri"/>
                        </a:rPr>
                        <a:t>Celkem</a:t>
                      </a:r>
                      <a:endParaRPr/>
                    </a:p>
                  </a:txBody>
                  <a:tcPr/>
                </a:tc>
              </a:tr>
              <a:tr h="514440"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cs-CZ" sz="1400">
                          <a:solidFill>
                            <a:srgbClr val="262d35"/>
                          </a:solidFill>
                          <a:latin typeface="Calibri"/>
                        </a:rPr>
                        <a:t>2011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cs-CZ" sz="1400">
                          <a:solidFill>
                            <a:srgbClr val="262d35"/>
                          </a:solidFill>
                          <a:latin typeface="Calibri"/>
                        </a:rPr>
                        <a:t>12 034 000,00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cs-CZ" sz="1400">
                          <a:solidFill>
                            <a:srgbClr val="262d35"/>
                          </a:solidFill>
                          <a:latin typeface="Calibri"/>
                        </a:rPr>
                        <a:t>20 010 000,00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cs-CZ" sz="1400">
                          <a:solidFill>
                            <a:srgbClr val="262d35"/>
                          </a:solidFill>
                          <a:latin typeface="Calibri"/>
                        </a:rPr>
                        <a:t>469 411 975,40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cs-CZ" sz="1400">
                          <a:solidFill>
                            <a:srgbClr val="262d35"/>
                          </a:solidFill>
                          <a:latin typeface="Calibri"/>
                        </a:rPr>
                        <a:t>501 455 975,40</a:t>
                      </a:r>
                      <a:endParaRPr/>
                    </a:p>
                  </a:txBody>
                  <a:tcPr/>
                </a:tc>
              </a:tr>
              <a:tr h="516240"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400">
                          <a:solidFill>
                            <a:srgbClr val="262d35"/>
                          </a:solidFill>
                          <a:latin typeface="Calibri"/>
                        </a:rPr>
                        <a:t>2012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400">
                          <a:solidFill>
                            <a:srgbClr val="262d35"/>
                          </a:solidFill>
                          <a:latin typeface="Calibri"/>
                        </a:rPr>
                        <a:t>14 524 000,00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400">
                          <a:solidFill>
                            <a:srgbClr val="262d35"/>
                          </a:solidFill>
                          <a:latin typeface="Calibri"/>
                        </a:rPr>
                        <a:t>23 014 000,00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400">
                          <a:solidFill>
                            <a:srgbClr val="262d35"/>
                          </a:solidFill>
                          <a:latin typeface="Calibri"/>
                        </a:rPr>
                        <a:t>471 566 662,40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400">
                          <a:solidFill>
                            <a:srgbClr val="262d35"/>
                          </a:solidFill>
                          <a:latin typeface="Calibri"/>
                        </a:rPr>
                        <a:t>509 104 662,40</a:t>
                      </a:r>
                      <a:endParaRPr/>
                    </a:p>
                  </a:txBody>
                  <a:tcPr/>
                </a:tc>
              </a:tr>
              <a:tr h="597960"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cs-CZ" sz="1400">
                          <a:solidFill>
                            <a:srgbClr val="262d35"/>
                          </a:solidFill>
                          <a:latin typeface="Calibri"/>
                        </a:rPr>
                        <a:t>2013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cs-CZ" sz="1400">
                          <a:solidFill>
                            <a:srgbClr val="262d35"/>
                          </a:solidFill>
                          <a:latin typeface="Calibri"/>
                        </a:rPr>
                        <a:t>14 583 000,00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cs-CZ" sz="1400">
                          <a:solidFill>
                            <a:srgbClr val="262d35"/>
                          </a:solidFill>
                          <a:latin typeface="Calibri"/>
                        </a:rPr>
                        <a:t>20 459 000,00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cs-CZ" sz="1400">
                          <a:solidFill>
                            <a:srgbClr val="262d35"/>
                          </a:solidFill>
                          <a:latin typeface="Calibri"/>
                        </a:rPr>
                        <a:t>465 283 994,69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cs-CZ" sz="1400">
                          <a:solidFill>
                            <a:srgbClr val="262d35"/>
                          </a:solidFill>
                          <a:latin typeface="Calibri"/>
                        </a:rPr>
                        <a:t>500 325 994,69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37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8534520" y="6465960"/>
            <a:ext cx="475920" cy="304560"/>
          </a:xfrm>
          <a:prstGeom prst="rect">
            <a:avLst/>
          </a:prstGeom>
          <a:ln>
            <a:noFill/>
          </a:ln>
        </p:spPr>
      </p:pic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CustomShape 1"/>
          <p:cNvSpPr/>
          <p:nvPr/>
        </p:nvSpPr>
        <p:spPr>
          <a:xfrm>
            <a:off x="762120" y="152280"/>
            <a:ext cx="7772040" cy="943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cs-CZ" sz="2800">
                <a:solidFill>
                  <a:srgbClr val="000000"/>
                </a:solidFill>
                <a:latin typeface="Calibri"/>
              </a:rPr>
              <a:t>Podíl osobních nákladů na celkových nákladech 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cs-CZ" sz="2800">
                <a:solidFill>
                  <a:srgbClr val="000000"/>
                </a:solidFill>
                <a:latin typeface="Calibri"/>
              </a:rPr>
              <a:t>srovnání roku 2009 a 2013 (v tis. Kč)</a:t>
            </a:r>
            <a:endParaRPr/>
          </a:p>
        </p:txBody>
      </p:sp>
      <p:graphicFrame>
        <p:nvGraphicFramePr>
          <p:cNvPr id="239" name="Graf 5"/>
          <p:cNvGraphicFramePr/>
          <p:nvPr/>
        </p:nvGraphicFramePr>
        <p:xfrm>
          <a:off x="457200" y="1219320"/>
          <a:ext cx="4190760" cy="4571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240" name="Graf 6"/>
          <p:cNvGraphicFramePr/>
          <p:nvPr/>
        </p:nvGraphicFramePr>
        <p:xfrm>
          <a:off x="4267080" y="1905120"/>
          <a:ext cx="4571640" cy="3580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41" name="Picture 2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8296200" y="6324480"/>
            <a:ext cx="475920" cy="304560"/>
          </a:xfrm>
          <a:prstGeom prst="rect">
            <a:avLst/>
          </a:prstGeom>
          <a:ln>
            <a:noFill/>
          </a:ln>
        </p:spPr>
      </p:pic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567000" y="304920"/>
            <a:ext cx="7810920" cy="5333760"/>
          </a:xfrm>
          <a:prstGeom prst="rect">
            <a:avLst/>
          </a:prstGeom>
          <a:ln>
            <a:noFill/>
          </a:ln>
        </p:spPr>
      </p:pic>
      <p:pic>
        <p:nvPicPr>
          <p:cNvPr id="243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8458200" y="6324480"/>
            <a:ext cx="475920" cy="304560"/>
          </a:xfrm>
          <a:prstGeom prst="rect">
            <a:avLst/>
          </a:prstGeom>
          <a:ln>
            <a:noFill/>
          </a:ln>
        </p:spPr>
      </p:pic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TextShape 1"/>
          <p:cNvSpPr txBox="1"/>
          <p:nvPr/>
        </p:nvSpPr>
        <p:spPr>
          <a:xfrm>
            <a:off x="914400" y="304920"/>
            <a:ext cx="7467120" cy="6854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b="1" lang="en-US" sz="2800">
                <a:solidFill>
                  <a:srgbClr val="675d59"/>
                </a:solidFill>
                <a:latin typeface="Calibri"/>
              </a:rPr>
              <a:t>Úhrady z veřejného zdravotního pojištění (v tis. Kč)  </a:t>
            </a:r>
            <a:endParaRPr/>
          </a:p>
        </p:txBody>
      </p:sp>
      <p:graphicFrame>
        <p:nvGraphicFramePr>
          <p:cNvPr id="245" name="Graf 5"/>
          <p:cNvGraphicFramePr/>
          <p:nvPr/>
        </p:nvGraphicFramePr>
        <p:xfrm>
          <a:off x="685800" y="1143000"/>
          <a:ext cx="7695720" cy="472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pic>
        <p:nvPicPr>
          <p:cNvPr id="246" name="Picture 3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8381880" y="6324480"/>
            <a:ext cx="475920" cy="304560"/>
          </a:xfrm>
          <a:prstGeom prst="rect">
            <a:avLst/>
          </a:prstGeom>
          <a:ln>
            <a:noFill/>
          </a:ln>
        </p:spPr>
      </p:pic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466560" y="609480"/>
            <a:ext cx="8151480" cy="4927320"/>
          </a:xfrm>
          <a:prstGeom prst="rect">
            <a:avLst/>
          </a:prstGeom>
          <a:ln>
            <a:noFill/>
          </a:ln>
        </p:spPr>
      </p:pic>
      <p:pic>
        <p:nvPicPr>
          <p:cNvPr id="248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8458200" y="6324480"/>
            <a:ext cx="475920" cy="304560"/>
          </a:xfrm>
          <a:prstGeom prst="rect">
            <a:avLst/>
          </a:prstGeom>
          <a:ln>
            <a:noFill/>
          </a:ln>
        </p:spPr>
      </p:pic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762120" y="380880"/>
            <a:ext cx="7467120" cy="5028840"/>
          </a:xfrm>
          <a:prstGeom prst="rect">
            <a:avLst/>
          </a:prstGeom>
          <a:ln>
            <a:noFill/>
          </a:ln>
        </p:spPr>
      </p:pic>
      <p:pic>
        <p:nvPicPr>
          <p:cNvPr id="250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8458200" y="6324480"/>
            <a:ext cx="475920" cy="304560"/>
          </a:xfrm>
          <a:prstGeom prst="rect">
            <a:avLst/>
          </a:prstGeom>
          <a:ln>
            <a:noFill/>
          </a:ln>
        </p:spPr>
      </p:pic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CustomShape 1"/>
          <p:cNvSpPr/>
          <p:nvPr/>
        </p:nvSpPr>
        <p:spPr>
          <a:xfrm>
            <a:off x="380880" y="533520"/>
            <a:ext cx="8305560" cy="5687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b="1" lang="cs-CZ" sz="1600">
                <a:solidFill>
                  <a:srgbClr val="ff0000"/>
                </a:solidFill>
                <a:latin typeface="Calibri"/>
              </a:rPr>
              <a:t>ZÁVĚR :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cs-CZ" sz="1600">
                <a:solidFill>
                  <a:srgbClr val="4d5b6b"/>
                </a:solidFill>
                <a:latin typeface="Calibri"/>
              </a:rPr>
              <a:t>     </a:t>
            </a:r>
            <a:r>
              <a:rPr lang="cs-CZ" sz="1600">
                <a:solidFill>
                  <a:srgbClr val="4d5b6b"/>
                </a:solidFill>
                <a:latin typeface="Calibri"/>
              </a:rPr>
              <a:t>Zdravotnická záchranná služba  je jako služba definovaná zákonem 372/2011 Sb. i jako instituce definovaná zákonem 374/2011 Sb. dostatečně legislativně ukotvena  a provázána se systémem zdravotní péče v ČR i ostatními složkami IZS. Organizační struktura, profesní a technická vybavenost je dostatečně definovaná, jednotná  a logická. Odborně i technicky přijatelná  dostupnost ZZS, kterou definuje plán plošného pokrytí území kraje  nebrání  v dalším navyšování počtu výjezdových základen a posádek tam, kde ZZS nebo kraj cítí rezervy. 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cs-CZ" sz="1600">
                <a:solidFill>
                  <a:srgbClr val="4d5b6b"/>
                </a:solidFill>
                <a:latin typeface="Calibri"/>
              </a:rPr>
              <a:t>     </a:t>
            </a:r>
            <a:r>
              <a:rPr lang="cs-CZ" sz="1600">
                <a:solidFill>
                  <a:srgbClr val="4d5b6b"/>
                </a:solidFill>
                <a:latin typeface="Calibri"/>
              </a:rPr>
              <a:t>Tento paragraf zákona 374/2011 Sb. poskytuje po dlouhých letech  zřizovateli i ZZS  nástroj, který umožňuje  dohlédnout  horizont kvantitativního růstu a tedy i smysluplně plánovat provozní a investiční prostředky na jeho dokončení , ale i na standardní obměnu v dalších letech. Ukončení dlouhodobého navyšování počtu zaměstnanců, posádek, základen, vozidel ,přístrojů atd. by mělo umožnit  při rozumných  a předvídatelných nákladech zvyšování kvality péče v tomto segmentu. 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cs-CZ" sz="1600">
                <a:solidFill>
                  <a:srgbClr val="4d5b6b"/>
                </a:solidFill>
                <a:latin typeface="Calibri"/>
              </a:rPr>
              <a:t>     </a:t>
            </a:r>
            <a:r>
              <a:rPr lang="cs-CZ" sz="1600">
                <a:solidFill>
                  <a:srgbClr val="4d5b6b"/>
                </a:solidFill>
                <a:latin typeface="Calibri"/>
              </a:rPr>
              <a:t>Jsem přesvědčen, že není nutno zásadně měnit stávající  legislativu, organizační strukturu nebo zřizovatele ZZS a znovu tak nyní relativně stabilní systém rozkolísat. Aktivní přístup  MZ ČR, skutečná podpora ZZS, důsledné vymáhání stávající legislativy, skutečné propojení přednemocniční a nemocniční péče cestou urgentních příjmů a zejména vyřešení insuficience v ostatních segmentech přednemocniční péče a vyřešení personálních problémů umožní ZZS plnit adekvátně úkoly dané jim legislativou a stabilizovat  financování ve všech jeho segmentech. Případné doplnění legislativy v některých oblastech  umožní další  žádoucí unifikaci, personální stabilizaci a srovnání  pozice s ostatními složkami IZS.</a:t>
            </a:r>
            <a:endParaRPr/>
          </a:p>
        </p:txBody>
      </p:sp>
      <p:pic>
        <p:nvPicPr>
          <p:cNvPr id="252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8458200" y="6324480"/>
            <a:ext cx="475920" cy="304560"/>
          </a:xfrm>
          <a:prstGeom prst="rect">
            <a:avLst/>
          </a:prstGeom>
          <a:ln>
            <a:noFill/>
          </a:ln>
        </p:spPr>
      </p:pic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Shape 1"/>
          <p:cNvSpPr txBox="1"/>
          <p:nvPr/>
        </p:nvSpPr>
        <p:spPr>
          <a:xfrm>
            <a:off x="495360" y="5486400"/>
            <a:ext cx="7238520" cy="114264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b="1" lang="en-US" sz="3600">
                <a:solidFill>
                  <a:srgbClr val="ffffff"/>
                </a:solidFill>
                <a:latin typeface="Calibri"/>
              </a:rPr>
              <a:t>Děkuji Vám za pozornost.</a:t>
            </a:r>
            <a:endParaRPr/>
          </a:p>
        </p:txBody>
      </p:sp>
      <p:pic>
        <p:nvPicPr>
          <p:cNvPr id="254" name="Obrázek 5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533520" y="472320"/>
            <a:ext cx="7959960" cy="5412960"/>
          </a:xfrm>
          <a:prstGeom prst="rect">
            <a:avLst/>
          </a:prstGeom>
          <a:ln>
            <a:noFill/>
          </a:ln>
        </p:spPr>
      </p:pic>
      <p:pic>
        <p:nvPicPr>
          <p:cNvPr id="255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8458200" y="6324480"/>
            <a:ext cx="475920" cy="304560"/>
          </a:xfrm>
          <a:prstGeom prst="rect">
            <a:avLst/>
          </a:prstGeom>
          <a:ln>
            <a:noFill/>
          </a:ln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CustomShape 1"/>
          <p:cNvSpPr/>
          <p:nvPr/>
        </p:nvSpPr>
        <p:spPr>
          <a:xfrm>
            <a:off x="324000" y="76320"/>
            <a:ext cx="7905240" cy="73954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cs-CZ">
                <a:solidFill>
                  <a:srgbClr val="ff0000"/>
                </a:solidFill>
                <a:latin typeface="Calibri"/>
              </a:rPr>
              <a:t>2. TRVALÝ EXTRÉMNÍ NÁRŮST POČTU VÝJEZDŮ KTERÉ NEJSOU INDIKOVÁNY PRO ZZS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cs-CZ" sz="1200">
                <a:solidFill>
                  <a:srgbClr val="ff0000"/>
                </a:solidFill>
                <a:latin typeface="Calibri"/>
              </a:rPr>
              <a:t>Příčina – suplování jiných segmentů zdravotní nebo sociální péče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1200">
                <a:solidFill>
                  <a:srgbClr val="4d5b6b"/>
                </a:solidFill>
                <a:latin typeface="Calibri"/>
              </a:rPr>
              <a:t>PRAKTIČTÍ LÉKAŘI– krátká pracovní doba, neochota sloužit LPS, neplnění smluvních povinností vůči DD , ÚSP a podobným zařízením, neochota ohledat zemřelé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1200">
                <a:solidFill>
                  <a:srgbClr val="4d5b6b"/>
                </a:solidFill>
                <a:latin typeface="Calibri"/>
              </a:rPr>
              <a:t>LPS - Zrušení příliš vysokého procenta LPS , NEZRUŠENÍ JEDINÉHO POLATKU U LÉKAŘE – LPS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1200">
                <a:solidFill>
                  <a:srgbClr val="4d5b6b"/>
                </a:solidFill>
                <a:latin typeface="Calibri"/>
              </a:rPr>
              <a:t> </a:t>
            </a:r>
            <a:r>
              <a:rPr lang="cs-CZ" sz="1200">
                <a:solidFill>
                  <a:srgbClr val="4d5b6b"/>
                </a:solidFill>
                <a:latin typeface="Calibri"/>
              </a:rPr>
              <a:t>SOCIÁLNÍ PÉČE  - Domovy pro seniory, sociální zařízení, dětské domovy, ústavy …  nevolají PL, ale ZZS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1200">
                <a:solidFill>
                  <a:srgbClr val="4d5b6b"/>
                </a:solidFill>
                <a:latin typeface="Calibri"/>
              </a:rPr>
              <a:t>OHLEDÁNÍ ZEMŘELÝCH  - tam, kde kraj nechce nebo není schopen zabezpečit, uloží ZZS,PL zpravidla nevyjede, neboť se odvolá na omezení péče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1200">
                <a:solidFill>
                  <a:srgbClr val="4d5b6b"/>
                </a:solidFill>
                <a:latin typeface="Calibri"/>
              </a:rPr>
              <a:t>ASISTENCE  PČR -  bezdomovectví, toxikománie, alkoholismus, zadržení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1200">
                <a:solidFill>
                  <a:srgbClr val="4d5b6b"/>
                </a:solidFill>
                <a:latin typeface="Calibri"/>
              </a:rPr>
              <a:t>CENTRALIZACE PÉČE NA KRAJSKÉ ÚROVNI  - obrovské množství  akutních sek.transportů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cs-CZ" sz="1200">
                <a:solidFill>
                  <a:srgbClr val="ff0000"/>
                </a:solidFill>
                <a:latin typeface="Calibri"/>
              </a:rPr>
              <a:t>Důsledky :</a:t>
            </a:r>
            <a:endParaRPr/>
          </a:p>
          <a:p>
            <a:pPr>
              <a:lnSpc>
                <a:spcPct val="100000"/>
              </a:lnSpc>
            </a:pPr>
            <a:r>
              <a:rPr lang="cs-CZ" sz="1200">
                <a:solidFill>
                  <a:srgbClr val="4d5b6b"/>
                </a:solidFill>
                <a:latin typeface="Calibri"/>
              </a:rPr>
              <a:t>Stále vyšší riziko zahlcení ZOS a pozdního příjezdu posádky  ZZS při násobném požadavku </a:t>
            </a:r>
            <a:endParaRPr/>
          </a:p>
          <a:p>
            <a:pPr>
              <a:lnSpc>
                <a:spcPct val="100000"/>
              </a:lnSpc>
            </a:pPr>
            <a:r>
              <a:rPr lang="cs-CZ" sz="1200">
                <a:solidFill>
                  <a:srgbClr val="4d5b6b"/>
                </a:solidFill>
                <a:latin typeface="Calibri"/>
              </a:rPr>
              <a:t>STUPŃOVÁNÍ NEOCHOTY ZDRAVOTNICKÝCH ZAŔÍZENÍ PŘEVZÍT PACIENTA OD ZZS ( viz. Praha…)</a:t>
            </a:r>
            <a:endParaRPr/>
          </a:p>
          <a:p>
            <a:pPr>
              <a:lnSpc>
                <a:spcPct val="100000"/>
              </a:lnSpc>
            </a:pPr>
            <a:r>
              <a:rPr lang="cs-CZ" sz="1200">
                <a:solidFill>
                  <a:srgbClr val="4d5b6b"/>
                </a:solidFill>
                <a:latin typeface="Calibri"/>
              </a:rPr>
              <a:t>Trvalý nárůst nákladů / osobních i provozních/</a:t>
            </a:r>
            <a:endParaRPr/>
          </a:p>
          <a:p>
            <a:pPr>
              <a:lnSpc>
                <a:spcPct val="100000"/>
              </a:lnSpc>
            </a:pPr>
            <a:r>
              <a:rPr lang="cs-CZ" sz="1200">
                <a:solidFill>
                  <a:srgbClr val="4d5b6b"/>
                </a:solidFill>
                <a:latin typeface="Calibri"/>
              </a:rPr>
              <a:t>Trvalý nárůst úhrad od pojišťoven – ovšem nedostačující a generující naprosto falešné údaje a TRVALOU NEVŮLI ZP K JEDNÁNÍ SE ZZS , ANIŽ BY ZP REFLEKTOVALY, ŽE VĚTŠINA NÁRŮSTU VÝJEZDŮ A ÚHRAD JE ZPŮSOBENA PŘELÉVÁNÍM PROSTŘEDKŮ Z JINÝCH SEGMENTŮ ZP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cs-CZ">
                <a:solidFill>
                  <a:srgbClr val="ff0000"/>
                </a:solidFill>
                <a:latin typeface="Calibri"/>
              </a:rPr>
              <a:t>3. NEDOSTATEČNÁ ÚHRADA PÉČE OD ZDRAVOTNÍCH POJIŠŤOVEN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cs-CZ" sz="1200">
                <a:solidFill>
                  <a:srgbClr val="4d5b6b"/>
                </a:solidFill>
                <a:latin typeface="Calibri"/>
              </a:rPr>
              <a:t>Historie od roku 1997 , kdy nastaven jako údajně dočasný výkonový systém</a:t>
            </a:r>
            <a:endParaRPr/>
          </a:p>
          <a:p>
            <a:pPr>
              <a:lnSpc>
                <a:spcPct val="100000"/>
              </a:lnSpc>
            </a:pPr>
            <a:r>
              <a:rPr lang="cs-CZ" sz="1200">
                <a:solidFill>
                  <a:srgbClr val="4d5b6b"/>
                </a:solidFill>
                <a:latin typeface="Calibri"/>
              </a:rPr>
              <a:t>Trvale ZP a MZ udržovaný segment dopravy a ZZS</a:t>
            </a:r>
            <a:endParaRPr/>
          </a:p>
          <a:p>
            <a:pPr>
              <a:lnSpc>
                <a:spcPct val="100000"/>
              </a:lnSpc>
            </a:pPr>
            <a:r>
              <a:rPr lang="cs-CZ" sz="1200">
                <a:solidFill>
                  <a:srgbClr val="4d5b6b"/>
                </a:solidFill>
                <a:latin typeface="Calibri"/>
              </a:rPr>
              <a:t>Možnost přesunout  problém na kraje, které jsou hlavním donorem financí pro ZZS</a:t>
            </a:r>
            <a:endParaRPr/>
          </a:p>
          <a:p>
            <a:pPr>
              <a:lnSpc>
                <a:spcPct val="100000"/>
              </a:lnSpc>
            </a:pPr>
            <a:r>
              <a:rPr lang="cs-CZ" sz="1200">
                <a:solidFill>
                  <a:srgbClr val="4d5b6b"/>
                </a:solidFill>
                <a:latin typeface="Calibri"/>
              </a:rPr>
              <a:t>Trvalý nárůst úhrad, který však nezpůsobuje navyšování ceny bodu nebo výkonů, ale právě suplování péče za jiné segmenty ZP, pouze plynule sleduje nárůst počtu výjezdů,  výjezdových základen  a skupin ale stabilně se pohybuje </a:t>
            </a:r>
            <a:r>
              <a:rPr lang="cs-CZ" sz="1200">
                <a:solidFill>
                  <a:srgbClr val="ff0000"/>
                </a:solidFill>
                <a:latin typeface="Calibri"/>
              </a:rPr>
              <a:t>pouze na úrovni kolem 35 % nákladů na ZZS !</a:t>
            </a:r>
            <a:endParaRPr/>
          </a:p>
          <a:p>
            <a:pPr>
              <a:lnSpc>
                <a:spcPct val="100000"/>
              </a:lnSpc>
            </a:pPr>
            <a:r>
              <a:rPr lang="cs-CZ" sz="1200">
                <a:solidFill>
                  <a:srgbClr val="4d5b6b"/>
                </a:solidFill>
                <a:latin typeface="Calibri"/>
              </a:rPr>
              <a:t>Důsledek : velice kolísavá ochota zřizovatelů trvale dorovnávat státem nařízený růst mezd bez navýšení úhrad ZP apod.,  nárůst osobních, provozních a investičních nákladů – pro ZZS nejistota, stres, riziko nestability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cs-CZ">
                <a:solidFill>
                  <a:srgbClr val="4d5b6b"/>
                </a:solidFill>
                <a:latin typeface="Calibri"/>
              </a:rPr>
              <a:t> 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CustomShape 1"/>
          <p:cNvSpPr/>
          <p:nvPr/>
        </p:nvSpPr>
        <p:spPr>
          <a:xfrm>
            <a:off x="390600" y="533520"/>
            <a:ext cx="8686440" cy="6399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cs-CZ">
                <a:solidFill>
                  <a:srgbClr val="002060"/>
                </a:solidFill>
                <a:latin typeface="Calibri"/>
              </a:rPr>
              <a:t>4. PŘÍSTUP ZP K ZZS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>
                <a:solidFill>
                  <a:srgbClr val="3a4450"/>
                </a:solidFill>
                <a:latin typeface="Calibri"/>
              </a:rPr>
              <a:t>Nepodložené osočování ZZS z viny na nárůstu počtu výjezdů (</a:t>
            </a:r>
            <a:r>
              <a:rPr lang="cs-CZ" sz="1100">
                <a:solidFill>
                  <a:srgbClr val="3a4450"/>
                </a:solidFill>
                <a:latin typeface="Calibri"/>
              </a:rPr>
              <a:t>viz. přiložené grafy</a:t>
            </a:r>
            <a:r>
              <a:rPr lang="cs-CZ">
                <a:solidFill>
                  <a:srgbClr val="3a4450"/>
                </a:solidFill>
                <a:latin typeface="Calibri"/>
              </a:rPr>
              <a:t>)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>
                <a:solidFill>
                  <a:srgbClr val="3a4450"/>
                </a:solidFill>
                <a:latin typeface="Calibri"/>
              </a:rPr>
              <a:t>Zkreslování výsledků dohodovacího řízení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>
                <a:solidFill>
                  <a:srgbClr val="3a4450"/>
                </a:solidFill>
                <a:latin typeface="Calibri"/>
              </a:rPr>
              <a:t>Chybějící metodika k vykazování nově nasmlouvaných výkonů (kódů)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>
                <a:solidFill>
                  <a:srgbClr val="3a4450"/>
                </a:solidFill>
                <a:latin typeface="Calibri"/>
              </a:rPr>
              <a:t>Chybějící metodika k oddělení odbornosti 709 a 7S9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>
                <a:solidFill>
                  <a:srgbClr val="3a4450"/>
                </a:solidFill>
                <a:latin typeface="Calibri"/>
              </a:rPr>
              <a:t>Snaha přenést chyby v indikaci sekundárních transportů z indikujícího zařízení na ZZS 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cs-CZ">
                <a:solidFill>
                  <a:srgbClr val="002060"/>
                </a:solidFill>
                <a:latin typeface="Calibri"/>
              </a:rPr>
              <a:t>5 </a:t>
            </a:r>
            <a:r>
              <a:rPr b="1" lang="cs-CZ">
                <a:solidFill>
                  <a:srgbClr val="002060"/>
                </a:solidFill>
                <a:latin typeface="Calibri"/>
              </a:rPr>
              <a:t>. Metodické řízení  MZ ČR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>
                <a:solidFill>
                  <a:srgbClr val="4d5b6b"/>
                </a:solidFill>
                <a:latin typeface="Calibri"/>
              </a:rPr>
              <a:t>Legislativa nereagující na problémy ZZS – zákon 95,96,vyhlášky……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>
                <a:solidFill>
                  <a:srgbClr val="4d5b6b"/>
                </a:solidFill>
                <a:latin typeface="Calibri"/>
              </a:rPr>
              <a:t>Chybně nastavený systém postgraduálního vzdělávání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>
                <a:solidFill>
                  <a:srgbClr val="4d5b6b"/>
                </a:solidFill>
                <a:latin typeface="Calibri"/>
              </a:rPr>
              <a:t>Není dostatečně řešena návaznost přednemocniční a nemocniční péče / přijetí pacientů od ZZS, budování urgentních příjmů, sdílení dat, připravenost na MU /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>
                <a:solidFill>
                  <a:srgbClr val="4d5b6b"/>
                </a:solidFill>
                <a:latin typeface="Calibri"/>
              </a:rPr>
              <a:t>Mizivé legislativní zázemí a opora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>
                <a:solidFill>
                  <a:srgbClr val="4d5b6b"/>
                </a:solidFill>
                <a:latin typeface="Calibri"/>
              </a:rPr>
              <a:t>Evropské fondy – pozdě avizované roztříštěně řešené bez podpory MZ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>
                <a:solidFill>
                  <a:srgbClr val="4d5b6b"/>
                </a:solidFill>
                <a:latin typeface="Calibri"/>
              </a:rPr>
              <a:t>FZŠ – uchváceno MV ČR , MZ sbírá drobky, nezná metodiku….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>
                <a:solidFill>
                  <a:srgbClr val="4d5b6b"/>
                </a:solidFill>
                <a:latin typeface="Calibri"/>
              </a:rPr>
              <a:t>Insuficientní partnerství  pro IZS resp. MV resp. orgány státní správy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>
                <a:solidFill>
                  <a:srgbClr val="4d5b6b"/>
                </a:solidFill>
                <a:latin typeface="Calibri"/>
              </a:rPr>
              <a:t>Nedochází k vydávání kvalitních jednotných  metodických materiálů – centrová péče, krizové řízení…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>
                <a:solidFill>
                  <a:srgbClr val="4d5b6b"/>
                </a:solidFill>
                <a:latin typeface="Calibri"/>
              </a:rPr>
              <a:t>VZ na LZS – 2016 – probíhá příprava ?????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>
                <a:solidFill>
                  <a:srgbClr val="4d5b6b"/>
                </a:solidFill>
                <a:latin typeface="Calibri"/>
              </a:rPr>
              <a:t>………</a:t>
            </a:r>
            <a:r>
              <a:rPr lang="cs-CZ">
                <a:solidFill>
                  <a:srgbClr val="4d5b6b"/>
                </a:solidFill>
                <a:latin typeface="Calibri"/>
              </a:rPr>
              <a:t>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extShape 1"/>
          <p:cNvSpPr txBox="1"/>
          <p:nvPr/>
        </p:nvSpPr>
        <p:spPr>
          <a:xfrm>
            <a:off x="457200" y="609480"/>
            <a:ext cx="8229240" cy="45684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b="1" lang="en-US" sz="2800">
                <a:solidFill>
                  <a:srgbClr val="675d59"/>
                </a:solidFill>
                <a:latin typeface="Calibri"/>
              </a:rPr>
              <a:t>Místo ZZS ve zdravotním systému ČR </a:t>
            </a:r>
            <a:endParaRPr/>
          </a:p>
        </p:txBody>
      </p:sp>
      <p:sp>
        <p:nvSpPr>
          <p:cNvPr id="182" name="TextShape 2"/>
          <p:cNvSpPr txBox="1"/>
          <p:nvPr/>
        </p:nvSpPr>
        <p:spPr>
          <a:xfrm>
            <a:off x="457200" y="1371600"/>
            <a:ext cx="8229240" cy="4541040"/>
          </a:xfrm>
          <a:prstGeom prst="rect">
            <a:avLst/>
          </a:prstGeom>
        </p:spPr>
        <p:txBody>
          <a:bodyPr/>
          <a:p>
            <a:pPr algn="just">
              <a:lnSpc>
                <a:spcPct val="150000"/>
              </a:lnSpc>
            </a:pPr>
            <a:r>
              <a:rPr b="1" lang="en-US">
                <a:solidFill>
                  <a:srgbClr val="495666"/>
                </a:solidFill>
                <a:latin typeface="Calibri"/>
              </a:rPr>
              <a:t>Zdravotnická záchranná služba je </a:t>
            </a:r>
            <a:r>
              <a:rPr b="1" lang="en-US">
                <a:solidFill>
                  <a:srgbClr val="ff0000"/>
                </a:solidFill>
                <a:latin typeface="Calibri"/>
              </a:rPr>
              <a:t>zdravotní službou dle zákona č. 372/2011 Sb. </a:t>
            </a:r>
            <a:r>
              <a:rPr b="1" lang="en-US">
                <a:solidFill>
                  <a:srgbClr val="495666"/>
                </a:solidFill>
                <a:latin typeface="Calibri"/>
              </a:rPr>
              <a:t>o zdravotních službách, v jejímž rámci je na základě tísňové výzvy, není-li dále stanoveno jinak, poskytována zejména přednemocniční neodkladná péče osobám se závažným postižením zdraví nebo v přímém ohrožení života.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en-US">
                <a:solidFill>
                  <a:srgbClr val="ff0000"/>
                </a:solidFill>
                <a:latin typeface="Calibri"/>
              </a:rPr>
              <a:t>Zákon č. 374/2011 Sb. o zdravotnické záchranné službě</a:t>
            </a:r>
            <a:r>
              <a:rPr lang="en-US">
                <a:solidFill>
                  <a:srgbClr val="262d35"/>
                </a:solidFill>
                <a:latin typeface="Calibri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r>
              <a:rPr b="1" lang="en-US">
                <a:solidFill>
                  <a:srgbClr val="675d59"/>
                </a:solidFill>
                <a:latin typeface="Calibri"/>
              </a:rPr>
              <a:t>§ 8</a:t>
            </a:r>
            <a:endParaRPr/>
          </a:p>
          <a:p>
            <a:pPr>
              <a:lnSpc>
                <a:spcPct val="100000"/>
              </a:lnSpc>
            </a:pPr>
            <a:r>
              <a:rPr b="1" lang="en-US">
                <a:solidFill>
                  <a:srgbClr val="002060"/>
                </a:solidFill>
                <a:latin typeface="Calibri"/>
              </a:rPr>
              <a:t>Poskytovatel zdravotnické záchranné služby</a:t>
            </a:r>
            <a:endParaRPr/>
          </a:p>
          <a:p>
            <a:pPr>
              <a:lnSpc>
                <a:spcPct val="100000"/>
              </a:lnSpc>
            </a:pPr>
            <a:r>
              <a:rPr b="1" lang="en-US">
                <a:solidFill>
                  <a:srgbClr val="002060"/>
                </a:solidFill>
                <a:latin typeface="Calibri"/>
              </a:rPr>
              <a:t>(1)</a:t>
            </a:r>
            <a:r>
              <a:rPr lang="en-US">
                <a:solidFill>
                  <a:srgbClr val="002060"/>
                </a:solidFill>
                <a:latin typeface="Calibri"/>
              </a:rPr>
              <a:t> </a:t>
            </a:r>
            <a:r>
              <a:rPr lang="en-US">
                <a:solidFill>
                  <a:srgbClr val="ff0000"/>
                </a:solidFill>
                <a:latin typeface="Calibri"/>
              </a:rPr>
              <a:t>Poskytovatelem zdravotnické záchranné služby je příspěvková organizace zřízená krajem</a:t>
            </a:r>
            <a:r>
              <a:rPr lang="en-US">
                <a:solidFill>
                  <a:srgbClr val="002060"/>
                </a:solidFill>
                <a:latin typeface="Calibri"/>
              </a:rPr>
              <a:t>, která má oprávnění k poskytování zdravotnické záchranné služby podle zákona o zdravotních službách.</a:t>
            </a:r>
            <a:endParaRPr/>
          </a:p>
          <a:p>
            <a:pPr>
              <a:lnSpc>
                <a:spcPct val="100000"/>
              </a:lnSpc>
            </a:pPr>
            <a:r>
              <a:rPr b="1" lang="en-US">
                <a:solidFill>
                  <a:srgbClr val="002060"/>
                </a:solidFill>
                <a:latin typeface="Calibri"/>
              </a:rPr>
              <a:t>(2)</a:t>
            </a:r>
            <a:r>
              <a:rPr lang="en-US">
                <a:solidFill>
                  <a:srgbClr val="002060"/>
                </a:solidFill>
                <a:latin typeface="Calibri"/>
              </a:rPr>
              <a:t> Zdravotnická záchranná služba je na území kraje poskytována jedním poskytovatelem zdravotnické záchranné služby s výjimkou případu, kdy se na poskytování zdravotnické záchranné služby podílí podle § 5 odst. 5 také poskytovatel zdravotnické záchranné služby zřízený jiným krajem.</a:t>
            </a:r>
            <a:endParaRPr/>
          </a:p>
          <a:p>
            <a:pPr>
              <a:lnSpc>
                <a:spcPct val="100000"/>
              </a:lnSpc>
            </a:pPr>
            <a:r>
              <a:rPr b="1" lang="en-US">
                <a:solidFill>
                  <a:srgbClr val="002060"/>
                </a:solidFill>
                <a:latin typeface="Calibri"/>
              </a:rPr>
              <a:t>(3)</a:t>
            </a:r>
            <a:r>
              <a:rPr lang="en-US">
                <a:solidFill>
                  <a:srgbClr val="002060"/>
                </a:solidFill>
                <a:latin typeface="Calibri"/>
              </a:rPr>
              <a:t> Poskytovatel zdravotnické záchranné služby je povinen poskytovat zdravotnickou záchrannou službu nepřetržitě.</a:t>
            </a:r>
            <a:endParaRPr/>
          </a:p>
          <a:p>
            <a:pPr>
              <a:lnSpc>
                <a:spcPct val="100000"/>
              </a:lnSpc>
            </a:pPr>
            <a:r>
              <a:rPr b="1" lang="en-US">
                <a:solidFill>
                  <a:srgbClr val="002060"/>
                </a:solidFill>
                <a:latin typeface="Calibri"/>
              </a:rPr>
              <a:t>(4)</a:t>
            </a:r>
            <a:r>
              <a:rPr lang="en-US">
                <a:solidFill>
                  <a:srgbClr val="002060"/>
                </a:solidFill>
                <a:latin typeface="Calibri"/>
              </a:rPr>
              <a:t> Poskytovatel zdravotnické záchranné služby je základní složkou integrovaného záchranného systému.</a:t>
            </a:r>
            <a:endParaRPr/>
          </a:p>
          <a:p>
            <a:pPr algn="just">
              <a:lnSpc>
                <a:spcPct val="15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83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8305920" y="6324480"/>
            <a:ext cx="480240" cy="304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extShape 1"/>
          <p:cNvSpPr txBox="1"/>
          <p:nvPr/>
        </p:nvSpPr>
        <p:spPr>
          <a:xfrm>
            <a:off x="609480" y="152280"/>
            <a:ext cx="7238520" cy="114264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b="1" lang="en-US" sz="2800">
                <a:solidFill>
                  <a:srgbClr val="675d59"/>
                </a:solidFill>
                <a:latin typeface="Calibri"/>
              </a:rPr>
              <a:t>Legislativní ukotvení ZZS v právním systému ČR</a:t>
            </a:r>
            <a:endParaRPr/>
          </a:p>
        </p:txBody>
      </p:sp>
      <p:sp>
        <p:nvSpPr>
          <p:cNvPr id="185" name="TextShape 2"/>
          <p:cNvSpPr txBox="1"/>
          <p:nvPr/>
        </p:nvSpPr>
        <p:spPr>
          <a:xfrm>
            <a:off x="457200" y="1828800"/>
            <a:ext cx="8229240" cy="38858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000">
                <a:solidFill>
                  <a:srgbClr val="ff0000"/>
                </a:solidFill>
                <a:latin typeface="Calibri"/>
              </a:rPr>
              <a:t>Zákon č. 374/2011 Sb.</a:t>
            </a:r>
            <a:r>
              <a:rPr lang="en-US" sz="2000">
                <a:solidFill>
                  <a:srgbClr val="ff0000"/>
                </a:solidFill>
                <a:latin typeface="Calibri"/>
              </a:rPr>
              <a:t>	</a:t>
            </a:r>
            <a:r>
              <a:rPr lang="en-US" sz="2000">
                <a:solidFill>
                  <a:srgbClr val="ff0000"/>
                </a:solidFill>
                <a:latin typeface="Calibri"/>
              </a:rPr>
              <a:t>          O ZDRAVOTNICKÉ ZÁCHRANNÉ SLUŽBĚ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b="1" lang="en-US" sz="2000">
                <a:solidFill>
                  <a:srgbClr val="4d5b6b"/>
                </a:solidFill>
                <a:latin typeface="Calibri"/>
              </a:rPr>
              <a:t>Zákon č. 372/2011 Sb.            o zdravotních službách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b="1" lang="en-US" sz="2000">
                <a:solidFill>
                  <a:srgbClr val="4d5b6b"/>
                </a:solidFill>
                <a:latin typeface="Calibri"/>
              </a:rPr>
              <a:t>Zákon č.   48/1997 Sb.            o veřejném zdravotním pojištění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b="1" lang="en-US" sz="2000">
                <a:solidFill>
                  <a:srgbClr val="4d5b6b"/>
                </a:solidFill>
                <a:latin typeface="Calibri"/>
              </a:rPr>
              <a:t>Zákon č. 129/2002 Sb.            o krajském zřízení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b="1" lang="en-US" sz="2000">
                <a:solidFill>
                  <a:srgbClr val="4d5b6b"/>
                </a:solidFill>
                <a:latin typeface="Calibri"/>
              </a:rPr>
              <a:t>Zákon č.239/2000 Sb.             o Integrovaném záchranném systému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86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8381880" y="6400800"/>
            <a:ext cx="475920" cy="304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CustomShape 1"/>
          <p:cNvSpPr/>
          <p:nvPr/>
        </p:nvSpPr>
        <p:spPr>
          <a:xfrm>
            <a:off x="457200" y="228600"/>
            <a:ext cx="8610120" cy="6397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Wingdings" charset="2"/>
              <a:buChar char=""/>
            </a:pPr>
            <a:r>
              <a:rPr lang="cs-CZ">
                <a:solidFill>
                  <a:srgbClr val="ff0000"/>
                </a:solidFill>
                <a:latin typeface="Calibri"/>
              </a:rPr>
              <a:t>   </a:t>
            </a:r>
            <a:r>
              <a:rPr lang="cs-CZ">
                <a:solidFill>
                  <a:srgbClr val="ff0000"/>
                </a:solidFill>
                <a:latin typeface="Calibri"/>
              </a:rPr>
              <a:t>Zákon č. 95/2004 Sb.      </a:t>
            </a:r>
            <a:r>
              <a:rPr lang="cs-CZ">
                <a:solidFill>
                  <a:srgbClr val="4d5b6b"/>
                </a:solidFill>
                <a:latin typeface="Calibri"/>
              </a:rPr>
              <a:t>Zákon o podmínkách získávání a uznávání odborné způsobilosti    </a:t>
            </a:r>
            <a:endParaRPr/>
          </a:p>
          <a:p>
            <a:pPr algn="just">
              <a:lnSpc>
                <a:spcPct val="100000"/>
              </a:lnSpc>
            </a:pPr>
            <a:r>
              <a:rPr lang="cs-CZ">
                <a:solidFill>
                  <a:srgbClr val="4d5b6b"/>
                </a:solidFill>
                <a:latin typeface="Calibri"/>
              </a:rPr>
              <a:t>      </a:t>
            </a:r>
            <a:r>
              <a:rPr lang="cs-CZ">
                <a:solidFill>
                  <a:srgbClr val="4d5b6b"/>
                </a:solidFill>
                <a:latin typeface="Calibri"/>
              </a:rPr>
              <a:t>	</a:t>
            </a:r>
            <a:r>
              <a:rPr lang="cs-CZ">
                <a:solidFill>
                  <a:srgbClr val="4d5b6b"/>
                </a:solidFill>
                <a:latin typeface="Calibri"/>
              </a:rPr>
              <a:t>	</a:t>
            </a:r>
            <a:r>
              <a:rPr lang="cs-CZ">
                <a:solidFill>
                  <a:srgbClr val="4d5b6b"/>
                </a:solidFill>
                <a:latin typeface="Calibri"/>
              </a:rPr>
              <a:t>             </a:t>
            </a:r>
            <a:r>
              <a:rPr lang="cs-CZ">
                <a:solidFill>
                  <a:srgbClr val="4d5b6b"/>
                </a:solidFill>
                <a:latin typeface="Calibri"/>
              </a:rPr>
              <a:t>a specializované způsobilosti k výkonu zdravotnického povolání   </a:t>
            </a:r>
            <a:r>
              <a:rPr lang="cs-CZ">
                <a:solidFill>
                  <a:srgbClr val="4d5b6b"/>
                </a:solidFill>
                <a:latin typeface="Calibri"/>
              </a:rPr>
              <a:t>	</a:t>
            </a:r>
            <a:r>
              <a:rPr lang="cs-CZ">
                <a:solidFill>
                  <a:srgbClr val="4d5b6b"/>
                </a:solidFill>
                <a:latin typeface="Calibri"/>
              </a:rPr>
              <a:t>	</a:t>
            </a:r>
            <a:r>
              <a:rPr lang="cs-CZ">
                <a:solidFill>
                  <a:srgbClr val="4d5b6b"/>
                </a:solidFill>
                <a:latin typeface="Calibri"/>
              </a:rPr>
              <a:t>             lékaře, </a:t>
            </a:r>
            <a:endParaRPr/>
          </a:p>
          <a:p>
            <a:pPr algn="just">
              <a:lnSpc>
                <a:spcPct val="100000"/>
              </a:lnSpc>
            </a:pPr>
            <a:r>
              <a:rPr lang="cs-CZ">
                <a:solidFill>
                  <a:srgbClr val="4d5b6b"/>
                </a:solidFill>
                <a:latin typeface="Calibri"/>
              </a:rPr>
              <a:t>  </a:t>
            </a:r>
            <a:endParaRPr/>
          </a:p>
          <a:p>
            <a:pPr algn="just">
              <a:lnSpc>
                <a:spcPct val="100000"/>
              </a:lnSpc>
              <a:buFont typeface="Wingdings" charset="2"/>
              <a:buChar char=""/>
            </a:pPr>
            <a:r>
              <a:rPr lang="cs-CZ">
                <a:solidFill>
                  <a:srgbClr val="4d5b6b"/>
                </a:solidFill>
                <a:latin typeface="Calibri"/>
              </a:rPr>
              <a:t>   </a:t>
            </a:r>
            <a:r>
              <a:rPr lang="cs-CZ">
                <a:solidFill>
                  <a:srgbClr val="ff0000"/>
                </a:solidFill>
                <a:latin typeface="Calibri"/>
              </a:rPr>
              <a:t>Zákon č. 96/2004 Sb.      </a:t>
            </a:r>
            <a:r>
              <a:rPr lang="cs-CZ">
                <a:solidFill>
                  <a:srgbClr val="4d5b6b"/>
                </a:solidFill>
                <a:latin typeface="Calibri"/>
              </a:rPr>
              <a:t>Zákon o podmínkách získávání a uznávání  způsobilosti </a:t>
            </a:r>
            <a:endParaRPr/>
          </a:p>
          <a:p>
            <a:pPr algn="just">
              <a:lnSpc>
                <a:spcPct val="100000"/>
              </a:lnSpc>
            </a:pPr>
            <a:r>
              <a:rPr lang="cs-CZ">
                <a:solidFill>
                  <a:srgbClr val="4d5b6b"/>
                </a:solidFill>
                <a:latin typeface="Calibri"/>
              </a:rPr>
              <a:t>     </a:t>
            </a:r>
            <a:r>
              <a:rPr lang="cs-CZ">
                <a:solidFill>
                  <a:srgbClr val="4d5b6b"/>
                </a:solidFill>
                <a:latin typeface="Calibri"/>
              </a:rPr>
              <a:t>	</a:t>
            </a:r>
            <a:r>
              <a:rPr lang="cs-CZ">
                <a:solidFill>
                  <a:srgbClr val="4d5b6b"/>
                </a:solidFill>
                <a:latin typeface="Calibri"/>
              </a:rPr>
              <a:t>	</a:t>
            </a:r>
            <a:r>
              <a:rPr lang="cs-CZ">
                <a:solidFill>
                  <a:srgbClr val="4d5b6b"/>
                </a:solidFill>
                <a:latin typeface="Calibri"/>
              </a:rPr>
              <a:t>             </a:t>
            </a:r>
            <a:r>
              <a:rPr lang="cs-CZ">
                <a:solidFill>
                  <a:srgbClr val="4d5b6b"/>
                </a:solidFill>
                <a:latin typeface="Calibri"/>
              </a:rPr>
              <a:t>k výkonu nelékařských zdravotnických povolání a k výkonu </a:t>
            </a:r>
            <a:r>
              <a:rPr lang="cs-CZ">
                <a:solidFill>
                  <a:srgbClr val="4d5b6b"/>
                </a:solidFill>
                <a:latin typeface="Calibri"/>
              </a:rPr>
              <a:t>	</a:t>
            </a:r>
            <a:r>
              <a:rPr lang="cs-CZ">
                <a:solidFill>
                  <a:srgbClr val="4d5b6b"/>
                </a:solidFill>
                <a:latin typeface="Calibri"/>
              </a:rPr>
              <a:t>	</a:t>
            </a:r>
            <a:r>
              <a:rPr lang="cs-CZ">
                <a:solidFill>
                  <a:srgbClr val="4d5b6b"/>
                </a:solidFill>
                <a:latin typeface="Calibri"/>
              </a:rPr>
              <a:t>	</a:t>
            </a:r>
            <a:r>
              <a:rPr lang="cs-CZ">
                <a:solidFill>
                  <a:srgbClr val="4d5b6b"/>
                </a:solidFill>
                <a:latin typeface="Calibri"/>
              </a:rPr>
              <a:t>             činnosti související s poskytováním zdravotní péče …</a:t>
            </a:r>
            <a:r>
              <a:rPr lang="cs-CZ">
                <a:solidFill>
                  <a:srgbClr val="4d5b6b"/>
                </a:solidFill>
                <a:latin typeface="Calibri"/>
              </a:rPr>
              <a:t>	</a:t>
            </a:r>
            <a:endParaRPr/>
          </a:p>
          <a:p>
            <a:pPr algn="just">
              <a:lnSpc>
                <a:spcPct val="100000"/>
              </a:lnSpc>
            </a:pPr>
            <a:r>
              <a:rPr lang="cs-CZ">
                <a:solidFill>
                  <a:srgbClr val="4d5b6b"/>
                </a:solidFill>
                <a:latin typeface="Calibri"/>
              </a:rPr>
              <a:t>	</a:t>
            </a:r>
            <a:r>
              <a:rPr lang="cs-CZ">
                <a:solidFill>
                  <a:srgbClr val="4d5b6b"/>
                </a:solidFill>
                <a:latin typeface="Calibri"/>
              </a:rPr>
              <a:t>	</a:t>
            </a:r>
            <a:endParaRPr/>
          </a:p>
          <a:p>
            <a:pPr algn="just">
              <a:lnSpc>
                <a:spcPct val="100000"/>
              </a:lnSpc>
              <a:buFont typeface="Wingdings" charset="2"/>
              <a:buChar char=""/>
            </a:pPr>
            <a:r>
              <a:rPr lang="cs-CZ">
                <a:solidFill>
                  <a:srgbClr val="ff0000"/>
                </a:solidFill>
                <a:latin typeface="Calibri"/>
              </a:rPr>
              <a:t>Zákon č. 262/2006 Sb.    </a:t>
            </a:r>
            <a:r>
              <a:rPr lang="cs-CZ">
                <a:solidFill>
                  <a:srgbClr val="4d5b6b"/>
                </a:solidFill>
                <a:latin typeface="Calibri"/>
              </a:rPr>
              <a:t>Zákoník práce 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Wingdings" charset="2"/>
              <a:buChar char=""/>
            </a:pPr>
            <a:r>
              <a:rPr lang="cs-CZ">
                <a:solidFill>
                  <a:srgbClr val="ff0000"/>
                </a:solidFill>
                <a:latin typeface="Calibri"/>
              </a:rPr>
              <a:t>Zákon č. 101/2000 Sb.    </a:t>
            </a:r>
            <a:r>
              <a:rPr lang="cs-CZ">
                <a:solidFill>
                  <a:srgbClr val="4d5b6b"/>
                </a:solidFill>
                <a:latin typeface="Calibri"/>
              </a:rPr>
              <a:t>O ochraně osobních údajů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Wingdings" charset="2"/>
              <a:buChar char=""/>
            </a:pPr>
            <a:r>
              <a:rPr lang="cs-CZ">
                <a:solidFill>
                  <a:srgbClr val="ff0000"/>
                </a:solidFill>
                <a:latin typeface="Calibri"/>
              </a:rPr>
              <a:t>Zákon 361/2000 Sb.        </a:t>
            </a:r>
            <a:r>
              <a:rPr lang="cs-CZ">
                <a:solidFill>
                  <a:srgbClr val="4d5b6b"/>
                </a:solidFill>
                <a:latin typeface="Calibri"/>
              </a:rPr>
              <a:t>O provozu na pozemních komunikacích …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cs-CZ">
                <a:solidFill>
                  <a:srgbClr val="4d5b6b"/>
                </a:solidFill>
                <a:latin typeface="Calibri"/>
              </a:rPr>
              <a:t>   </a:t>
            </a:r>
            <a:r>
              <a:rPr lang="cs-CZ">
                <a:solidFill>
                  <a:srgbClr val="ff0000"/>
                </a:solidFill>
                <a:latin typeface="Calibri"/>
              </a:rPr>
              <a:t>Vyhl. č. 92/2012 Sb.        </a:t>
            </a:r>
            <a:r>
              <a:rPr lang="cs-CZ">
                <a:solidFill>
                  <a:srgbClr val="4d5b6b"/>
                </a:solidFill>
                <a:latin typeface="Calibri"/>
              </a:rPr>
              <a:t>O  požadavcích na minimální technické a věcné vybavení   </a:t>
            </a:r>
            <a:endParaRPr/>
          </a:p>
          <a:p>
            <a:pPr>
              <a:lnSpc>
                <a:spcPct val="100000"/>
              </a:lnSpc>
            </a:pPr>
            <a:r>
              <a:rPr lang="cs-CZ">
                <a:solidFill>
                  <a:srgbClr val="4d5b6b"/>
                </a:solidFill>
                <a:latin typeface="Calibri"/>
              </a:rPr>
              <a:t>        </a:t>
            </a:r>
            <a:r>
              <a:rPr lang="cs-CZ">
                <a:solidFill>
                  <a:srgbClr val="4d5b6b"/>
                </a:solidFill>
                <a:latin typeface="Calibri"/>
              </a:rPr>
              <a:t>	</a:t>
            </a:r>
            <a:r>
              <a:rPr lang="cs-CZ">
                <a:solidFill>
                  <a:srgbClr val="4d5b6b"/>
                </a:solidFill>
                <a:latin typeface="Calibri"/>
              </a:rPr>
              <a:t>	</a:t>
            </a:r>
            <a:r>
              <a:rPr lang="cs-CZ">
                <a:solidFill>
                  <a:srgbClr val="4d5b6b"/>
                </a:solidFill>
                <a:latin typeface="Calibri"/>
              </a:rPr>
              <a:t>             </a:t>
            </a:r>
            <a:r>
              <a:rPr lang="cs-CZ">
                <a:solidFill>
                  <a:srgbClr val="4d5b6b"/>
                </a:solidFill>
                <a:latin typeface="Calibri"/>
              </a:rPr>
              <a:t>zdravotnických zařízení a kontaktních pracovišť domácí péče – </a:t>
            </a:r>
            <a:r>
              <a:rPr lang="cs-CZ">
                <a:solidFill>
                  <a:srgbClr val="4d5b6b"/>
                </a:solidFill>
                <a:latin typeface="Calibri"/>
              </a:rPr>
              <a:t>	</a:t>
            </a:r>
            <a:r>
              <a:rPr lang="cs-CZ">
                <a:solidFill>
                  <a:srgbClr val="4d5b6b"/>
                </a:solidFill>
                <a:latin typeface="Calibri"/>
              </a:rPr>
              <a:t>	</a:t>
            </a:r>
            <a:r>
              <a:rPr lang="cs-CZ">
                <a:solidFill>
                  <a:srgbClr val="4d5b6b"/>
                </a:solidFill>
                <a:latin typeface="Calibri"/>
              </a:rPr>
              <a:t>             příloha č. 7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cs-CZ">
                <a:solidFill>
                  <a:srgbClr val="4d5b6b"/>
                </a:solidFill>
                <a:latin typeface="Calibri"/>
              </a:rPr>
              <a:t>   </a:t>
            </a:r>
            <a:r>
              <a:rPr lang="cs-CZ">
                <a:solidFill>
                  <a:srgbClr val="ff0000"/>
                </a:solidFill>
                <a:latin typeface="Calibri"/>
              </a:rPr>
              <a:t>Vyhl. č. 240/2012 Sb.       </a:t>
            </a:r>
            <a:r>
              <a:rPr lang="cs-CZ">
                <a:solidFill>
                  <a:srgbClr val="4d5b6b"/>
                </a:solidFill>
                <a:latin typeface="Calibri"/>
              </a:rPr>
              <a:t>Prováděcí vyhláška k zákonu o ZZS </a:t>
            </a:r>
            <a:r>
              <a:rPr lang="cs-CZ" sz="1200">
                <a:solidFill>
                  <a:srgbClr val="4d5b6b"/>
                </a:solidFill>
                <a:latin typeface="Calibri"/>
              </a:rPr>
              <a:t>	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88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8458200" y="6324480"/>
            <a:ext cx="475920" cy="304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extShape 1"/>
          <p:cNvSpPr txBox="1"/>
          <p:nvPr/>
        </p:nvSpPr>
        <p:spPr>
          <a:xfrm>
            <a:off x="457200" y="228600"/>
            <a:ext cx="7238520" cy="114264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b="1" lang="en-US" sz="2800">
                <a:solidFill>
                  <a:srgbClr val="ffffff"/>
                </a:solidFill>
                <a:latin typeface="Calibri"/>
              </a:rPr>
              <a:t>Česká republika</a:t>
            </a:r>
            <a:endParaRPr/>
          </a:p>
        </p:txBody>
      </p:sp>
      <p:pic>
        <p:nvPicPr>
          <p:cNvPr id="190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7315200" y="304920"/>
            <a:ext cx="1364760" cy="3249360"/>
          </a:xfrm>
          <a:prstGeom prst="rect">
            <a:avLst/>
          </a:prstGeom>
          <a:ln>
            <a:noFill/>
          </a:ln>
        </p:spPr>
      </p:pic>
      <p:sp>
        <p:nvSpPr>
          <p:cNvPr id="191" name="CustomShape 2"/>
          <p:cNvSpPr/>
          <p:nvPr/>
        </p:nvSpPr>
        <p:spPr>
          <a:xfrm>
            <a:off x="606600" y="2057400"/>
            <a:ext cx="7391160" cy="5243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cs-CZ" sz="2000">
                <a:solidFill>
                  <a:srgbClr val="262d35"/>
                </a:solidFill>
                <a:latin typeface="Calibri"/>
              </a:rPr>
              <a:t>Objednatel :</a:t>
            </a:r>
            <a:r>
              <a:rPr lang="cs-CZ" sz="2000">
                <a:solidFill>
                  <a:srgbClr val="262d35"/>
                </a:solidFill>
                <a:latin typeface="Calibri"/>
              </a:rPr>
              <a:t>	</a:t>
            </a:r>
            <a:r>
              <a:rPr lang="cs-CZ" sz="2000">
                <a:solidFill>
                  <a:srgbClr val="262d35"/>
                </a:solidFill>
                <a:latin typeface="Calibri"/>
              </a:rPr>
              <a:t>                Ministerstvo zdravotnictví - stát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cs-CZ" sz="2000">
                <a:solidFill>
                  <a:srgbClr val="262d35"/>
                </a:solidFill>
                <a:latin typeface="Calibri"/>
              </a:rPr>
              <a:t>Zřizovatel:        </a:t>
            </a:r>
            <a:r>
              <a:rPr lang="cs-CZ" sz="2000">
                <a:solidFill>
                  <a:srgbClr val="262d35"/>
                </a:solidFill>
                <a:latin typeface="Calibri"/>
              </a:rPr>
              <a:t>	</a:t>
            </a:r>
            <a:r>
              <a:rPr lang="cs-CZ" sz="2000">
                <a:solidFill>
                  <a:srgbClr val="262d35"/>
                </a:solidFill>
                <a:latin typeface="Calibri"/>
              </a:rPr>
              <a:t>	</a:t>
            </a:r>
            <a:r>
              <a:rPr lang="cs-CZ" sz="2000">
                <a:solidFill>
                  <a:srgbClr val="262d35"/>
                </a:solidFill>
                <a:latin typeface="Calibri"/>
              </a:rPr>
              <a:t>kraj /14/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cs-CZ" sz="2000">
                <a:solidFill>
                  <a:srgbClr val="262d35"/>
                </a:solidFill>
                <a:latin typeface="Calibri"/>
              </a:rPr>
              <a:t>Poskytovatel :    </a:t>
            </a:r>
            <a:r>
              <a:rPr lang="cs-CZ" sz="2000">
                <a:solidFill>
                  <a:srgbClr val="262d35"/>
                </a:solidFill>
                <a:latin typeface="Calibri"/>
              </a:rPr>
              <a:t>	</a:t>
            </a:r>
            <a:r>
              <a:rPr lang="cs-CZ" sz="2000">
                <a:solidFill>
                  <a:srgbClr val="262d35"/>
                </a:solidFill>
                <a:latin typeface="Calibri"/>
              </a:rPr>
              <a:t>	</a:t>
            </a:r>
            <a:r>
              <a:rPr lang="cs-CZ" sz="2000">
                <a:solidFill>
                  <a:srgbClr val="262d35"/>
                </a:solidFill>
                <a:latin typeface="Calibri"/>
              </a:rPr>
              <a:t>ZZS - příspěvková organizace kraje</a:t>
            </a:r>
            <a:endParaRPr/>
          </a:p>
          <a:p>
            <a:pPr>
              <a:lnSpc>
                <a:spcPct val="100000"/>
              </a:lnSpc>
            </a:pPr>
            <a:r>
              <a:rPr lang="cs-CZ" sz="2000">
                <a:solidFill>
                  <a:srgbClr val="262d35"/>
                </a:solidFill>
                <a:latin typeface="Calibri"/>
              </a:rPr>
              <a:t> </a:t>
            </a:r>
            <a:endParaRPr/>
          </a:p>
          <a:p>
            <a:pPr>
              <a:lnSpc>
                <a:spcPct val="100000"/>
              </a:lnSpc>
            </a:pPr>
            <a:r>
              <a:rPr lang="cs-CZ" sz="2000">
                <a:solidFill>
                  <a:srgbClr val="262d35"/>
                </a:solidFill>
                <a:latin typeface="Calibri"/>
              </a:rPr>
              <a:t>Plátce :</a:t>
            </a:r>
            <a:r>
              <a:rPr lang="cs-CZ" sz="2000">
                <a:solidFill>
                  <a:srgbClr val="262d35"/>
                </a:solidFill>
                <a:latin typeface="Calibri"/>
              </a:rPr>
              <a:t>	</a:t>
            </a:r>
            <a:r>
              <a:rPr lang="cs-CZ" sz="2000">
                <a:solidFill>
                  <a:srgbClr val="262d35"/>
                </a:solidFill>
                <a:latin typeface="Calibri"/>
              </a:rPr>
              <a:t>	</a:t>
            </a:r>
            <a:r>
              <a:rPr lang="cs-CZ" sz="2000">
                <a:solidFill>
                  <a:srgbClr val="262d35"/>
                </a:solidFill>
                <a:latin typeface="Calibri"/>
              </a:rPr>
              <a:t>	</a:t>
            </a:r>
            <a:r>
              <a:rPr lang="cs-CZ" sz="2000">
                <a:solidFill>
                  <a:srgbClr val="262d35"/>
                </a:solidFill>
                <a:latin typeface="Calibri"/>
              </a:rPr>
              <a:t>kraj                                         </a:t>
            </a:r>
            <a:r>
              <a:rPr lang="cs-CZ" sz="1200">
                <a:solidFill>
                  <a:srgbClr val="262d35"/>
                </a:solidFill>
                <a:latin typeface="Calibri"/>
              </a:rPr>
              <a:t>/státní rozpočet/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cs-CZ" sz="2000">
                <a:solidFill>
                  <a:srgbClr val="262d35"/>
                </a:solidFill>
                <a:latin typeface="Calibri"/>
              </a:rPr>
              <a:t>	</a:t>
            </a:r>
            <a:r>
              <a:rPr lang="cs-CZ" sz="2000">
                <a:solidFill>
                  <a:srgbClr val="262d35"/>
                </a:solidFill>
                <a:latin typeface="Calibri"/>
              </a:rPr>
              <a:t>	</a:t>
            </a:r>
            <a:r>
              <a:rPr lang="cs-CZ" sz="2000">
                <a:solidFill>
                  <a:srgbClr val="262d35"/>
                </a:solidFill>
                <a:latin typeface="Calibri"/>
              </a:rPr>
              <a:t>	</a:t>
            </a:r>
            <a:r>
              <a:rPr lang="cs-CZ" sz="2000">
                <a:solidFill>
                  <a:srgbClr val="262d35"/>
                </a:solidFill>
                <a:latin typeface="Calibri"/>
              </a:rPr>
              <a:t>zdravotní pojišťovny            </a:t>
            </a:r>
            <a:r>
              <a:rPr lang="cs-CZ" sz="1200">
                <a:solidFill>
                  <a:srgbClr val="262d35"/>
                </a:solidFill>
                <a:latin typeface="Calibri"/>
              </a:rPr>
              <a:t>/státní rozpočet/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cs-CZ" sz="2000">
                <a:solidFill>
                  <a:srgbClr val="262d35"/>
                </a:solidFill>
                <a:latin typeface="Calibri"/>
              </a:rPr>
              <a:t>	</a:t>
            </a:r>
            <a:r>
              <a:rPr lang="cs-CZ" sz="2000">
                <a:solidFill>
                  <a:srgbClr val="262d35"/>
                </a:solidFill>
                <a:latin typeface="Calibri"/>
              </a:rPr>
              <a:t>	</a:t>
            </a:r>
            <a:r>
              <a:rPr lang="cs-CZ" sz="2000">
                <a:solidFill>
                  <a:srgbClr val="262d35"/>
                </a:solidFill>
                <a:latin typeface="Calibri"/>
              </a:rPr>
              <a:t>	</a:t>
            </a:r>
            <a:r>
              <a:rPr lang="cs-CZ" sz="2000">
                <a:solidFill>
                  <a:srgbClr val="262d35"/>
                </a:solidFill>
                <a:latin typeface="Calibri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r>
              <a:rPr lang="cs-CZ" sz="2000">
                <a:solidFill>
                  <a:srgbClr val="262d35"/>
                </a:solidFill>
                <a:latin typeface="Calibri"/>
              </a:rPr>
              <a:t>	</a:t>
            </a:r>
            <a:r>
              <a:rPr lang="cs-CZ" sz="2000">
                <a:solidFill>
                  <a:srgbClr val="262d35"/>
                </a:solidFill>
                <a:latin typeface="Calibri"/>
              </a:rPr>
              <a:t>	</a:t>
            </a:r>
            <a:r>
              <a:rPr lang="cs-CZ" sz="2000">
                <a:solidFill>
                  <a:srgbClr val="262d35"/>
                </a:solidFill>
                <a:latin typeface="Calibri"/>
              </a:rPr>
              <a:t>	</a:t>
            </a:r>
            <a:r>
              <a:rPr lang="cs-CZ" sz="2000">
                <a:solidFill>
                  <a:srgbClr val="262d35"/>
                </a:solidFill>
                <a:latin typeface="Calibri"/>
              </a:rPr>
              <a:t>MZ ČR                                    </a:t>
            </a:r>
            <a:r>
              <a:rPr lang="cs-CZ" sz="1200">
                <a:solidFill>
                  <a:srgbClr val="262d35"/>
                </a:solidFill>
                <a:latin typeface="Calibri"/>
              </a:rPr>
              <a:t>/státní rozpočet/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92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8305920" y="6324480"/>
            <a:ext cx="475920" cy="304560"/>
          </a:xfrm>
          <a:prstGeom prst="rect">
            <a:avLst/>
          </a:prstGeom>
          <a:ln>
            <a:noFill/>
          </a:ln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extShape 1"/>
          <p:cNvSpPr txBox="1"/>
          <p:nvPr/>
        </p:nvSpPr>
        <p:spPr>
          <a:xfrm>
            <a:off x="609480" y="0"/>
            <a:ext cx="8229240" cy="114264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b="1" lang="en-US" sz="2800">
                <a:solidFill>
                  <a:srgbClr val="675d59"/>
                </a:solidFill>
                <a:latin typeface="Calibri"/>
              </a:rPr>
              <a:t>Schéma řízení</a:t>
            </a:r>
            <a:endParaRPr/>
          </a:p>
        </p:txBody>
      </p:sp>
      <p:pic>
        <p:nvPicPr>
          <p:cNvPr id="194" name="Obrázek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676520" y="1285200"/>
            <a:ext cx="5658120" cy="5019840"/>
          </a:xfrm>
          <a:prstGeom prst="rect">
            <a:avLst/>
          </a:prstGeom>
          <a:ln>
            <a:noFill/>
          </a:ln>
        </p:spPr>
      </p:pic>
      <p:pic>
        <p:nvPicPr>
          <p:cNvPr id="195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8305920" y="6324480"/>
            <a:ext cx="475920" cy="304560"/>
          </a:xfrm>
          <a:prstGeom prst="rect">
            <a:avLst/>
          </a:prstGeom>
          <a:ln>
            <a:noFill/>
          </a:ln>
        </p:spPr>
      </p:pic>
      <p:sp>
        <p:nvSpPr>
          <p:cNvPr id="196" name="CustomShape 2"/>
          <p:cNvSpPr/>
          <p:nvPr/>
        </p:nvSpPr>
        <p:spPr>
          <a:xfrm>
            <a:off x="5029200" y="2253600"/>
            <a:ext cx="1980720" cy="364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cs-CZ">
                <a:solidFill>
                  <a:srgbClr val="002060"/>
                </a:solidFill>
                <a:latin typeface="Calibri"/>
              </a:rPr>
              <a:t>METODICKÉ ŘÍZENÍ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