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59" r:id="rId5"/>
    <p:sldId id="260" r:id="rId6"/>
    <p:sldId id="261" r:id="rId7"/>
    <p:sldId id="263" r:id="rId8"/>
    <p:sldId id="262" r:id="rId9"/>
    <p:sldId id="258" r:id="rId10"/>
    <p:sldId id="266" r:id="rId11"/>
    <p:sldId id="267" r:id="rId12"/>
    <p:sldId id="264" r:id="rId13"/>
    <p:sldId id="268" r:id="rId14"/>
    <p:sldId id="274" r:id="rId15"/>
    <p:sldId id="269" r:id="rId16"/>
    <p:sldId id="265" r:id="rId17"/>
    <p:sldId id="273" r:id="rId18"/>
    <p:sldId id="276" r:id="rId1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2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A232A8-8E5B-497E-8D9A-17A9AC594B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8E6434E6-36CF-4FC4-8A8C-71EC56F902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2F10675-F049-4433-B432-28478F931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080B-17AF-438E-A776-E7046F9A96AB}" type="datetimeFigureOut">
              <a:rPr lang="cs-CZ" smtClean="0"/>
              <a:t>08.01.2024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EC55722-3A97-4E1D-84EE-0D89A16E9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9F70F65-3FD4-42BC-83B8-1EAA1AAEA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1393D-7CEB-42A0-99FB-297AE7A5F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2213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5575AB-28CB-4BC8-A351-4F806FD11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25D819AB-5D6A-4596-B349-9F11DF2FC3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6FD3635-8A33-4072-9A6A-4390119CF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080B-17AF-438E-A776-E7046F9A96AB}" type="datetimeFigureOut">
              <a:rPr lang="cs-CZ" smtClean="0"/>
              <a:t>08.01.2024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FB45DF6-E5EF-42D0-BE73-F70090AD4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F2ED19F4-8CD2-414A-89AF-53AAA1C86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1393D-7CEB-42A0-99FB-297AE7A5F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9479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63254145-5932-4006-931F-01F55FDBAB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38275F9-E25D-43A2-820F-83CF6FE07E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8AF4950-C540-4871-A0F7-EB5F29769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080B-17AF-438E-A776-E7046F9A96AB}" type="datetimeFigureOut">
              <a:rPr lang="cs-CZ" smtClean="0"/>
              <a:t>08.01.2024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039E7CB-D9FF-4498-97D0-C2266AFDB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5776D5E-DCF7-4D79-B85D-37B173FED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1393D-7CEB-42A0-99FB-297AE7A5F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1199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42114B6-16B6-4A84-95D8-BFAE676A5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48DA6560-42E4-445A-8F1A-037B2C114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5AC2C3A-049A-43D4-9303-3F7AD58A2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080B-17AF-438E-A776-E7046F9A96AB}" type="datetimeFigureOut">
              <a:rPr lang="cs-CZ" smtClean="0"/>
              <a:t>08.01.2024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1D10796-223E-487F-A74A-29FCBEAC8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021412E-D321-4E5D-99E0-EADF8156E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1393D-7CEB-42A0-99FB-297AE7A5F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1382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3B3FE3-2C70-4C90-8B0D-3F3EEF4D2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6AAF4A61-D1B5-435A-8054-653CEFFD5C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86FB0FB-34B9-4B1E-BEC7-14682896F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080B-17AF-438E-A776-E7046F9A96AB}" type="datetimeFigureOut">
              <a:rPr lang="cs-CZ" smtClean="0"/>
              <a:t>08.01.2024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1B6C487-CDB2-4A91-8A48-A15A03493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50FAEC1-38A1-4651-B937-7BEEC6A54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1393D-7CEB-42A0-99FB-297AE7A5F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3160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9932487-081C-49F0-AFFF-2E914EAC7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C5D57787-C0EC-4DA7-A83E-B410AADE29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1CF40DC9-F65A-42F0-9A77-D533DA2B1E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E9E1FE6B-3D44-4CBF-9DB7-669226720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080B-17AF-438E-A776-E7046F9A96AB}" type="datetimeFigureOut">
              <a:rPr lang="cs-CZ" smtClean="0"/>
              <a:t>08.01.2024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6184957-A440-4405-83D0-C02E1D2B0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580D81E-A1BC-4E95-826E-A45C1D7A5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1393D-7CEB-42A0-99FB-297AE7A5F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418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CC64641-149E-47A2-BDAC-1A5179B78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585497E8-1DD2-464D-947A-8389F6327A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12CC9DC7-8B46-4DA9-B27C-545FC06CB0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B2B04130-CA1A-4271-8EAD-C332AC5D7D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CB6FC3F0-A2B1-4177-B317-2B074DA25A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C219E013-6D3B-4CFB-92A5-DC76D311D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080B-17AF-438E-A776-E7046F9A96AB}" type="datetimeFigureOut">
              <a:rPr lang="cs-CZ" smtClean="0"/>
              <a:t>08.01.2024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9DCE5FB-F904-477E-BD0B-C909B6EC1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F7F7BC5C-57DF-4051-85AD-C3C1B64B6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1393D-7CEB-42A0-99FB-297AE7A5F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6137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87FAF8C-25DF-4A27-A7DB-CE098EAFA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98FCD37-9AEF-4E41-A9DB-BC93AFF81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080B-17AF-438E-A776-E7046F9A96AB}" type="datetimeFigureOut">
              <a:rPr lang="cs-CZ" smtClean="0"/>
              <a:t>08.01.2024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096764F7-3226-4138-9B11-597EE37D0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C6AD00AF-E729-418E-A8E3-467A01D32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1393D-7CEB-42A0-99FB-297AE7A5F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7450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2FC228F9-7518-46F2-A66D-07966FEE8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080B-17AF-438E-A776-E7046F9A96AB}" type="datetimeFigureOut">
              <a:rPr lang="cs-CZ" smtClean="0"/>
              <a:t>08.01.2024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25204FA7-3D8F-453D-B5D0-72CED65BA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CE4626E-1B2D-416A-877C-F547CA378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1393D-7CEB-42A0-99FB-297AE7A5F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0678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4606385-15BC-4125-A735-62926B1C6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3ED3626C-C95B-4B6F-8283-A472291381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A280CF6E-F9B5-41F0-BF01-453F5C283C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34BCA50-7963-4A72-B790-046DA3394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080B-17AF-438E-A776-E7046F9A96AB}" type="datetimeFigureOut">
              <a:rPr lang="cs-CZ" smtClean="0"/>
              <a:t>08.01.2024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346B5D7-2A26-450B-A1A3-BCA28D841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23B7458-4C40-4E70-AE34-A9BBE7F71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1393D-7CEB-42A0-99FB-297AE7A5F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7689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3E190D-AFD1-4C76-A25D-6EFB6B37A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B6DEA7FC-3610-4F8A-9F21-B80BD3AC1A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642FE015-5F64-49BE-ABA8-575A447866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D05A03A-4AE4-4D9F-9064-EA0B8613B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080B-17AF-438E-A776-E7046F9A96AB}" type="datetimeFigureOut">
              <a:rPr lang="cs-CZ" smtClean="0"/>
              <a:t>08.01.2024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2782136-5D87-41F3-ACA5-B486192EB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8A08FB9E-97B8-470F-BD7E-00B9B57E9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1393D-7CEB-42A0-99FB-297AE7A5F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788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59450FC5-17D3-4477-B472-70BD36A75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8AEB9E52-1990-46D6-B276-5BCCBFD9DC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5182F16-756E-42A1-80FA-3BC4F15588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F080B-17AF-438E-A776-E7046F9A96AB}" type="datetimeFigureOut">
              <a:rPr lang="cs-CZ" smtClean="0"/>
              <a:t>08.01.2024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9CF49D1-7C4F-42FA-B8B4-EAAB1CA374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7B8F905-4439-4479-87EF-AE6765E5F4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1393D-7CEB-42A0-99FB-297AE7A5F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3582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g"/><Relationship Id="rId7" Type="http://schemas.openxmlformats.org/officeDocument/2006/relationships/image" Target="../media/image23.jpe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jpeg"/><Relationship Id="rId4" Type="http://schemas.openxmlformats.org/officeDocument/2006/relationships/image" Target="../media/image20.jpg"/><Relationship Id="rId9" Type="http://schemas.openxmlformats.org/officeDocument/2006/relationships/image" Target="../media/image2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6659400-2947-44D9-BDC9-D395AD41C1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Systém 5S- pohybová aktivita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46B81ECC-A71D-4CF8-9A8E-B786709DC1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E. </a:t>
            </a:r>
            <a:r>
              <a:rPr lang="cs-CZ"/>
              <a:t>Sovová</a:t>
            </a:r>
          </a:p>
        </p:txBody>
      </p:sp>
    </p:spTree>
    <p:extLst>
      <p:ext uri="{BB962C8B-B14F-4D97-AF65-F5344CB8AC3E}">
        <p14:creationId xmlns:p14="http://schemas.microsoft.com/office/powerpoint/2010/main" val="33229817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BC8344E0-8E8A-48AC-8750-5CACCC0C3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083"/>
            <a:ext cx="5131533" cy="2142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8238BCB0-9B0D-4248-A5B5-91C46F4F6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438" y="2444960"/>
            <a:ext cx="6359191" cy="312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9543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6BB38C32-3341-4F11-8A2B-7A9F99A17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123825"/>
            <a:ext cx="8731250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A23AF001-D9A9-42AC-9C05-2E52F40AD0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3292" y="3463925"/>
            <a:ext cx="6010032" cy="338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8215344D-0F6B-4199-84D3-F30F9CEAF5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508" y="1423327"/>
            <a:ext cx="3536697" cy="4902300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92424CCB-F08B-4A41-BF09-5B2FC6F1AB9C}"/>
              </a:ext>
            </a:extLst>
          </p:cNvPr>
          <p:cNvSpPr txBox="1"/>
          <p:nvPr/>
        </p:nvSpPr>
        <p:spPr>
          <a:xfrm>
            <a:off x="422031" y="296985"/>
            <a:ext cx="56739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/>
              <a:t>Překlad WHO </a:t>
            </a:r>
            <a:r>
              <a:rPr lang="cs-CZ" sz="4000" dirty="0" err="1"/>
              <a:t>guidelines</a:t>
            </a:r>
            <a:endParaRPr lang="cs-CZ" sz="4000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DF470D16-5E38-4638-BD70-490A1E714F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499" y="1234693"/>
            <a:ext cx="2483481" cy="366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74E247-3552-4FD8-8A98-3212646DA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Oslovení WHO kanceláře Czech </a:t>
            </a:r>
            <a:r>
              <a:rPr lang="cs-CZ" dirty="0" err="1"/>
              <a:t>republic</a:t>
            </a:r>
            <a:endParaRPr lang="cs-CZ" dirty="0"/>
          </a:p>
        </p:txBody>
      </p:sp>
      <p:pic>
        <p:nvPicPr>
          <p:cNvPr id="4" name="Zástupný symbol pro obsah 3">
            <a:extLst>
              <a:ext uri="{FF2B5EF4-FFF2-40B4-BE49-F238E27FC236}">
                <a16:creationId xmlns:a16="http://schemas.microsoft.com/office/drawing/2014/main" id="{38226157-66FE-4FAB-BD15-8C578091EF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8144" y="1825625"/>
            <a:ext cx="773571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582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11B59940-35B2-4D7A-97F7-1578A6213A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105" y="993776"/>
            <a:ext cx="7690338" cy="4325815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D3EE8E9D-AF00-430C-819A-7DDE5B9D2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6308" y="3878874"/>
            <a:ext cx="5122550" cy="2881434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FAA0F9F6-16ED-4FCA-898F-4B6D9C817264}"/>
              </a:ext>
            </a:extLst>
          </p:cNvPr>
          <p:cNvSpPr txBox="1"/>
          <p:nvPr/>
        </p:nvSpPr>
        <p:spPr>
          <a:xfrm>
            <a:off x="382954" y="218831"/>
            <a:ext cx="6080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/>
              <a:t>Oslovení SZU</a:t>
            </a:r>
          </a:p>
        </p:txBody>
      </p:sp>
    </p:spTree>
    <p:extLst>
      <p:ext uri="{BB962C8B-B14F-4D97-AF65-F5344CB8AC3E}">
        <p14:creationId xmlns:p14="http://schemas.microsoft.com/office/powerpoint/2010/main" val="1928252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0F91459-7C04-4DE6-A4CA-A6EC3E739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Aktivní Česko</a:t>
            </a:r>
          </a:p>
        </p:txBody>
      </p:sp>
      <p:pic>
        <p:nvPicPr>
          <p:cNvPr id="4" name="Zástupný symbol pro obsah 3">
            <a:extLst>
              <a:ext uri="{FF2B5EF4-FFF2-40B4-BE49-F238E27FC236}">
                <a16:creationId xmlns:a16="http://schemas.microsoft.com/office/drawing/2014/main" id="{8FE41DF6-1A4F-429D-875A-12A66B3333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8144" y="1825625"/>
            <a:ext cx="773571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715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>
            <a:extLst>
              <a:ext uri="{FF2B5EF4-FFF2-40B4-BE49-F238E27FC236}">
                <a16:creationId xmlns:a16="http://schemas.microsoft.com/office/drawing/2014/main" id="{F1AF928A-5C0A-4990-A9C3-2FBE00A09B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8257"/>
              </p:ext>
            </p:extLst>
          </p:nvPr>
        </p:nvGraphicFramePr>
        <p:xfrm>
          <a:off x="179754" y="234462"/>
          <a:ext cx="6885356" cy="48850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42678">
                  <a:extLst>
                    <a:ext uri="{9D8B030D-6E8A-4147-A177-3AD203B41FA5}">
                      <a16:colId xmlns:a16="http://schemas.microsoft.com/office/drawing/2014/main" val="493132691"/>
                    </a:ext>
                  </a:extLst>
                </a:gridCol>
                <a:gridCol w="3442678">
                  <a:extLst>
                    <a:ext uri="{9D8B030D-6E8A-4147-A177-3AD203B41FA5}">
                      <a16:colId xmlns:a16="http://schemas.microsoft.com/office/drawing/2014/main" val="3713389825"/>
                    </a:ext>
                  </a:extLst>
                </a:gridCol>
              </a:tblGrid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EN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CZ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1725811637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Aerobic physical activity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Aerobní pohybová aktivita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4036722261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Anaerobic physical activity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Anaerobní pohybová aktivita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1234294564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Balance training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Trénink rovnováhy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2273825921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Body mass index (BMI)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Index tělesné hmotnosti (BMI)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2700288886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BMI-for-age or BMI z-score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BMI vztahující se k věku nebo BMI z-skóre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3096617631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Bone-strengthening activity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Aktivita pro posílení kostí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2113756044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Cardiometabolic health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Kardiometabolické zdraví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2125513174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Cardiorespiratory fitness (endurance)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Kardiorespirační zdatnost (vytrvalost)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991854429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Cognitive function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Kognitivní funkce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809595176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Disability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Zdravotní postižení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3188054011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Domains of physical activity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 strike="sngStrike">
                          <a:effectLst/>
                        </a:rPr>
                        <a:t>A. </a:t>
                      </a:r>
                      <a:r>
                        <a:rPr lang="cs-CZ" sz="700">
                          <a:effectLst/>
                        </a:rPr>
                        <a:t>Domény pohybové aktivity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3498136130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Exercise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Cvičení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1125462380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Executive function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Exekutivní funkce 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1520043917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Fitness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Zdatnost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2705029039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Flexibility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Flexibilita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3681718970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Functional exercises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Funkční cvičení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1719984835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Household domain physical activity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Pohybová aktivita v domácnosti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1304293033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Leisure-domain physical activity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Volnočasová pohybová aktivita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3024927582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Light-intensity physical activity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Pohybová aktivita nízké intenzity 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3927584111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Major muscle groups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Hlavní svalové skupiny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3216239924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Metabolic equivalent of task (MET)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Metabolický ekvivalent (MET)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2404355358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Moderate-intensity physical activity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Pohybová aktivita střední intenzity 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1903903364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Muscle-strengthening activity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Aktivita pro posílení svalů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2811041802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Multicomponent physical activity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Vícesložková pohybová aktivita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1007231004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Occupation domain physical activity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Pohybová aktivita v zaměstnání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2870408455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Physical activity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Pohybová aktivita 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3077246221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Physical inactivity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Pohybová inaktivita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2682433408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Psychosocial health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Psychosociální zdraví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974536882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Recreational screen time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Čas strávený sledováním obrazovky ve volném čase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253187104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Sedentary screen time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Čas strávený sezením před obrazovkou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1967464646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Sedentary behaviour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Sedavé chování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2559631762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en-US" sz="700">
                          <a:effectLst/>
                        </a:rPr>
                        <a:t>Sport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Sport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3106752081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Transport domain physical activity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 strike="sngStrike">
                          <a:effectLst/>
                        </a:rPr>
                        <a:t>B. </a:t>
                      </a:r>
                      <a:r>
                        <a:rPr lang="cs-CZ" sz="700">
                          <a:effectLst/>
                        </a:rPr>
                        <a:t>Pohybová aktivita v rámci osobní přepravy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2081736871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Vigorous-intensity physical activity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>
                          <a:effectLst/>
                        </a:rPr>
                        <a:t>Pohybová aktivita vysoké intenzity 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1680808998"/>
                  </a:ext>
                </a:extLst>
              </a:tr>
              <a:tr h="13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Work domain physical activity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25"/>
                        </a:spcBef>
                        <a:spcAft>
                          <a:spcPts val="425"/>
                        </a:spcAft>
                      </a:pPr>
                      <a:r>
                        <a:rPr lang="cs-CZ" sz="700" strike="sngStrike" dirty="0">
                          <a:effectLst/>
                        </a:rPr>
                        <a:t>B. </a:t>
                      </a:r>
                      <a:r>
                        <a:rPr lang="cs-CZ" sz="700" dirty="0">
                          <a:effectLst/>
                        </a:rPr>
                        <a:t>Pohybová aktivita při práci </a:t>
                      </a:r>
                      <a:endParaRPr lang="cs-CZ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13" marR="43513" marT="0" marB="0"/>
                </a:tc>
                <a:extLst>
                  <a:ext uri="{0D108BD9-81ED-4DB2-BD59-A6C34878D82A}">
                    <a16:rowId xmlns:a16="http://schemas.microsoft.com/office/drawing/2014/main" val="24008923"/>
                  </a:ext>
                </a:extLst>
              </a:tr>
            </a:tbl>
          </a:graphicData>
        </a:graphic>
      </p:graphicFrame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E51EA296-6FFD-46FD-9FED-857A2AFCCE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59836"/>
              </p:ext>
            </p:extLst>
          </p:nvPr>
        </p:nvGraphicFramePr>
        <p:xfrm>
          <a:off x="5461830" y="5119554"/>
          <a:ext cx="5754370" cy="17454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77185">
                  <a:extLst>
                    <a:ext uri="{9D8B030D-6E8A-4147-A177-3AD203B41FA5}">
                      <a16:colId xmlns:a16="http://schemas.microsoft.com/office/drawing/2014/main" val="548597600"/>
                    </a:ext>
                  </a:extLst>
                </a:gridCol>
                <a:gridCol w="2877185">
                  <a:extLst>
                    <a:ext uri="{9D8B030D-6E8A-4147-A177-3AD203B41FA5}">
                      <a16:colId xmlns:a16="http://schemas.microsoft.com/office/drawing/2014/main" val="41611456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Instituce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Spolupracující osoba bez titulů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6523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FTK Olomouc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Jana Pelclová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55077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Aleš Gába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80093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Roman Cuberek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8487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František Chmelík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039673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FTVS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Tomáš Větrovský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07728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FSPS 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Jan Cacek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47896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Emanuel Hurych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53689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16561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>
            <a:extLst>
              <a:ext uri="{FF2B5EF4-FFF2-40B4-BE49-F238E27FC236}">
                <a16:creationId xmlns:a16="http://schemas.microsoft.com/office/drawing/2014/main" id="{EF63ECA9-1D2A-4AAA-81F6-2677D90AB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385" y="785252"/>
            <a:ext cx="5705230" cy="515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09973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638A5332-9C1A-46D8-B100-881591DB08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55" y="19630"/>
            <a:ext cx="3944499" cy="2244284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C14EAC92-AC73-4D82-BE48-FBF6A0A241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323" y="203200"/>
            <a:ext cx="3286095" cy="4646246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4E5948DD-01AE-489E-AA44-91B10E16C2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4" y="3244086"/>
            <a:ext cx="3207576" cy="3613914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F3C8C321-67AD-4973-B1D7-D165CE8A20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836" y="3306584"/>
            <a:ext cx="4635500" cy="3090333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57E1A51B-56A6-47E5-82DF-A6A6D8B0FC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1404" y="4646246"/>
            <a:ext cx="2678072" cy="2008554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B7040C9F-4CFE-4A97-8B74-40711308FE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409" y="1653606"/>
            <a:ext cx="3171091" cy="2114061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A67DEB86-55BD-4C83-84AE-E1C7D477F72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305" y="1247922"/>
            <a:ext cx="3035433" cy="2031984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CB418982-2314-4A3E-A4C5-DA29B87B574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473" y="4765104"/>
            <a:ext cx="3581400" cy="2114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648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218836C5-59F0-4B9D-9F3D-C047B0045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793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F32DC59B-05CF-4790-8EEF-92EED08AEBE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09785" y="462579"/>
            <a:ext cx="7866575" cy="605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81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62E6EDEA-FD73-47F7-AFC2-C58CCB877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657225"/>
            <a:ext cx="80200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92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E29EA415-1AD1-4BD4-93AA-D2F82903B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458" y="1841090"/>
            <a:ext cx="8377084" cy="317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50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0225253-3063-4162-A6A4-FAC8D1934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Leden 2023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926C3A30-1960-4F4B-B6BA-E43A65CD0A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Výbor České společnosti tělovýchovného lékařství- pověřená E. Sovová k přípravě národních doporučení pro pohybovou aktivitu</a:t>
            </a:r>
          </a:p>
          <a:p>
            <a:r>
              <a:rPr lang="cs-CZ" dirty="0"/>
              <a:t>Oslovení odborných společností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82696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>
            <a:extLst>
              <a:ext uri="{FF2B5EF4-FFF2-40B4-BE49-F238E27FC236}">
                <a16:creationId xmlns:a16="http://schemas.microsoft.com/office/drawing/2014/main" id="{707894E2-BCBF-4FD9-BE93-054A369944F7}"/>
              </a:ext>
            </a:extLst>
          </p:cNvPr>
          <p:cNvSpPr/>
          <p:nvPr/>
        </p:nvSpPr>
        <p:spPr>
          <a:xfrm>
            <a:off x="3048000" y="363802"/>
            <a:ext cx="6096000" cy="61303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Vážený pan, paní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Olomouc, 23.2.2023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Věc: Tvorba celostátních doporučených postupů pro předpis pohybové aktivity ve zdraví a nemoci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Preambule: pohybová aktivita je jednou z nejdůležitějších složek prevence civilizačních onemocnění. Doporučené postupy shrnují nejnovější poznatky v této oblasti a navrhují postupy k implementaci do každodenní praxe.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Dovolujeme si Vás oslovit v rámci spolupráce na vytvoření celostátních doporučení pro předpis pohybové aktivity. 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Metodika: rešerše současných poznatků v dostupných databázích, vytvoření návrhu doporučení- všeobecná část a jednotlivé části odborných společností, oponentura odborníků, veřejná připomínková část včetně diskuze na celostátním sjezdu ČSTL, publikace v odborném tisku (MSBS a jednotlivé časopisy odborných společností).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408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18D3605E-BDD7-4EC9-BF9F-97DD28EAA6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384180"/>
              </p:ext>
            </p:extLst>
          </p:nvPr>
        </p:nvGraphicFramePr>
        <p:xfrm>
          <a:off x="781539" y="1266092"/>
          <a:ext cx="5799016" cy="53160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9029">
                  <a:extLst>
                    <a:ext uri="{9D8B030D-6E8A-4147-A177-3AD203B41FA5}">
                      <a16:colId xmlns:a16="http://schemas.microsoft.com/office/drawing/2014/main" val="828233207"/>
                    </a:ext>
                  </a:extLst>
                </a:gridCol>
                <a:gridCol w="2899987">
                  <a:extLst>
                    <a:ext uri="{9D8B030D-6E8A-4147-A177-3AD203B41FA5}">
                      <a16:colId xmlns:a16="http://schemas.microsoft.com/office/drawing/2014/main" val="129679018"/>
                    </a:ext>
                  </a:extLst>
                </a:gridCol>
              </a:tblGrid>
              <a:tr h="1810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Společnost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Zástupce (bez titulů)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extLst>
                  <a:ext uri="{0D108BD9-81ED-4DB2-BD59-A6C34878D82A}">
                    <a16:rowId xmlns:a16="http://schemas.microsoft.com/office/drawing/2014/main" val="3348601"/>
                  </a:ext>
                </a:extLst>
              </a:tr>
              <a:tr h="1810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ČSTL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Eliška Sovová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extLst>
                  <a:ext uri="{0D108BD9-81ED-4DB2-BD59-A6C34878D82A}">
                    <a16:rowId xmlns:a16="http://schemas.microsoft.com/office/drawing/2014/main" val="2682932731"/>
                  </a:ext>
                </a:extLst>
              </a:tr>
              <a:tr h="3303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Česká gastroenterologická společnost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Dana Ďuricová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extLst>
                  <a:ext uri="{0D108BD9-81ED-4DB2-BD59-A6C34878D82A}">
                    <a16:rowId xmlns:a16="http://schemas.microsoft.com/office/drawing/2014/main" val="1439383994"/>
                  </a:ext>
                </a:extLst>
              </a:tr>
              <a:tr h="3303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Česká pneumologická společnost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Milan Sova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extLst>
                  <a:ext uri="{0D108BD9-81ED-4DB2-BD59-A6C34878D82A}">
                    <a16:rowId xmlns:a16="http://schemas.microsoft.com/office/drawing/2014/main" val="2070766926"/>
                  </a:ext>
                </a:extLst>
              </a:tr>
              <a:tr h="3303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Česká kardiologická společnost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Vladimír Tuka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extLst>
                  <a:ext uri="{0D108BD9-81ED-4DB2-BD59-A6C34878D82A}">
                    <a16:rowId xmlns:a16="http://schemas.microsoft.com/office/drawing/2014/main" val="2966024051"/>
                  </a:ext>
                </a:extLst>
              </a:tr>
              <a:tr h="4992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Česká společnost pro ortopedii a traumatologii pohybového ústrojí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Martin Kopičar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extLst>
                  <a:ext uri="{0D108BD9-81ED-4DB2-BD59-A6C34878D82A}">
                    <a16:rowId xmlns:a16="http://schemas.microsoft.com/office/drawing/2014/main" val="3013284468"/>
                  </a:ext>
                </a:extLst>
              </a:tr>
              <a:tr h="3303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Česká diabetologická společnost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Eva Horová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extLst>
                  <a:ext uri="{0D108BD9-81ED-4DB2-BD59-A6C34878D82A}">
                    <a16:rowId xmlns:a16="http://schemas.microsoft.com/office/drawing/2014/main" val="1725019989"/>
                  </a:ext>
                </a:extLst>
              </a:tr>
              <a:tr h="3303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Česká nefrologická společnost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Ondřej Viklický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extLst>
                  <a:ext uri="{0D108BD9-81ED-4DB2-BD59-A6C34878D82A}">
                    <a16:rowId xmlns:a16="http://schemas.microsoft.com/office/drawing/2014/main" val="628639335"/>
                  </a:ext>
                </a:extLst>
              </a:tr>
              <a:tr h="3704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Společnost všeobecného lékařství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Tomáš Větrovský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Markéta Pfeiferová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extLst>
                  <a:ext uri="{0D108BD9-81ED-4DB2-BD59-A6C34878D82A}">
                    <a16:rowId xmlns:a16="http://schemas.microsoft.com/office/drawing/2014/main" val="3055511286"/>
                  </a:ext>
                </a:extLst>
              </a:tr>
              <a:tr h="3303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Česká obezitologická společnost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Martin Haluzík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extLst>
                  <a:ext uri="{0D108BD9-81ED-4DB2-BD59-A6C34878D82A}">
                    <a16:rowId xmlns:a16="http://schemas.microsoft.com/office/drawing/2014/main" val="2487336962"/>
                  </a:ext>
                </a:extLst>
              </a:tr>
              <a:tr h="3303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Česká internistická společnost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Luboš Kotík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extLst>
                  <a:ext uri="{0D108BD9-81ED-4DB2-BD59-A6C34878D82A}">
                    <a16:rowId xmlns:a16="http://schemas.microsoft.com/office/drawing/2014/main" val="2458315830"/>
                  </a:ext>
                </a:extLst>
              </a:tr>
              <a:tr h="5598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Psychiatrická společnost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Martin Holly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David Pánek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extLst>
                  <a:ext uri="{0D108BD9-81ED-4DB2-BD59-A6C34878D82A}">
                    <a16:rowId xmlns:a16="http://schemas.microsoft.com/office/drawing/2014/main" val="1941652153"/>
                  </a:ext>
                </a:extLst>
              </a:tr>
              <a:tr h="3303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Česká neurologická společnost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Petr Marušič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extLst>
                  <a:ext uri="{0D108BD9-81ED-4DB2-BD59-A6C34878D82A}">
                    <a16:rowId xmlns:a16="http://schemas.microsoft.com/office/drawing/2014/main" val="3763629318"/>
                  </a:ext>
                </a:extLst>
              </a:tr>
              <a:tr h="3704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Česká gynekologická společnost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Monika Hrdoušková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Zuzana Drobilová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extLst>
                  <a:ext uri="{0D108BD9-81ED-4DB2-BD59-A6C34878D82A}">
                    <a16:rowId xmlns:a16="http://schemas.microsoft.com/office/drawing/2014/main" val="1841458231"/>
                  </a:ext>
                </a:extLst>
              </a:tr>
              <a:tr h="3303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Česká onkologická společnost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Jana Halámková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extLst>
                  <a:ext uri="{0D108BD9-81ED-4DB2-BD59-A6C34878D82A}">
                    <a16:rowId xmlns:a16="http://schemas.microsoft.com/office/drawing/2014/main" val="685880510"/>
                  </a:ext>
                </a:extLst>
              </a:tr>
              <a:tr h="1810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Česká pediatrická společnost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Jiří </a:t>
                      </a:r>
                      <a:r>
                        <a:rPr lang="cs-CZ" sz="1100" dirty="0" err="1">
                          <a:effectLst/>
                        </a:rPr>
                        <a:t>Bronský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2" marR="65772" marT="0" marB="0"/>
                </a:tc>
                <a:extLst>
                  <a:ext uri="{0D108BD9-81ED-4DB2-BD59-A6C34878D82A}">
                    <a16:rowId xmlns:a16="http://schemas.microsoft.com/office/drawing/2014/main" val="2091542515"/>
                  </a:ext>
                </a:extLst>
              </a:tr>
            </a:tbl>
          </a:graphicData>
        </a:graphic>
      </p:graphicFrame>
      <p:sp>
        <p:nvSpPr>
          <p:cNvPr id="5" name="TextovéPole 4">
            <a:extLst>
              <a:ext uri="{FF2B5EF4-FFF2-40B4-BE49-F238E27FC236}">
                <a16:creationId xmlns:a16="http://schemas.microsoft.com/office/drawing/2014/main" id="{731546CF-3023-4554-93DE-4B7A9520CE02}"/>
              </a:ext>
            </a:extLst>
          </p:cNvPr>
          <p:cNvSpPr txBox="1"/>
          <p:nvPr/>
        </p:nvSpPr>
        <p:spPr>
          <a:xfrm>
            <a:off x="781538" y="422031"/>
            <a:ext cx="539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Osloveno 16 odborných společností</a:t>
            </a:r>
          </a:p>
        </p:txBody>
      </p:sp>
    </p:spTree>
    <p:extLst>
      <p:ext uri="{BB962C8B-B14F-4D97-AF65-F5344CB8AC3E}">
        <p14:creationId xmlns:p14="http://schemas.microsoft.com/office/powerpoint/2010/main" val="1204537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2B815CD0-206B-48B5-AFF3-4157FFFE2F8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868985" y="1000369"/>
            <a:ext cx="6441716" cy="4193091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4CEC0BAF-AA51-43F4-BB62-9900035609AA}"/>
              </a:ext>
            </a:extLst>
          </p:cNvPr>
          <p:cNvSpPr txBox="1"/>
          <p:nvPr/>
        </p:nvSpPr>
        <p:spPr>
          <a:xfrm>
            <a:off x="656492" y="336062"/>
            <a:ext cx="64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/>
              <a:t>Provedena rešerše dostupných doporučení</a:t>
            </a:r>
          </a:p>
        </p:txBody>
      </p:sp>
      <p:pic>
        <p:nvPicPr>
          <p:cNvPr id="5" name="Obrázek 2">
            <a:extLst>
              <a:ext uri="{FF2B5EF4-FFF2-40B4-BE49-F238E27FC236}">
                <a16:creationId xmlns:a16="http://schemas.microsoft.com/office/drawing/2014/main" id="{8EB9E31B-2FC2-4F2B-9B14-9BB5C17EAC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67" y="3362813"/>
            <a:ext cx="239077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96F322BD-60E0-4246-B843-5EC32C470F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8791" y="2922816"/>
            <a:ext cx="2483481" cy="366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2148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508</Words>
  <Application>Microsoft Office PowerPoint</Application>
  <PresentationFormat>Širokoúhlá obrazovka</PresentationFormat>
  <Paragraphs>143</Paragraphs>
  <Slides>18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Motiv Office</vt:lpstr>
      <vt:lpstr>Systém 5S- pohybová aktivita</vt:lpstr>
      <vt:lpstr>Prezentace aplikace PowerPoint</vt:lpstr>
      <vt:lpstr>Prezentace aplikace PowerPoint</vt:lpstr>
      <vt:lpstr>Prezentace aplikace PowerPoint</vt:lpstr>
      <vt:lpstr>Prezentace aplikace PowerPoint</vt:lpstr>
      <vt:lpstr>Leden 2023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Oslovení WHO kanceláře Czech republic</vt:lpstr>
      <vt:lpstr>Prezentace aplikace PowerPoint</vt:lpstr>
      <vt:lpstr>Aktivní Česko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Národní doporučení pro pohybovou aktivitu</dc:title>
  <dc:creator>Sovová Eliška, prof. MUDr., Ph.D. MBA</dc:creator>
  <cp:lastModifiedBy>Sovová Eliška, prof. MUDr., Ph.D. MBA</cp:lastModifiedBy>
  <cp:revision>19</cp:revision>
  <dcterms:created xsi:type="dcterms:W3CDTF">2023-09-29T10:10:02Z</dcterms:created>
  <dcterms:modified xsi:type="dcterms:W3CDTF">2024-01-08T12:43:49Z</dcterms:modified>
</cp:coreProperties>
</file>