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notesSlides/notesSlide3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_rels/notesSlide8.xml.rels" ContentType="application/vnd.openxmlformats-package.relationships+xml"/>
  <Override PartName="/ppt/notesSlides/_rels/notesSlide7.xml.rels" ContentType="application/vnd.openxmlformats-package.relationships+xml"/>
  <Override PartName="/ppt/notesSlides/_rels/notesSlide5.xml.rels" ContentType="application/vnd.openxmlformats-package.relationships+xml"/>
  <Override PartName="/ppt/notesSlides/_rels/notesSlide3.xml.rels" ContentType="application/vnd.openxmlformats-package.relationships+xml"/>
  <Override PartName="/ppt/notesSlides/_rels/notesSlide2.xml.rels" ContentType="application/vnd.openxmlformats-package.relationships+xml"/>
  <Override PartName="/ppt/notesSlides/_rels/notesSlide1.xml.rels" ContentType="application/vnd.openxmlformats-package.relationships+xml"/>
  <Override PartName="/ppt/notesSlides/notesSlide8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2.xml" ContentType="application/vnd.openxmlformats-officedocument.presentationml.notesSlide+xml"/>
  <Override PartName="/ppt/_rels/presentation.xml.rels" ContentType="application/vnd.openxmlformats-package.relationships+xml"/>
  <Override PartName="/ppt/media/image4.png" ContentType="image/png"/>
  <Override PartName="/ppt/media/image13.jpeg" ContentType="image/jpeg"/>
  <Override PartName="/ppt/media/image12.jpeg" ContentType="image/jpeg"/>
  <Override PartName="/ppt/media/image20.jpeg" ContentType="image/jpeg"/>
  <Override PartName="/ppt/media/image11.jpeg" ContentType="image/jpeg"/>
  <Override PartName="/ppt/media/image9.png" ContentType="image/png"/>
  <Override PartName="/ppt/media/image5.png" ContentType="image/png"/>
  <Override PartName="/ppt/media/image10.jpeg" ContentType="image/jpeg"/>
  <Override PartName="/ppt/media/image8.jpeg" ContentType="image/jpeg"/>
  <Override PartName="/ppt/media/image1.png" ContentType="image/png"/>
  <Override PartName="/ppt/media/image14.png" ContentType="image/png"/>
  <Override PartName="/ppt/media/image6.png" ContentType="image/png"/>
  <Override PartName="/ppt/media/image2.png" ContentType="image/png"/>
  <Override PartName="/ppt/media/image19.png" ContentType="image/png"/>
  <Override PartName="/ppt/media/image15.png" ContentType="image/png"/>
  <Override PartName="/ppt/media/image18.jpeg" ContentType="image/jpeg"/>
  <Override PartName="/ppt/media/image7.png" ContentType="image/png"/>
  <Override PartName="/ppt/media/image17.jpeg" ContentType="image/jpeg"/>
  <Override PartName="/ppt/media/image3.png" ContentType="image/png"/>
  <Override PartName="/ppt/media/image16.jpeg" ContentType="image/jpeg"/>
  <Override PartName="/ppt/slideLayouts/slideLayout1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_rels/slideLayout16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2.xml.rels" ContentType="application/vnd.openxmlformats-package.relationships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slides/slide3.xml" ContentType="application/vnd.openxmlformats-officedocument.presentationml.slide+xml"/>
  <Override PartName="/ppt/slides/slide7.xml" ContentType="application/vnd.openxmlformats-officedocument.presentationml.slide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_rels/slide9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slide4.xml" ContentType="application/vnd.openxmlformats-officedocument.presentationml.slide+xml"/>
  <Override PartName="/ppt/slides/slide8.xml" ContentType="application/vnd.openxmlformats-officedocument.presentationml.slide+xml"/>
  <Override PartName="/ppt/slides/slide1.xml" ContentType="application/vnd.openxmlformats-officedocument.presentationml.slide+xml"/>
  <Override PartName="/ppt/slides/slide5.xml" ContentType="application/vnd.openxmlformats-officedocument.presentationml.slide+xml"/>
  <Override PartName="/ppt/slides/slide9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x="9144000" cy="6858000"/>
  <p:notesSz cx="6794500" cy="9931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3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bIns="0" lIns="0" rIns="0" tIns="0" wrap="none"/>
          <a:p>
            <a:r>
              <a:rPr lang="cs-CZ"/>
              <a:t>Klikněte pro úpravu formátu komentářů</a:t>
            </a:r>
            <a:endParaRPr/>
          </a:p>
        </p:txBody>
      </p:sp>
      <p:sp>
        <p:nvSpPr>
          <p:cNvPr id="81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bIns="0" lIns="0" rIns="0" tIns="0" wrap="none"/>
          <a:p>
            <a:r>
              <a:rPr lang="cs-CZ"/>
              <a:t>&lt;záhlaví&gt;</a:t>
            </a:r>
            <a:endParaRPr/>
          </a:p>
        </p:txBody>
      </p:sp>
      <p:sp>
        <p:nvSpPr>
          <p:cNvPr id="82" name="PlaceHolder 3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bIns="0" lIns="0" rIns="0" tIns="0" wrap="none"/>
          <a:p>
            <a:pPr algn="r"/>
            <a:r>
              <a:rPr lang="cs-CZ"/>
              <a:t>&lt;datum/čas&gt;</a:t>
            </a:r>
            <a:endParaRPr/>
          </a:p>
        </p:txBody>
      </p:sp>
      <p:sp>
        <p:nvSpPr>
          <p:cNvPr id="83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anchor="b" bIns="0" lIns="0" rIns="0" tIns="0" wrap="none"/>
          <a:p>
            <a:r>
              <a:rPr lang="cs-CZ"/>
              <a:t>&lt;zápatí&gt;</a:t>
            </a:r>
            <a:endParaRPr/>
          </a:p>
        </p:txBody>
      </p:sp>
      <p:sp>
        <p:nvSpPr>
          <p:cNvPr id="84" name="PlaceHolder 5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anchor="b" bIns="0" lIns="0" rIns="0" tIns="0" wrap="none"/>
          <a:p>
            <a:pPr algn="r"/>
            <a:fld id="{E4D8EE24-764C-4EC5-845C-8DC7499EFFA4}" type="slidenum">
              <a:rPr lang="cs-CZ"/>
              <a:t>&lt;číslo&gt;</a:t>
            </a:fld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
</Relationships>
</file>

<file path=ppt/notesSlides/_rels/notesSlide5.xml.rels><?xml version="1.0" encoding="UTF-8"?>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
</Relationships>
</file>

<file path=ppt/notesSlides/_rels/notesSlide7.xml.rels><?xml version="1.0" encoding="UTF-8"?>
<Relationships xmlns="http://schemas.openxmlformats.org/package/2006/relationships"><Relationship Id="rId1" Type="http://schemas.openxmlformats.org/officeDocument/2006/relationships/slide" Target="../slides/slide7.xml"/><Relationship Id="rId2" Type="http://schemas.openxmlformats.org/officeDocument/2006/relationships/notesMaster" Target="../notesMasters/notesMaster1.xml"/>
</Relationships>
</file>

<file path=ppt/notesSlides/_rels/notesSlide8.xml.rels><?xml version="1.0" encoding="UTF-8"?>
<Relationships xmlns="http://schemas.openxmlformats.org/package/2006/relationships"><Relationship Id="rId1" Type="http://schemas.openxmlformats.org/officeDocument/2006/relationships/slide" Target="../slides/slide8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TextShape 1"/>
          <p:cNvSpPr txBox="1"/>
          <p:nvPr/>
        </p:nvSpPr>
        <p:spPr>
          <a:xfrm>
            <a:off x="3848760" y="9433080"/>
            <a:ext cx="2944080" cy="496080"/>
          </a:xfrm>
          <a:prstGeom prst="rect">
            <a:avLst/>
          </a:prstGeom>
        </p:spPr>
        <p:txBody>
          <a:bodyPr anchor="b"/>
          <a:p>
            <a:pPr algn="r">
              <a:lnSpc>
                <a:spcPct val="100000"/>
              </a:lnSpc>
            </a:pPr>
            <a:fld id="{197EC9FA-431A-463F-AB49-D310B6A7635B}" type="slidenum">
              <a:rPr lang="cs-CZ" sz="1200"/>
              <a:t>&lt;číslo&gt;</a:t>
            </a:fld>
            <a:endParaRPr/>
          </a:p>
        </p:txBody>
      </p:sp>
      <p:sp>
        <p:nvSpPr>
          <p:cNvPr id="145" name="PlaceHolder 2"/>
          <p:cNvSpPr>
            <a:spLocks noGrp="1"/>
          </p:cNvSpPr>
          <p:nvPr>
            <p:ph type="body"/>
          </p:nvPr>
        </p:nvSpPr>
        <p:spPr>
          <a:xfrm>
            <a:off x="679320" y="4717440"/>
            <a:ext cx="5435280" cy="4468680"/>
          </a:xfrm>
          <a:prstGeom prst="rect">
            <a:avLst/>
          </a:prstGeom>
        </p:spPr>
        <p:txBody>
          <a:bodyPr/>
          <a:p>
            <a:endParaRPr/>
          </a:p>
        </p:txBody>
      </p:sp>
    </p:spTree>
  </p:cSld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body"/>
          </p:nvPr>
        </p:nvSpPr>
        <p:spPr>
          <a:xfrm>
            <a:off x="679320" y="4717440"/>
            <a:ext cx="5435280" cy="4468680"/>
          </a:xfrm>
          <a:prstGeom prst="rect">
            <a:avLst/>
          </a:prstGeom>
        </p:spPr>
        <p:txBody>
          <a:bodyPr/>
          <a:p>
            <a:endParaRPr/>
          </a:p>
        </p:txBody>
      </p:sp>
      <p:sp>
        <p:nvSpPr>
          <p:cNvPr id="147" name="TextShape 2"/>
          <p:cNvSpPr txBox="1"/>
          <p:nvPr/>
        </p:nvSpPr>
        <p:spPr>
          <a:xfrm>
            <a:off x="3848760" y="9433080"/>
            <a:ext cx="2944080" cy="496080"/>
          </a:xfrm>
          <a:prstGeom prst="rect">
            <a:avLst/>
          </a:prstGeom>
        </p:spPr>
        <p:txBody>
          <a:bodyPr anchor="b"/>
          <a:p>
            <a:pPr>
              <a:lnSpc>
                <a:spcPct val="100000"/>
              </a:lnSpc>
            </a:pPr>
            <a:fld id="{6DDC5985-339D-457D-8C08-225EA0FE0441}" type="slidenum">
              <a:rPr lang="cs-CZ" sz="1200">
                <a:solidFill>
                  <a:srgbClr val="000000"/>
                </a:solidFill>
                <a:latin typeface="Arial"/>
                <a:ea typeface="+mn-ea"/>
              </a:rPr>
              <a:t>&lt;číslo&gt;</a:t>
            </a:fld>
            <a:endParaRPr/>
          </a:p>
        </p:txBody>
      </p:sp>
    </p:spTree>
  </p:cSld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TextShape 1"/>
          <p:cNvSpPr txBox="1"/>
          <p:nvPr/>
        </p:nvSpPr>
        <p:spPr>
          <a:xfrm>
            <a:off x="3848760" y="9433080"/>
            <a:ext cx="2944080" cy="496080"/>
          </a:xfrm>
          <a:prstGeom prst="rect">
            <a:avLst/>
          </a:prstGeom>
        </p:spPr>
        <p:txBody>
          <a:bodyPr anchor="b"/>
          <a:p>
            <a:pPr algn="r">
              <a:lnSpc>
                <a:spcPct val="100000"/>
              </a:lnSpc>
            </a:pPr>
            <a:fld id="{7EB2749B-3C63-4D2B-9640-5A0F6CDD6885}" type="slidenum">
              <a:rPr lang="cs-CZ" sz="1200">
                <a:latin typeface="Arial"/>
              </a:rPr>
              <a:t>&lt;číslo&gt;</a:t>
            </a:fld>
            <a:endParaRPr/>
          </a:p>
        </p:txBody>
      </p:sp>
      <p:sp>
        <p:nvSpPr>
          <p:cNvPr id="149" name="PlaceHolder 2"/>
          <p:cNvSpPr>
            <a:spLocks noGrp="1"/>
          </p:cNvSpPr>
          <p:nvPr>
            <p:ph type="body"/>
          </p:nvPr>
        </p:nvSpPr>
        <p:spPr>
          <a:xfrm>
            <a:off x="679320" y="4717440"/>
            <a:ext cx="5435280" cy="4468680"/>
          </a:xfrm>
          <a:prstGeom prst="rect">
            <a:avLst/>
          </a:prstGeom>
        </p:spPr>
        <p:txBody>
          <a:bodyPr/>
          <a:p>
            <a:endParaRPr/>
          </a:p>
        </p:txBody>
      </p:sp>
    </p:spTree>
  </p:cSld>
</p:notes>
</file>

<file path=ppt/notesSlides/notesSlide5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PlaceHolder 1"/>
          <p:cNvSpPr>
            <a:spLocks noGrp="1"/>
          </p:cNvSpPr>
          <p:nvPr>
            <p:ph type="body"/>
          </p:nvPr>
        </p:nvSpPr>
        <p:spPr>
          <a:xfrm>
            <a:off x="679320" y="4717440"/>
            <a:ext cx="5435280" cy="4468680"/>
          </a:xfrm>
          <a:prstGeom prst="rect">
            <a:avLst/>
          </a:prstGeom>
        </p:spPr>
        <p:txBody>
          <a:bodyPr/>
          <a:p>
            <a:endParaRPr/>
          </a:p>
        </p:txBody>
      </p:sp>
      <p:sp>
        <p:nvSpPr>
          <p:cNvPr id="151" name="TextShape 2"/>
          <p:cNvSpPr txBox="1"/>
          <p:nvPr/>
        </p:nvSpPr>
        <p:spPr>
          <a:xfrm>
            <a:off x="3848760" y="9433080"/>
            <a:ext cx="2944080" cy="496080"/>
          </a:xfrm>
          <a:prstGeom prst="rect">
            <a:avLst/>
          </a:prstGeom>
        </p:spPr>
        <p:txBody>
          <a:bodyPr anchor="b"/>
          <a:p>
            <a:pPr algn="r">
              <a:lnSpc>
                <a:spcPct val="100000"/>
              </a:lnSpc>
            </a:pPr>
            <a:fld id="{1D2E9210-EA9E-4345-92F2-9B2730B01584}" type="slidenum">
              <a:rPr lang="cs-CZ" sz="1200"/>
              <a:t>&lt;číslo&gt;</a:t>
            </a:fld>
            <a:endParaRPr/>
          </a:p>
        </p:txBody>
      </p:sp>
    </p:spTree>
  </p:cSld>
</p:notes>
</file>

<file path=ppt/notesSlides/notesSlide7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/>
          </p:cNvSpPr>
          <p:nvPr>
            <p:ph type="body"/>
          </p:nvPr>
        </p:nvSpPr>
        <p:spPr>
          <a:xfrm>
            <a:off x="679320" y="4717440"/>
            <a:ext cx="5435280" cy="4468680"/>
          </a:xfrm>
          <a:prstGeom prst="rect">
            <a:avLst/>
          </a:prstGeom>
        </p:spPr>
        <p:txBody>
          <a:bodyPr/>
          <a:p>
            <a:endParaRPr/>
          </a:p>
        </p:txBody>
      </p:sp>
      <p:sp>
        <p:nvSpPr>
          <p:cNvPr id="153" name="TextShape 2"/>
          <p:cNvSpPr txBox="1"/>
          <p:nvPr/>
        </p:nvSpPr>
        <p:spPr>
          <a:xfrm>
            <a:off x="3848760" y="9433080"/>
            <a:ext cx="2944080" cy="496080"/>
          </a:xfrm>
          <a:prstGeom prst="rect">
            <a:avLst/>
          </a:prstGeom>
        </p:spPr>
        <p:txBody>
          <a:bodyPr anchor="b"/>
          <a:p>
            <a:pPr algn="r">
              <a:lnSpc>
                <a:spcPct val="100000"/>
              </a:lnSpc>
            </a:pPr>
            <a:fld id="{9BA333D1-CC1D-4728-9775-4F7818B64BE6}" type="slidenum">
              <a:rPr lang="cs-CZ" sz="1200"/>
              <a:t>&lt;číslo&gt;</a:t>
            </a:fld>
            <a:endParaRPr/>
          </a:p>
        </p:txBody>
      </p:sp>
    </p:spTree>
  </p:cSld>
</p:notes>
</file>

<file path=ppt/notesSlides/notesSlide8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PlaceHolder 1"/>
          <p:cNvSpPr>
            <a:spLocks noGrp="1"/>
          </p:cNvSpPr>
          <p:nvPr>
            <p:ph type="body"/>
          </p:nvPr>
        </p:nvSpPr>
        <p:spPr>
          <a:xfrm>
            <a:off x="679320" y="4717440"/>
            <a:ext cx="5435280" cy="4468680"/>
          </a:xfrm>
          <a:prstGeom prst="rect">
            <a:avLst/>
          </a:prstGeom>
        </p:spPr>
        <p:txBody>
          <a:bodyPr/>
          <a:p>
            <a:endParaRPr/>
          </a:p>
        </p:txBody>
      </p:sp>
      <p:sp>
        <p:nvSpPr>
          <p:cNvPr id="155" name="TextShape 2"/>
          <p:cNvSpPr txBox="1"/>
          <p:nvPr/>
        </p:nvSpPr>
        <p:spPr>
          <a:xfrm>
            <a:off x="3848760" y="9433080"/>
            <a:ext cx="2944080" cy="496080"/>
          </a:xfrm>
          <a:prstGeom prst="rect">
            <a:avLst/>
          </a:prstGeom>
        </p:spPr>
        <p:txBody>
          <a:bodyPr anchor="b"/>
          <a:p>
            <a:pPr algn="r">
              <a:lnSpc>
                <a:spcPct val="100000"/>
              </a:lnSpc>
            </a:pPr>
            <a:fld id="{2745DFB9-74E2-465D-9B58-B82CF45AF284}" type="slidenum">
              <a:rPr lang="cs-CZ" sz="1200">
                <a:latin typeface="Arial"/>
              </a:rPr>
              <a:t>&lt;číslo&gt;</a:t>
            </a:fld>
            <a:endParaRPr/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Relationship Id="rId3" Type="http://schemas.openxmlformats.org/officeDocument/2006/relationships/image" Target="../media/image6.png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404640"/>
            <a:ext cx="5698800" cy="5032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68360" y="1628640"/>
            <a:ext cx="82292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68360" y="3992040"/>
            <a:ext cx="82292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457200" y="404640"/>
            <a:ext cx="5698800" cy="5032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468360" y="162864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4684680" y="162864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4684680" y="399204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468360" y="399204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457200" y="404640"/>
            <a:ext cx="5698800" cy="5032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468360" y="162864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4684680" y="162864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pic>
        <p:nvPicPr>
          <p:cNvPr descr="" id="38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5339880" y="3991680"/>
            <a:ext cx="2704680" cy="2158200"/>
          </a:xfrm>
          <a:prstGeom prst="rect">
            <a:avLst/>
          </a:prstGeom>
          <a:ln>
            <a:noFill/>
          </a:ln>
        </p:spPr>
      </p:pic>
      <p:pic>
        <p:nvPicPr>
          <p:cNvPr descr="" id="39" name=""/>
          <p:cNvPicPr/>
          <p:nvPr/>
        </p:nvPicPr>
        <p:blipFill>
          <a:blip r:embed="rId3"/>
          <a:stretch>
            <a:fillRect/>
          </a:stretch>
        </p:blipFill>
        <p:spPr>
          <a:xfrm>
            <a:off x="1123560" y="3991680"/>
            <a:ext cx="2704680" cy="215820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404640"/>
            <a:ext cx="5698800" cy="5032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468360" y="1628640"/>
            <a:ext cx="8229240" cy="45259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404640"/>
            <a:ext cx="5698800" cy="5032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68360" y="1628640"/>
            <a:ext cx="8229240" cy="4525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404640"/>
            <a:ext cx="5698800" cy="5032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68360" y="1628640"/>
            <a:ext cx="4015440" cy="4525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4684680" y="1628640"/>
            <a:ext cx="4015440" cy="4525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404640"/>
            <a:ext cx="5698800" cy="5032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457200" y="404640"/>
            <a:ext cx="5698800" cy="57495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404640"/>
            <a:ext cx="5698800" cy="5032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68360" y="162864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8360" y="399204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684680" y="1628640"/>
            <a:ext cx="4015440" cy="4525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404640"/>
            <a:ext cx="5698800" cy="5032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468360" y="1628640"/>
            <a:ext cx="8229240" cy="45259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404640"/>
            <a:ext cx="5698800" cy="5032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68360" y="1628640"/>
            <a:ext cx="4015440" cy="4525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84680" y="162864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684680" y="399204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404640"/>
            <a:ext cx="5698800" cy="5032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68360" y="162864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684680" y="162864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468360" y="3992040"/>
            <a:ext cx="822852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404640"/>
            <a:ext cx="5698800" cy="5032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68360" y="1628640"/>
            <a:ext cx="82292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68360" y="3992040"/>
            <a:ext cx="82292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404640"/>
            <a:ext cx="5698800" cy="5032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468360" y="162864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684680" y="162864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4684680" y="399204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468360" y="399204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404640"/>
            <a:ext cx="5698800" cy="5032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468360" y="162864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4684680" y="162864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pic>
        <p:nvPicPr>
          <p:cNvPr descr="" id="78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5339880" y="3991680"/>
            <a:ext cx="2704680" cy="2158200"/>
          </a:xfrm>
          <a:prstGeom prst="rect">
            <a:avLst/>
          </a:prstGeom>
          <a:ln>
            <a:noFill/>
          </a:ln>
        </p:spPr>
      </p:pic>
      <p:pic>
        <p:nvPicPr>
          <p:cNvPr descr="" id="79" name=""/>
          <p:cNvPicPr/>
          <p:nvPr/>
        </p:nvPicPr>
        <p:blipFill>
          <a:blip r:embed="rId3"/>
          <a:stretch>
            <a:fillRect/>
          </a:stretch>
        </p:blipFill>
        <p:spPr>
          <a:xfrm>
            <a:off x="1123560" y="3991680"/>
            <a:ext cx="2704680" cy="215820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404640"/>
            <a:ext cx="5698800" cy="5032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468360" y="1628640"/>
            <a:ext cx="8229240" cy="4525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404640"/>
            <a:ext cx="5698800" cy="5032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468360" y="1628640"/>
            <a:ext cx="4015440" cy="4525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4684680" y="1628640"/>
            <a:ext cx="4015440" cy="4525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404640"/>
            <a:ext cx="5698800" cy="5032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457200" y="404640"/>
            <a:ext cx="5698800" cy="57495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404640"/>
            <a:ext cx="5698800" cy="5032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68360" y="162864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8360" y="399204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84680" y="1628640"/>
            <a:ext cx="4015440" cy="4525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404640"/>
            <a:ext cx="5698800" cy="5032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68360" y="1628640"/>
            <a:ext cx="4015440" cy="4525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84680" y="162864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684680" y="399204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404640"/>
            <a:ext cx="5698800" cy="5032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68360" y="162864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684680" y="162864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468360" y="3992040"/>
            <a:ext cx="822852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0" name="Picture 7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640" cy="6857640"/>
          </a:xfrm>
          <a:prstGeom prst="rect">
            <a:avLst/>
          </a:prstGeom>
          <a:ln w="9360">
            <a:noFill/>
          </a:ln>
        </p:spPr>
      </p:pic>
      <p:sp>
        <p:nvSpPr>
          <p:cNvPr id="1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 lIns="0" rIns="0"/>
          <a:p>
            <a:pPr>
              <a:lnSpc>
                <a:spcPct val="100000"/>
              </a:lnSpc>
            </a:pPr>
            <a:r>
              <a:rPr b="1" lang="cs-CZ" sz="2700">
                <a:solidFill>
                  <a:srgbClr val="000000"/>
                </a:solidFill>
                <a:latin typeface="Arial Narrow"/>
              </a:rPr>
              <a:t>Klikněte pro úpravu formátu textu nadpisuKlepnutím lze upravit styl předlohy nadpisů.</a:t>
            </a:r>
            <a:endParaRPr/>
          </a:p>
        </p:txBody>
      </p:sp>
      <p:sp>
        <p:nvSpPr>
          <p:cNvPr id="2" name="PlaceHolder 2"/>
          <p:cNvSpPr>
            <a:spLocks noGrp="1"/>
          </p:cNvSpPr>
          <p:nvPr>
            <p:ph type="dt"/>
          </p:nvPr>
        </p:nvSpPr>
        <p:spPr>
          <a:xfrm>
            <a:off x="457200" y="6245280"/>
            <a:ext cx="2133360" cy="475920"/>
          </a:xfrm>
          <a:prstGeom prst="rect">
            <a:avLst/>
          </a:prstGeom>
        </p:spPr>
        <p:txBody>
          <a:bodyPr/>
          <a:p>
            <a:endParaRPr/>
          </a:p>
        </p:txBody>
      </p:sp>
      <p:sp>
        <p:nvSpPr>
          <p:cNvPr id="3" name="PlaceHolder 3"/>
          <p:cNvSpPr>
            <a:spLocks noGrp="1"/>
          </p:cNvSpPr>
          <p:nvPr>
            <p:ph type="ftr"/>
          </p:nvPr>
        </p:nvSpPr>
        <p:spPr>
          <a:xfrm>
            <a:off x="3124080" y="6245280"/>
            <a:ext cx="2895120" cy="475920"/>
          </a:xfrm>
          <a:prstGeom prst="rect">
            <a:avLst/>
          </a:prstGeom>
        </p:spPr>
        <p:txBody>
          <a:bodyPr/>
          <a:p>
            <a:endParaRPr/>
          </a:p>
        </p:txBody>
      </p:sp>
      <p:sp>
        <p:nvSpPr>
          <p:cNvPr id="4" name="PlaceHolder 4"/>
          <p:cNvSpPr>
            <a:spLocks noGrp="1"/>
          </p:cNvSpPr>
          <p:nvPr>
            <p:ph type="sldNum"/>
          </p:nvPr>
        </p:nvSpPr>
        <p:spPr>
          <a:xfrm>
            <a:off x="6553080" y="6245280"/>
            <a:ext cx="2133360" cy="47592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</a:pPr>
            <a:fld id="{EF98AF49-BB39-473D-B70D-498175AB9BB2}" type="slidenum">
              <a:rPr lang="cs-CZ" sz="1400">
                <a:solidFill>
                  <a:srgbClr val="000000"/>
                </a:solidFill>
                <a:latin typeface="Arial"/>
              </a:rPr>
              <a:t>&lt;číslo&gt;</a:t>
            </a:fld>
            <a:endParaRPr/>
          </a:p>
        </p:txBody>
      </p:sp>
      <p:sp>
        <p:nvSpPr>
          <p:cNvPr id="5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25000"/>
              <a:buFont typeface="StarSymbol"/>
              <a:buChar char=""/>
            </a:pPr>
            <a:r>
              <a:rPr lang="cs-CZ"/>
              <a:t>Klikněte pro úpravu formátu textu osnovy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cs-CZ"/>
              <a:t>Druhá úroveň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cs-CZ"/>
              <a:t>Třetí úroveň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cs-CZ"/>
              <a:t>Čtvrtá úroveň osnovy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cs-CZ"/>
              <a:t>Pátá úroveň osnovy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cs-CZ"/>
              <a:t>Šestá úroveň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cs-CZ"/>
              <a:t>Sedmá úroveň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40" name="Picture 7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640" cy="6857640"/>
          </a:xfrm>
          <a:prstGeom prst="rect">
            <a:avLst/>
          </a:prstGeom>
          <a:ln w="9360">
            <a:noFill/>
          </a:ln>
        </p:spPr>
      </p:pic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457200" y="404640"/>
            <a:ext cx="5698800" cy="502920"/>
          </a:xfrm>
          <a:prstGeom prst="rect">
            <a:avLst/>
          </a:prstGeom>
        </p:spPr>
        <p:txBody>
          <a:bodyPr anchor="ctr" lIns="0" rIns="0"/>
          <a:p>
            <a:pPr>
              <a:lnSpc>
                <a:spcPct val="100000"/>
              </a:lnSpc>
            </a:pPr>
            <a:r>
              <a:rPr b="1" lang="cs-CZ" sz="2700">
                <a:solidFill>
                  <a:srgbClr val="000000"/>
                </a:solidFill>
                <a:latin typeface="Arial Narrow"/>
              </a:rPr>
              <a:t>Klikněte pro úpravu formátu textu nadpisuKlepnutím lze upravit styl předlohy nadpisů.</a:t>
            </a:r>
            <a:endParaRPr/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468360" y="1628640"/>
            <a:ext cx="8229240" cy="4525560"/>
          </a:xfrm>
          <a:prstGeom prst="rect">
            <a:avLst/>
          </a:prstGeom>
        </p:spPr>
        <p:txBody>
          <a:bodyPr bIns="0" lIns="0" rIns="0" tIns="0"/>
          <a:p>
            <a:pPr>
              <a:buSzPct val="25000"/>
              <a:buFont typeface="StarSymbol"/>
              <a:buChar char=""/>
            </a:pPr>
            <a:r>
              <a:rPr b="1" lang="cs-CZ" sz="2400">
                <a:solidFill>
                  <a:srgbClr val="a2bd2f"/>
                </a:solidFill>
                <a:latin typeface="Arial Narrow"/>
              </a:rPr>
              <a:t>Klikněte pro úpravu formátu textu osnovy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b="1" lang="cs-CZ" sz="2400">
                <a:solidFill>
                  <a:srgbClr val="a2bd2f"/>
                </a:solidFill>
                <a:latin typeface="Arial Narrow"/>
              </a:rPr>
              <a:t>Druhá úroveň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b="1" lang="cs-CZ" sz="2400">
                <a:solidFill>
                  <a:srgbClr val="a2bd2f"/>
                </a:solidFill>
                <a:latin typeface="Arial Narrow"/>
              </a:rPr>
              <a:t>Třetí úroveň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b="1" lang="cs-CZ" sz="2400">
                <a:solidFill>
                  <a:srgbClr val="a2bd2f"/>
                </a:solidFill>
                <a:latin typeface="Arial Narrow"/>
              </a:rPr>
              <a:t>Čtvrtá úroveň osnovy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b="1" lang="cs-CZ" sz="2400">
                <a:solidFill>
                  <a:srgbClr val="a2bd2f"/>
                </a:solidFill>
                <a:latin typeface="Arial Narrow"/>
              </a:rPr>
              <a:t>Pátá úroveň osnovy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b="1" lang="cs-CZ" sz="2400">
                <a:solidFill>
                  <a:srgbClr val="a2bd2f"/>
                </a:solidFill>
                <a:latin typeface="Arial Narrow"/>
              </a:rPr>
              <a:t>Šestá úroveň</a:t>
            </a:r>
            <a:endParaRPr/>
          </a:p>
          <a:p>
            <a:pPr>
              <a:lnSpc>
                <a:spcPct val="100000"/>
              </a:lnSpc>
              <a:buFont typeface="StarSymbol"/>
              <a:buChar char=""/>
            </a:pPr>
            <a:r>
              <a:rPr b="1" lang="cs-CZ" sz="2400">
                <a:solidFill>
                  <a:srgbClr val="a2bd2f"/>
                </a:solidFill>
                <a:latin typeface="Arial Narrow"/>
              </a:rPr>
              <a:t>Sedmá úroveňKlepnutím lze upravit styly předlohy textu.</a:t>
            </a:r>
            <a:endParaRPr/>
          </a:p>
          <a:p>
            <a:pPr lvl="1">
              <a:lnSpc>
                <a:spcPct val="100000"/>
              </a:lnSpc>
              <a:buFont typeface="StarSymbol"/>
              <a:buChar char=""/>
            </a:pPr>
            <a:r>
              <a:rPr lang="cs-CZ" sz="2000">
                <a:solidFill>
                  <a:srgbClr val="000000"/>
                </a:solidFill>
                <a:latin typeface="Arial Narrow"/>
              </a:rPr>
              <a:t>Druhá úroveň</a:t>
            </a:r>
            <a:endParaRPr/>
          </a:p>
          <a:p>
            <a:pPr lvl="2">
              <a:lnSpc>
                <a:spcPct val="100000"/>
              </a:lnSpc>
              <a:buFont typeface="StarSymbol"/>
              <a:buChar char=""/>
            </a:pPr>
            <a:r>
              <a:rPr b="1" lang="cs-CZ" sz="2000">
                <a:solidFill>
                  <a:srgbClr val="707273"/>
                </a:solidFill>
                <a:latin typeface="Arial Narrow"/>
              </a:rPr>
              <a:t>Třetí úroveň</a:t>
            </a:r>
            <a:endParaRPr/>
          </a:p>
          <a:p>
            <a:pPr lvl="3">
              <a:lnSpc>
                <a:spcPct val="100000"/>
              </a:lnSpc>
              <a:buFont charset="2" typeface="Wingdings"/>
              <a:buChar char=""/>
            </a:pPr>
            <a:r>
              <a:rPr lang="cs-CZ" sz="2000">
                <a:solidFill>
                  <a:srgbClr val="000000"/>
                </a:solidFill>
                <a:latin typeface="Arial Narrow"/>
              </a:rPr>
              <a:t>Čtvrtá úroveň</a:t>
            </a:r>
            <a:endParaRPr/>
          </a:p>
          <a:p>
            <a:pPr lvl="4">
              <a:lnSpc>
                <a:spcPct val="100000"/>
              </a:lnSpc>
              <a:buFont typeface="StarSymbol"/>
              <a:buChar char="»"/>
            </a:pPr>
            <a:r>
              <a:rPr lang="cs-CZ" sz="1300">
                <a:solidFill>
                  <a:srgbClr val="707273"/>
                </a:solidFill>
                <a:latin typeface="Arial"/>
              </a:rPr>
              <a:t>Pátá úroveň</a:t>
            </a:r>
            <a:endParaRPr/>
          </a:p>
        </p:txBody>
      </p:sp>
      <p:sp>
        <p:nvSpPr>
          <p:cNvPr id="43" name="PlaceHolder 3"/>
          <p:cNvSpPr>
            <a:spLocks noGrp="1"/>
          </p:cNvSpPr>
          <p:nvPr>
            <p:ph type="dt"/>
          </p:nvPr>
        </p:nvSpPr>
        <p:spPr>
          <a:xfrm>
            <a:off x="457200" y="6245280"/>
            <a:ext cx="2133360" cy="475920"/>
          </a:xfrm>
          <a:prstGeom prst="rect">
            <a:avLst/>
          </a:prstGeom>
        </p:spPr>
        <p:txBody>
          <a:bodyPr/>
          <a:p>
            <a:endParaRPr/>
          </a:p>
        </p:txBody>
      </p:sp>
      <p:sp>
        <p:nvSpPr>
          <p:cNvPr id="44" name="PlaceHolder 4"/>
          <p:cNvSpPr>
            <a:spLocks noGrp="1"/>
          </p:cNvSpPr>
          <p:nvPr>
            <p:ph type="ftr"/>
          </p:nvPr>
        </p:nvSpPr>
        <p:spPr>
          <a:xfrm>
            <a:off x="3124080" y="6245280"/>
            <a:ext cx="2895120" cy="475920"/>
          </a:xfrm>
          <a:prstGeom prst="rect">
            <a:avLst/>
          </a:prstGeom>
        </p:spPr>
        <p:txBody>
          <a:bodyPr/>
          <a:p>
            <a:endParaRPr/>
          </a:p>
        </p:txBody>
      </p:sp>
      <p:sp>
        <p:nvSpPr>
          <p:cNvPr id="45" name="PlaceHolder 5"/>
          <p:cNvSpPr>
            <a:spLocks noGrp="1"/>
          </p:cNvSpPr>
          <p:nvPr>
            <p:ph type="sldNum"/>
          </p:nvPr>
        </p:nvSpPr>
        <p:spPr>
          <a:xfrm>
            <a:off x="6553080" y="6245280"/>
            <a:ext cx="2133360" cy="47592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</a:pPr>
            <a:fld id="{2C21DEE8-F7A9-4F69-80F8-F1456BD26035}" type="slidenum">
              <a:rPr lang="cs-CZ" sz="1400">
                <a:solidFill>
                  <a:srgbClr val="000000"/>
                </a:solidFill>
                <a:latin typeface="Arial"/>
              </a:rPr>
              <a:t>&lt;číslo&gt;</a:t>
            </a:fld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13.xml"/><Relationship Id="rId3" Type="http://schemas.openxmlformats.org/officeDocument/2006/relationships/notesSlide" Target="../notesSlides/notesSlide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image" Target="../media/image10.jpeg"/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image" Target="../media/image13.jpeg"/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slideLayout" Target="../slideLayouts/slideLayout13.xml"/><Relationship Id="rId6" Type="http://schemas.openxmlformats.org/officeDocument/2006/relationships/notesSlide" Target="../notesSlides/notesSlide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6.jpeg"/><Relationship Id="rId2" Type="http://schemas.openxmlformats.org/officeDocument/2006/relationships/image" Target="../media/image17.jpeg"/><Relationship Id="rId3" Type="http://schemas.openxmlformats.org/officeDocument/2006/relationships/image" Target="../media/image18.jpeg"/><Relationship Id="rId4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9.png"/><Relationship Id="rId2" Type="http://schemas.openxmlformats.org/officeDocument/2006/relationships/slideLayout" Target="../slideLayouts/slideLayout13.xml"/><Relationship Id="rId3" Type="http://schemas.openxmlformats.org/officeDocument/2006/relationships/notesSlide" Target="../notesSlides/notesSlide7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20.jpeg"/><Relationship Id="rId2" Type="http://schemas.openxmlformats.org/officeDocument/2006/relationships/slideLayout" Target="../slideLayouts/slideLayout13.xml"/><Relationship Id="rId3" Type="http://schemas.openxmlformats.org/officeDocument/2006/relationships/notesSlide" Target="../notesSlides/notesSlide8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85" name="Picture 4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3640" cy="6857640"/>
          </a:xfrm>
          <a:prstGeom prst="rect">
            <a:avLst/>
          </a:prstGeom>
          <a:ln w="9360">
            <a:noFill/>
          </a:ln>
        </p:spPr>
      </p:pic>
      <p:sp>
        <p:nvSpPr>
          <p:cNvPr id="86" name="TextShape 1"/>
          <p:cNvSpPr txBox="1"/>
          <p:nvPr/>
        </p:nvSpPr>
        <p:spPr>
          <a:xfrm>
            <a:off x="685800" y="1412640"/>
            <a:ext cx="7772040" cy="719640"/>
          </a:xfrm>
          <a:prstGeom prst="rect">
            <a:avLst/>
          </a:prstGeom>
        </p:spPr>
        <p:txBody>
          <a:bodyPr anchor="ctr" lIns="0" rIns="0"/>
          <a:p>
            <a:pPr algn="ctr">
              <a:lnSpc>
                <a:spcPct val="100000"/>
              </a:lnSpc>
            </a:pPr>
            <a:r>
              <a:rPr b="1" lang="cs-CZ" sz="3300">
                <a:solidFill>
                  <a:srgbClr val="000000"/>
                </a:solidFill>
                <a:latin typeface="Myriad Pro Black Cond"/>
              </a:rPr>
              <a:t>
</a:t>
            </a:r>
            <a:r>
              <a:rPr b="1" lang="cs-CZ" sz="3300">
                <a:solidFill>
                  <a:srgbClr val="97be0e"/>
                </a:solidFill>
                <a:latin typeface="Myriad Pro Black Cond"/>
              </a:rPr>
              <a:t>PŘEKROČIT DLUHOVU PAST</a:t>
            </a:r>
            <a:r>
              <a:rPr b="1" lang="cs-CZ" sz="3300">
                <a:solidFill>
                  <a:srgbClr val="97be0e"/>
                </a:solidFill>
                <a:latin typeface="Myriad Pro Black Cond"/>
              </a:rPr>
              <a:t>
</a:t>
            </a:r>
            <a:r>
              <a:rPr b="1" lang="cs-CZ" sz="3300">
                <a:solidFill>
                  <a:srgbClr val="97be0e"/>
                </a:solidFill>
                <a:latin typeface="Myriad Pro Black Cond"/>
              </a:rPr>
              <a:t>
</a:t>
            </a:r>
            <a:r>
              <a:rPr b="1" lang="cs-CZ" sz="2400">
                <a:solidFill>
                  <a:srgbClr val="a6a6a6"/>
                </a:solidFill>
                <a:latin typeface="Myriad Pro Black Cond"/>
              </a:rPr>
              <a:t>PROSPĚCH PRO DLUŽNÍKY, VĚŘITELE A SPOLEČNOST</a:t>
            </a:r>
            <a:endParaRPr/>
          </a:p>
        </p:txBody>
      </p:sp>
      <p:sp>
        <p:nvSpPr>
          <p:cNvPr id="87" name="TextShape 2"/>
          <p:cNvSpPr txBox="1"/>
          <p:nvPr/>
        </p:nvSpPr>
        <p:spPr>
          <a:xfrm>
            <a:off x="1371600" y="2997000"/>
            <a:ext cx="6400440" cy="1007640"/>
          </a:xfrm>
          <a:prstGeom prst="rect">
            <a:avLst/>
          </a:prstGeom>
        </p:spPr>
        <p:txBody>
          <a:bodyPr bIns="0" lIns="0" rIns="0" tIns="0"/>
          <a:p>
            <a:pPr>
              <a:lnSpc>
                <a:spcPct val="100000"/>
              </a:lnSpc>
            </a:pPr>
            <a:r>
              <a:rPr b="1" lang="cs-CZ">
                <a:solidFill>
                  <a:srgbClr val="97be0e"/>
                </a:solidFill>
                <a:latin typeface="Myriad Pro Black Cond"/>
              </a:rPr>
              <a:t>Pracovní setkání na téma Alternativní programy oddlužení</a:t>
            </a:r>
            <a:endParaRPr/>
          </a:p>
          <a:p>
            <a:pPr>
              <a:lnSpc>
                <a:spcPct val="100000"/>
              </a:lnSpc>
            </a:pPr>
            <a:r>
              <a:rPr b="1" lang="cs-CZ">
                <a:solidFill>
                  <a:srgbClr val="97be0e"/>
                </a:solidFill>
                <a:latin typeface="Myriad Pro Black Cond"/>
              </a:rPr>
              <a:t>Poslanecká sněmovna Parlamentu ČR, 19.6. 2014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1"/>
          <p:cNvSpPr/>
          <p:nvPr/>
        </p:nvSpPr>
        <p:spPr>
          <a:xfrm rot="10800000">
            <a:off x="1038960" y="1557360"/>
            <a:ext cx="3591000" cy="1257480"/>
          </a:xfrm>
          <a:prstGeom prst="flowChartAlternateProcess">
            <a:avLst/>
          </a:prstGeom>
          <a:solidFill>
            <a:srgbClr val="ffffff"/>
          </a:solidFill>
          <a:ln w="25560">
            <a:solidFill>
              <a:srgbClr val="8ca950"/>
            </a:solidFill>
            <a:round/>
          </a:ln>
        </p:spPr>
        <p:txBody>
          <a:bodyPr anchor="ctr" bIns="68760" lIns="189720" rIns="554760" tIns="130320"/>
          <a:p>
            <a:pPr algn="ctr">
              <a:lnSpc>
                <a:spcPct val="90000"/>
              </a:lnSpc>
            </a:pPr>
            <a:r>
              <a:rPr b="1" lang="cs-CZ">
                <a:solidFill>
                  <a:srgbClr val="707273"/>
                </a:solidFill>
                <a:latin typeface="Calibri"/>
              </a:rPr>
              <a:t>EKONOMICKÉ OZDRAVENÍ DLUŽNÍKA</a:t>
            </a:r>
            <a:endParaRPr/>
          </a:p>
        </p:txBody>
      </p:sp>
      <p:sp>
        <p:nvSpPr>
          <p:cNvPr id="89" name="CustomShape 2"/>
          <p:cNvSpPr/>
          <p:nvPr/>
        </p:nvSpPr>
        <p:spPr>
          <a:xfrm>
            <a:off x="409680" y="1557360"/>
            <a:ext cx="1257480" cy="1257480"/>
          </a:xfrm>
          <a:prstGeom prst="ellipse">
            <a:avLst/>
          </a:prstGeom>
          <a:solidFill>
            <a:srgbClr val="97be0e"/>
          </a:solidFill>
          <a:ln w="25560">
            <a:solidFill>
              <a:srgbClr val="8ca950"/>
            </a:solidFill>
            <a:round/>
          </a:ln>
        </p:spPr>
      </p:sp>
      <p:sp>
        <p:nvSpPr>
          <p:cNvPr id="90" name="CustomShape 3"/>
          <p:cNvSpPr/>
          <p:nvPr/>
        </p:nvSpPr>
        <p:spPr>
          <a:xfrm rot="10800000">
            <a:off x="1038960" y="3191040"/>
            <a:ext cx="3591000" cy="1257480"/>
          </a:xfrm>
          <a:prstGeom prst="flowChartAlternateProcess">
            <a:avLst/>
          </a:prstGeom>
          <a:solidFill>
            <a:srgbClr val="ffffff"/>
          </a:solidFill>
          <a:ln w="25560">
            <a:solidFill>
              <a:srgbClr val="8ca950"/>
            </a:solidFill>
            <a:round/>
          </a:ln>
        </p:spPr>
        <p:txBody>
          <a:bodyPr anchor="ctr" bIns="68760" lIns="189720" rIns="554760" tIns="130320"/>
          <a:p>
            <a:pPr algn="ctr">
              <a:lnSpc>
                <a:spcPct val="90000"/>
              </a:lnSpc>
            </a:pPr>
            <a:r>
              <a:rPr b="1" lang="cs-CZ">
                <a:solidFill>
                  <a:srgbClr val="707273"/>
                </a:solidFill>
                <a:latin typeface="Calibri"/>
              </a:rPr>
              <a:t>VŠICHNI VĚŘITELÉ ZÍSKAJÍ ROVNOMĚRNÉ USPOKOJENÍ OPROTI EXEKUČNÍMU ŘÍZENÍ</a:t>
            </a:r>
            <a:endParaRPr/>
          </a:p>
        </p:txBody>
      </p:sp>
      <p:sp>
        <p:nvSpPr>
          <p:cNvPr id="91" name="CustomShape 4"/>
          <p:cNvSpPr/>
          <p:nvPr/>
        </p:nvSpPr>
        <p:spPr>
          <a:xfrm>
            <a:off x="409680" y="3190680"/>
            <a:ext cx="1257480" cy="1257480"/>
          </a:xfrm>
          <a:prstGeom prst="ellipse">
            <a:avLst/>
          </a:prstGeom>
          <a:solidFill>
            <a:srgbClr val="97be0e"/>
          </a:solidFill>
          <a:ln w="25560">
            <a:solidFill>
              <a:srgbClr val="8ca950"/>
            </a:solidFill>
            <a:round/>
          </a:ln>
        </p:spPr>
      </p:sp>
      <p:sp>
        <p:nvSpPr>
          <p:cNvPr id="92" name="CustomShape 5"/>
          <p:cNvSpPr/>
          <p:nvPr/>
        </p:nvSpPr>
        <p:spPr>
          <a:xfrm rot="10800000">
            <a:off x="1038960" y="4824360"/>
            <a:ext cx="3591000" cy="1257480"/>
          </a:xfrm>
          <a:prstGeom prst="flowChartAlternateProcess">
            <a:avLst/>
          </a:prstGeom>
          <a:solidFill>
            <a:srgbClr val="ffffff"/>
          </a:solidFill>
          <a:ln w="25560">
            <a:solidFill>
              <a:srgbClr val="8ca950"/>
            </a:solidFill>
            <a:round/>
          </a:ln>
        </p:spPr>
        <p:txBody>
          <a:bodyPr anchor="ctr" bIns="68760" lIns="189720" rIns="554760" tIns="130320"/>
          <a:p>
            <a:pPr algn="ctr">
              <a:lnSpc>
                <a:spcPct val="90000"/>
              </a:lnSpc>
            </a:pPr>
            <a:r>
              <a:rPr b="1" lang="cs-CZ">
                <a:solidFill>
                  <a:srgbClr val="707273"/>
                </a:solidFill>
                <a:latin typeface="Calibri"/>
              </a:rPr>
              <a:t>SOCIOEKONOMICKÁ STABILITA PŘISPÍVÁ K VYŠŠÍ BEZPEČNOSTI VE SPOL.</a:t>
            </a:r>
            <a:endParaRPr/>
          </a:p>
        </p:txBody>
      </p:sp>
      <p:sp>
        <p:nvSpPr>
          <p:cNvPr id="93" name="CustomShape 6"/>
          <p:cNvSpPr/>
          <p:nvPr/>
        </p:nvSpPr>
        <p:spPr>
          <a:xfrm>
            <a:off x="409680" y="4824360"/>
            <a:ext cx="1257480" cy="1257480"/>
          </a:xfrm>
          <a:prstGeom prst="ellipse">
            <a:avLst/>
          </a:prstGeom>
          <a:solidFill>
            <a:srgbClr val="707273"/>
          </a:solidFill>
          <a:ln w="25560">
            <a:solidFill>
              <a:srgbClr val="8ca950"/>
            </a:solidFill>
            <a:round/>
          </a:ln>
        </p:spPr>
      </p:sp>
      <p:pic>
        <p:nvPicPr>
          <p:cNvPr descr="" id="94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3852000" y="1124640"/>
            <a:ext cx="4608000" cy="5400360"/>
          </a:xfrm>
          <a:prstGeom prst="rect">
            <a:avLst/>
          </a:prstGeom>
          <a:ln w="9360">
            <a:noFill/>
          </a:ln>
        </p:spPr>
      </p:pic>
      <p:sp>
        <p:nvSpPr>
          <p:cNvPr id="95" name="TextShape 7"/>
          <p:cNvSpPr txBox="1"/>
          <p:nvPr/>
        </p:nvSpPr>
        <p:spPr>
          <a:xfrm>
            <a:off x="457200" y="500040"/>
            <a:ext cx="5698800" cy="407520"/>
          </a:xfrm>
          <a:prstGeom prst="rect">
            <a:avLst/>
          </a:prstGeom>
        </p:spPr>
        <p:txBody>
          <a:bodyPr anchor="ctr" lIns="0" rIns="0"/>
          <a:p>
            <a:pPr>
              <a:lnSpc>
                <a:spcPct val="100000"/>
              </a:lnSpc>
            </a:pPr>
            <a:r>
              <a:rPr b="1" lang="cs-CZ" sz="2400">
                <a:solidFill>
                  <a:srgbClr val="97be0e"/>
                </a:solidFill>
                <a:latin typeface="Calibri"/>
                <a:ea typeface="Times New Roman"/>
              </a:rPr>
              <a:t>KOMU PROSPĚJE ROZŠIŘOVAT MOŽNOSTI ODDLUŽENÍ?</a:t>
            </a:r>
            <a:r>
              <a:rPr b="1" lang="cs-CZ" sz="2800">
                <a:solidFill>
                  <a:srgbClr val="97be0e"/>
                </a:solidFill>
                <a:latin typeface="Calibri"/>
                <a:ea typeface="Times New Roman"/>
              </a:rPr>
              <a:t>
</a:t>
            </a:r>
            <a:endParaRPr/>
          </a:p>
        </p:txBody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96" name="Picture 5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3640" cy="6857640"/>
          </a:xfrm>
          <a:prstGeom prst="rect">
            <a:avLst/>
          </a:prstGeom>
          <a:ln w="9360">
            <a:noFill/>
          </a:ln>
        </p:spPr>
      </p:pic>
      <p:sp>
        <p:nvSpPr>
          <p:cNvPr id="97" name="TextShape 1"/>
          <p:cNvSpPr txBox="1"/>
          <p:nvPr/>
        </p:nvSpPr>
        <p:spPr>
          <a:xfrm>
            <a:off x="685800" y="1197000"/>
            <a:ext cx="7772040" cy="863280"/>
          </a:xfrm>
          <a:prstGeom prst="rect">
            <a:avLst/>
          </a:prstGeom>
        </p:spPr>
        <p:txBody>
          <a:bodyPr anchor="ctr" lIns="0" rIns="0"/>
          <a:p>
            <a:pPr algn="ctr">
              <a:lnSpc>
                <a:spcPct val="100000"/>
              </a:lnSpc>
            </a:pPr>
            <a:r>
              <a:rPr b="1" lang="cs-CZ" sz="3600">
                <a:solidFill>
                  <a:srgbClr val="97be0e"/>
                </a:solidFill>
                <a:latin typeface="Myriad Pro Black Cond"/>
              </a:rPr>
              <a:t>RUBIKON Centrum</a:t>
            </a:r>
            <a:r>
              <a:rPr b="1" lang="cs-CZ" sz="3600">
                <a:solidFill>
                  <a:srgbClr val="97be0e"/>
                </a:solidFill>
                <a:latin typeface="Myriad Pro Black Cond"/>
              </a:rPr>
              <a:t>
</a:t>
            </a:r>
            <a:endParaRPr/>
          </a:p>
        </p:txBody>
      </p:sp>
      <p:sp>
        <p:nvSpPr>
          <p:cNvPr id="98" name="TextShape 2"/>
          <p:cNvSpPr txBox="1"/>
          <p:nvPr/>
        </p:nvSpPr>
        <p:spPr>
          <a:xfrm>
            <a:off x="1371600" y="1989000"/>
            <a:ext cx="6152760" cy="1223640"/>
          </a:xfrm>
          <a:prstGeom prst="rect">
            <a:avLst/>
          </a:prstGeom>
        </p:spPr>
        <p:txBody>
          <a:bodyPr bIns="0" lIns="0" rIns="0" tIns="0"/>
          <a:p>
            <a:pPr>
              <a:lnSpc>
                <a:spcPct val="100000"/>
              </a:lnSpc>
            </a:pPr>
            <a:r>
              <a:rPr b="1" i="1" lang="cs-CZ" sz="2000">
                <a:solidFill>
                  <a:srgbClr val="707273"/>
                </a:solidFill>
                <a:latin typeface="Arial Narrow"/>
                <a:ea typeface="Calibri"/>
              </a:rPr>
              <a:t>„</a:t>
            </a:r>
            <a:r>
              <a:rPr b="1" i="1" lang="cs-CZ" sz="2400">
                <a:solidFill>
                  <a:srgbClr val="707273"/>
                </a:solidFill>
                <a:latin typeface="Arial Narrow"/>
                <a:ea typeface="Calibri"/>
              </a:rPr>
              <a:t>Bezpečí společnosti nespočívá ve vyloučení lidí s kriminální minulostí a jejich izolaci, ale především ve schopnosti společnosti je začleňovat do běžného života.“</a:t>
            </a:r>
            <a:endParaRPr/>
          </a:p>
        </p:txBody>
      </p:sp>
      <p:pic>
        <p:nvPicPr>
          <p:cNvPr descr="" id="99" name="Obrázek 3"/>
          <p:cNvPicPr/>
          <p:nvPr/>
        </p:nvPicPr>
        <p:blipFill>
          <a:blip r:embed="rId2"/>
          <a:stretch>
            <a:fillRect/>
          </a:stretch>
        </p:blipFill>
        <p:spPr>
          <a:xfrm>
            <a:off x="2700360" y="4149720"/>
            <a:ext cx="3692160" cy="2087280"/>
          </a:xfrm>
          <a:prstGeom prst="rect">
            <a:avLst/>
          </a:prstGeom>
          <a:ln w="9360">
            <a:noFill/>
          </a:ln>
        </p:spPr>
      </p:pic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CustomShape 1"/>
          <p:cNvSpPr/>
          <p:nvPr/>
        </p:nvSpPr>
        <p:spPr>
          <a:xfrm rot="10800000">
            <a:off x="4470120" y="1414080"/>
            <a:ext cx="4309200" cy="720360"/>
          </a:xfrm>
          <a:prstGeom prst="homePlate">
            <a:avLst>
              <a:gd fmla="val 50000" name="adj"/>
            </a:avLst>
          </a:prstGeom>
          <a:solidFill>
            <a:srgbClr val="ffffff"/>
          </a:solidFill>
          <a:ln w="25560">
            <a:solidFill>
              <a:srgbClr val="8ca950"/>
            </a:solidFill>
            <a:round/>
          </a:ln>
        </p:spPr>
        <p:txBody>
          <a:bodyPr anchor="ctr" bIns="60840" lIns="294120" rIns="317880" tIns="60840"/>
          <a:p>
            <a:pPr algn="ctr">
              <a:lnSpc>
                <a:spcPct val="90000"/>
              </a:lnSpc>
            </a:pPr>
            <a:r>
              <a:rPr b="1" lang="cs-CZ" sz="1600">
                <a:solidFill>
                  <a:srgbClr val="707273"/>
                </a:solidFill>
                <a:latin typeface="Arial Narrow"/>
              </a:rPr>
              <a:t>Nevládní organizace s 35 zaměstnanci a více než 150 externími spolupracovníky</a:t>
            </a:r>
            <a:endParaRPr/>
          </a:p>
        </p:txBody>
      </p:sp>
      <p:sp>
        <p:nvSpPr>
          <p:cNvPr id="101" name="CustomShape 2"/>
          <p:cNvSpPr/>
          <p:nvPr/>
        </p:nvSpPr>
        <p:spPr>
          <a:xfrm>
            <a:off x="4109040" y="1414080"/>
            <a:ext cx="720360" cy="720360"/>
          </a:xfrm>
          <a:prstGeom prst="ellipse">
            <a:avLst/>
          </a:prstGeom>
          <a:solidFill>
            <a:srgbClr val="c00000"/>
          </a:solidFill>
          <a:ln w="25560">
            <a:solidFill>
              <a:srgbClr val="707273"/>
            </a:solidFill>
            <a:round/>
          </a:ln>
        </p:spPr>
      </p:sp>
      <p:sp>
        <p:nvSpPr>
          <p:cNvPr id="102" name="CustomShape 3"/>
          <p:cNvSpPr/>
          <p:nvPr/>
        </p:nvSpPr>
        <p:spPr>
          <a:xfrm rot="10800000">
            <a:off x="4518000" y="2350080"/>
            <a:ext cx="4245480" cy="720360"/>
          </a:xfrm>
          <a:prstGeom prst="homePlate">
            <a:avLst>
              <a:gd fmla="val 50000" name="adj"/>
            </a:avLst>
          </a:prstGeom>
          <a:solidFill>
            <a:srgbClr val="ffffff"/>
          </a:solidFill>
          <a:ln w="25560">
            <a:solidFill>
              <a:srgbClr val="8ca950"/>
            </a:solidFill>
            <a:round/>
          </a:ln>
        </p:spPr>
        <p:txBody>
          <a:bodyPr anchor="ctr" bIns="60840" lIns="294120" rIns="317880" tIns="60840"/>
          <a:p>
            <a:pPr algn="ctr">
              <a:lnSpc>
                <a:spcPct val="90000"/>
              </a:lnSpc>
            </a:pPr>
            <a:r>
              <a:rPr b="1" lang="cs-CZ" sz="1600">
                <a:solidFill>
                  <a:srgbClr val="707273"/>
                </a:solidFill>
                <a:latin typeface="Arial Narrow"/>
              </a:rPr>
              <a:t>20 let v ČR, Praha, Střední Čechy, Ústí n/L, Cheb, Kutná Hora </a:t>
            </a:r>
            <a:endParaRPr/>
          </a:p>
        </p:txBody>
      </p:sp>
      <p:sp>
        <p:nvSpPr>
          <p:cNvPr id="103" name="CustomShape 4"/>
          <p:cNvSpPr/>
          <p:nvPr/>
        </p:nvSpPr>
        <p:spPr>
          <a:xfrm>
            <a:off x="4125240" y="2350080"/>
            <a:ext cx="720360" cy="720360"/>
          </a:xfrm>
          <a:prstGeom prst="ellipse">
            <a:avLst/>
          </a:prstGeom>
          <a:solidFill>
            <a:srgbClr val="97be0e"/>
          </a:solidFill>
          <a:ln w="25560">
            <a:solidFill>
              <a:srgbClr val="707273"/>
            </a:solidFill>
            <a:round/>
          </a:ln>
        </p:spPr>
      </p:sp>
      <p:sp>
        <p:nvSpPr>
          <p:cNvPr id="104" name="CustomShape 5"/>
          <p:cNvSpPr/>
          <p:nvPr/>
        </p:nvSpPr>
        <p:spPr>
          <a:xfrm rot="10800000">
            <a:off x="4470120" y="3286440"/>
            <a:ext cx="4309200" cy="720360"/>
          </a:xfrm>
          <a:prstGeom prst="homePlate">
            <a:avLst>
              <a:gd fmla="val 50000" name="adj"/>
            </a:avLst>
          </a:prstGeom>
          <a:solidFill>
            <a:srgbClr val="ffffff"/>
          </a:solidFill>
          <a:ln w="25560">
            <a:solidFill>
              <a:srgbClr val="8ca950"/>
            </a:solidFill>
            <a:round/>
          </a:ln>
        </p:spPr>
        <p:txBody>
          <a:bodyPr anchor="ctr" bIns="60840" lIns="294120" rIns="317880" tIns="60840"/>
          <a:p>
            <a:pPr algn="ctr">
              <a:lnSpc>
                <a:spcPct val="90000"/>
              </a:lnSpc>
            </a:pPr>
            <a:r>
              <a:rPr b="1" lang="cs-CZ" sz="1600">
                <a:solidFill>
                  <a:srgbClr val="707273"/>
                </a:solidFill>
                <a:latin typeface="Arial Narrow"/>
              </a:rPr>
              <a:t>Oblast činnosti: sociální a pracovní integrace osob s trestní minulostí</a:t>
            </a:r>
            <a:endParaRPr/>
          </a:p>
        </p:txBody>
      </p:sp>
      <p:sp>
        <p:nvSpPr>
          <p:cNvPr id="105" name="CustomShape 6"/>
          <p:cNvSpPr/>
          <p:nvPr/>
        </p:nvSpPr>
        <p:spPr>
          <a:xfrm>
            <a:off x="4109040" y="3286080"/>
            <a:ext cx="720360" cy="720360"/>
          </a:xfrm>
          <a:prstGeom prst="ellipse">
            <a:avLst/>
          </a:prstGeom>
          <a:solidFill>
            <a:srgbClr val="c00000"/>
          </a:solidFill>
          <a:ln w="25560">
            <a:solidFill>
              <a:srgbClr val="707273"/>
            </a:solidFill>
            <a:round/>
          </a:ln>
        </p:spPr>
      </p:sp>
      <p:sp>
        <p:nvSpPr>
          <p:cNvPr id="106" name="CustomShape 7"/>
          <p:cNvSpPr/>
          <p:nvPr/>
        </p:nvSpPr>
        <p:spPr>
          <a:xfrm rot="10800000">
            <a:off x="4401000" y="4254840"/>
            <a:ext cx="4309200" cy="720360"/>
          </a:xfrm>
          <a:prstGeom prst="homePlate">
            <a:avLst>
              <a:gd fmla="val 50000" name="adj"/>
            </a:avLst>
          </a:prstGeom>
          <a:solidFill>
            <a:srgbClr val="ffffff"/>
          </a:solidFill>
          <a:ln w="25560">
            <a:solidFill>
              <a:srgbClr val="8ca950"/>
            </a:solidFill>
            <a:round/>
          </a:ln>
        </p:spPr>
        <p:txBody>
          <a:bodyPr anchor="ctr" bIns="60840" lIns="294120" rIns="317880" tIns="60840"/>
          <a:p>
            <a:pPr algn="ctr">
              <a:lnSpc>
                <a:spcPct val="90000"/>
              </a:lnSpc>
            </a:pPr>
            <a:r>
              <a:rPr b="1" lang="cs-CZ" sz="1600">
                <a:solidFill>
                  <a:srgbClr val="707273"/>
                </a:solidFill>
                <a:latin typeface="Arial Narrow"/>
              </a:rPr>
              <a:t>10 tisíc klientů, více než 40 projektů</a:t>
            </a:r>
            <a:endParaRPr/>
          </a:p>
        </p:txBody>
      </p:sp>
      <p:sp>
        <p:nvSpPr>
          <p:cNvPr id="107" name="CustomShape 8"/>
          <p:cNvSpPr/>
          <p:nvPr/>
        </p:nvSpPr>
        <p:spPr>
          <a:xfrm>
            <a:off x="4109040" y="4222080"/>
            <a:ext cx="720360" cy="720360"/>
          </a:xfrm>
          <a:prstGeom prst="ellipse">
            <a:avLst/>
          </a:prstGeom>
          <a:solidFill>
            <a:srgbClr val="97be0e"/>
          </a:solidFill>
          <a:ln w="19080">
            <a:solidFill>
              <a:srgbClr val="707273"/>
            </a:solidFill>
            <a:round/>
          </a:ln>
        </p:spPr>
      </p:sp>
      <p:sp>
        <p:nvSpPr>
          <p:cNvPr id="108" name="CustomShape 9"/>
          <p:cNvSpPr/>
          <p:nvPr/>
        </p:nvSpPr>
        <p:spPr>
          <a:xfrm rot="10800000">
            <a:off x="4470120" y="5158080"/>
            <a:ext cx="4309200" cy="1005480"/>
          </a:xfrm>
          <a:prstGeom prst="homePlate">
            <a:avLst>
              <a:gd fmla="val 50000" name="adj"/>
            </a:avLst>
          </a:prstGeom>
          <a:solidFill>
            <a:srgbClr val="ffffff"/>
          </a:solidFill>
          <a:ln w="25560">
            <a:solidFill>
              <a:srgbClr val="8ca950"/>
            </a:solidFill>
            <a:round/>
          </a:ln>
        </p:spPr>
        <p:txBody>
          <a:bodyPr anchor="ctr" bIns="60840" lIns="365040" rIns="317880" tIns="60840"/>
          <a:p>
            <a:pPr algn="ctr">
              <a:lnSpc>
                <a:spcPct val="100000"/>
              </a:lnSpc>
            </a:pPr>
            <a:r>
              <a:rPr b="1" lang="cs-CZ" sz="1600">
                <a:solidFill>
                  <a:srgbClr val="707273"/>
                </a:solidFill>
                <a:latin typeface="Arial Narrow"/>
              </a:rPr>
              <a:t>V roce 2013 téměř 2000 osob využilo našich služeb, se 70% z nich jsme spolupracovali na svobodě, s 30% z nich ve věznici </a:t>
            </a:r>
            <a:endParaRPr/>
          </a:p>
          <a:p>
            <a:pPr algn="ctr">
              <a:lnSpc>
                <a:spcPct val="90000"/>
              </a:lnSpc>
            </a:pPr>
            <a:endParaRPr/>
          </a:p>
        </p:txBody>
      </p:sp>
      <p:sp>
        <p:nvSpPr>
          <p:cNvPr id="109" name="CustomShape 10"/>
          <p:cNvSpPr/>
          <p:nvPr/>
        </p:nvSpPr>
        <p:spPr>
          <a:xfrm>
            <a:off x="4109040" y="5300640"/>
            <a:ext cx="720360" cy="720360"/>
          </a:xfrm>
          <a:prstGeom prst="ellipse">
            <a:avLst/>
          </a:prstGeom>
          <a:solidFill>
            <a:srgbClr val="c00000"/>
          </a:solidFill>
          <a:ln w="19080">
            <a:solidFill>
              <a:srgbClr val="707273"/>
            </a:solidFill>
            <a:round/>
          </a:ln>
        </p:spPr>
      </p:sp>
      <p:pic>
        <p:nvPicPr>
          <p:cNvPr descr="" id="110" name="Picture 1"/>
          <p:cNvPicPr/>
          <p:nvPr/>
        </p:nvPicPr>
        <p:blipFill>
          <a:blip r:embed="rId1"/>
          <a:stretch>
            <a:fillRect/>
          </a:stretch>
        </p:blipFill>
        <p:spPr>
          <a:xfrm>
            <a:off x="251640" y="1052640"/>
            <a:ext cx="3816000" cy="5616360"/>
          </a:xfrm>
          <a:prstGeom prst="rect">
            <a:avLst/>
          </a:prstGeom>
          <a:ln>
            <a:noFill/>
          </a:ln>
        </p:spPr>
      </p:pic>
      <p:sp>
        <p:nvSpPr>
          <p:cNvPr id="111" name="TextShape 11"/>
          <p:cNvSpPr txBox="1"/>
          <p:nvPr/>
        </p:nvSpPr>
        <p:spPr>
          <a:xfrm>
            <a:off x="457200" y="188640"/>
            <a:ext cx="5698800" cy="718920"/>
          </a:xfrm>
          <a:prstGeom prst="rect">
            <a:avLst/>
          </a:prstGeom>
        </p:spPr>
        <p:txBody>
          <a:bodyPr anchor="ctr" lIns="0" rIns="0"/>
          <a:p>
            <a:pPr>
              <a:lnSpc>
                <a:spcPct val="100000"/>
              </a:lnSpc>
            </a:pPr>
            <a:r>
              <a:rPr b="1" lang="cs-CZ" sz="2400">
                <a:solidFill>
                  <a:srgbClr val="97be0e"/>
                </a:solidFill>
                <a:latin typeface="Arial Narrow"/>
                <a:ea typeface="Times New Roman"/>
              </a:rPr>
              <a:t>
</a:t>
            </a:r>
            <a:r>
              <a:rPr b="1" lang="cs-CZ" sz="2400">
                <a:solidFill>
                  <a:srgbClr val="97be0e"/>
                </a:solidFill>
                <a:latin typeface="Arial Narrow"/>
                <a:ea typeface="Times New Roman"/>
              </a:rPr>
              <a:t>RUBIKON Centrum v kostce</a:t>
            </a:r>
            <a:r>
              <a:rPr b="1" lang="cs-CZ" sz="2400">
                <a:solidFill>
                  <a:srgbClr val="97be0e"/>
                </a:solidFill>
                <a:latin typeface="Arial Narrow"/>
                <a:ea typeface="Times New Roman"/>
              </a:rPr>
              <a:t>
</a:t>
            </a:r>
            <a:endParaRPr/>
          </a:p>
        </p:txBody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CustomShape 1"/>
          <p:cNvSpPr/>
          <p:nvPr/>
        </p:nvSpPr>
        <p:spPr>
          <a:xfrm>
            <a:off x="467640" y="1412640"/>
            <a:ext cx="8280720" cy="2268000"/>
          </a:xfrm>
          <a:prstGeom prst="roundRect">
            <a:avLst>
              <a:gd fmla="val 10000" name="adj"/>
            </a:avLst>
          </a:prstGeom>
          <a:solidFill>
            <a:srgbClr val="dee6d1"/>
          </a:solidFill>
          <a:ln w="25560">
            <a:solidFill>
              <a:srgbClr val="dee6d1"/>
            </a:solidFill>
            <a:round/>
          </a:ln>
        </p:spPr>
      </p:sp>
      <p:sp>
        <p:nvSpPr>
          <p:cNvPr id="113" name="CustomShape 2"/>
          <p:cNvSpPr/>
          <p:nvPr/>
        </p:nvSpPr>
        <p:spPr>
          <a:xfrm>
            <a:off x="6732360" y="1700640"/>
            <a:ext cx="1809000" cy="1663200"/>
          </a:xfrm>
          <a:prstGeom prst="roundRect">
            <a:avLst>
              <a:gd fmla="val 10000" name="adj"/>
            </a:avLst>
          </a:prstGeom>
          <a:blipFill>
            <a:blip r:embed="rId1"/>
            <a:stretch>
              <a:fillRect/>
            </a:stretch>
          </a:blipFill>
          <a:ln w="25560">
            <a:solidFill>
              <a:srgbClr val="ffffff"/>
            </a:solidFill>
            <a:round/>
          </a:ln>
        </p:spPr>
      </p:sp>
      <p:sp>
        <p:nvSpPr>
          <p:cNvPr id="114" name="CustomShape 3"/>
          <p:cNvSpPr/>
          <p:nvPr/>
        </p:nvSpPr>
        <p:spPr>
          <a:xfrm rot="10800000">
            <a:off x="718560" y="3681000"/>
            <a:ext cx="1809000" cy="2772000"/>
          </a:xfrm>
          <a:prstGeom prst="round2SameRect">
            <a:avLst>
              <a:gd fmla="val 10500" name="adj1"/>
              <a:gd fmla="val 0" name="adj2"/>
            </a:avLst>
          </a:prstGeom>
          <a:solidFill>
            <a:srgbClr val="97be0e"/>
          </a:solidFill>
          <a:ln w="25560">
            <a:solidFill>
              <a:srgbClr val="ffffff"/>
            </a:solidFill>
            <a:round/>
          </a:ln>
        </p:spPr>
        <p:txBody>
          <a:bodyPr bIns="128160" lIns="183960" rIns="128160" tIns="128160"/>
          <a:p>
            <a:pPr algn="ctr">
              <a:lnSpc>
                <a:spcPct val="90000"/>
              </a:lnSpc>
            </a:pPr>
            <a:r>
              <a:rPr b="1" lang="cs-CZ">
                <a:solidFill>
                  <a:srgbClr val="ffffff"/>
                </a:solidFill>
                <a:latin typeface="Arial Narrow"/>
              </a:rPr>
              <a:t>Programy pro zvýšení zaměstnanosti</a:t>
            </a:r>
            <a:endParaRPr/>
          </a:p>
          <a:p>
            <a:pPr algn="ctr">
              <a:lnSpc>
                <a:spcPct val="90000"/>
              </a:lnSpc>
            </a:pPr>
            <a:r>
              <a:rPr b="1" lang="cs-CZ" sz="1200">
                <a:solidFill>
                  <a:srgbClr val="ffffff"/>
                </a:solidFill>
                <a:latin typeface="Arial Narrow"/>
              </a:rPr>
              <a:t>- Motivační program</a:t>
            </a:r>
            <a:endParaRPr/>
          </a:p>
          <a:p>
            <a:pPr algn="ctr">
              <a:lnSpc>
                <a:spcPct val="90000"/>
              </a:lnSpc>
            </a:pPr>
            <a:r>
              <a:rPr b="1" lang="cs-CZ" sz="1200">
                <a:solidFill>
                  <a:srgbClr val="ffffff"/>
                </a:solidFill>
                <a:latin typeface="Arial Narrow"/>
              </a:rPr>
              <a:t>- Rekvalifikační kurzy</a:t>
            </a:r>
            <a:endParaRPr/>
          </a:p>
          <a:p>
            <a:pPr algn="ctr">
              <a:lnSpc>
                <a:spcPct val="90000"/>
              </a:lnSpc>
            </a:pPr>
            <a:r>
              <a:rPr b="1" lang="cs-CZ" sz="1200">
                <a:solidFill>
                  <a:srgbClr val="ffffff"/>
                </a:solidFill>
                <a:latin typeface="Arial Narrow"/>
              </a:rPr>
              <a:t>- Dílny k podpoře pracovních návyků</a:t>
            </a:r>
            <a:endParaRPr/>
          </a:p>
          <a:p>
            <a:pPr algn="ctr">
              <a:lnSpc>
                <a:spcPct val="90000"/>
              </a:lnSpc>
            </a:pPr>
            <a:r>
              <a:rPr b="1" lang="cs-CZ" sz="1200">
                <a:solidFill>
                  <a:srgbClr val="ffffff"/>
                </a:solidFill>
                <a:latin typeface="Arial Narrow"/>
              </a:rPr>
              <a:t>- Pracovní  agentura RUBIKON</a:t>
            </a:r>
            <a:endParaRPr/>
          </a:p>
          <a:p>
            <a:pPr algn="ctr">
              <a:lnSpc>
                <a:spcPct val="90000"/>
              </a:lnSpc>
            </a:pPr>
            <a:r>
              <a:rPr b="1" lang="cs-CZ" sz="1200">
                <a:solidFill>
                  <a:srgbClr val="ffffff"/>
                </a:solidFill>
                <a:latin typeface="Arial Narrow"/>
              </a:rPr>
              <a:t>- Reintegrační mentoring</a:t>
            </a:r>
            <a:endParaRPr/>
          </a:p>
          <a:p>
            <a:pPr algn="ctr">
              <a:lnSpc>
                <a:spcPct val="90000"/>
              </a:lnSpc>
            </a:pPr>
            <a:r>
              <a:rPr b="1" lang="cs-CZ" sz="1200">
                <a:solidFill>
                  <a:srgbClr val="ffffff"/>
                </a:solidFill>
                <a:latin typeface="Arial Narrow"/>
              </a:rPr>
              <a:t>- Startovací půjčky </a:t>
            </a:r>
            <a:endParaRPr/>
          </a:p>
        </p:txBody>
      </p:sp>
      <p:sp>
        <p:nvSpPr>
          <p:cNvPr id="115" name="CustomShape 4"/>
          <p:cNvSpPr/>
          <p:nvPr/>
        </p:nvSpPr>
        <p:spPr>
          <a:xfrm>
            <a:off x="2708280" y="1715040"/>
            <a:ext cx="1809000" cy="1663200"/>
          </a:xfrm>
          <a:prstGeom prst="roundRect">
            <a:avLst>
              <a:gd fmla="val 10000" name="adj"/>
            </a:avLst>
          </a:prstGeom>
          <a:blipFill>
            <a:blip r:embed="rId2"/>
            <a:stretch>
              <a:fillRect/>
            </a:stretch>
          </a:blipFill>
          <a:ln w="25560">
            <a:solidFill>
              <a:srgbClr val="ffffff"/>
            </a:solidFill>
            <a:round/>
          </a:ln>
        </p:spPr>
      </p:sp>
      <p:sp>
        <p:nvSpPr>
          <p:cNvPr id="116" name="CustomShape 5"/>
          <p:cNvSpPr/>
          <p:nvPr/>
        </p:nvSpPr>
        <p:spPr>
          <a:xfrm rot="10800000">
            <a:off x="2700000" y="3681000"/>
            <a:ext cx="1809000" cy="2772000"/>
          </a:xfrm>
          <a:prstGeom prst="round2SameRect">
            <a:avLst>
              <a:gd fmla="val 10500" name="adj1"/>
              <a:gd fmla="val 0" name="adj2"/>
            </a:avLst>
          </a:prstGeom>
          <a:solidFill>
            <a:srgbClr val="97be0e"/>
          </a:solidFill>
          <a:ln w="25560">
            <a:solidFill>
              <a:srgbClr val="ffffff"/>
            </a:solidFill>
            <a:round/>
          </a:ln>
        </p:spPr>
        <p:txBody>
          <a:bodyPr bIns="128160" lIns="183960" rIns="128160" tIns="128160"/>
          <a:p>
            <a:pPr algn="ctr">
              <a:lnSpc>
                <a:spcPct val="90000"/>
              </a:lnSpc>
            </a:pPr>
            <a:r>
              <a:rPr b="1" lang="cs-CZ">
                <a:solidFill>
                  <a:srgbClr val="ffffff"/>
                </a:solidFill>
                <a:latin typeface="Arial Narrow"/>
              </a:rPr>
              <a:t>Programy k řešení zadluženosti</a:t>
            </a:r>
            <a:endParaRPr/>
          </a:p>
          <a:p>
            <a:pPr algn="ctr">
              <a:lnSpc>
                <a:spcPct val="90000"/>
              </a:lnSpc>
            </a:pPr>
            <a:r>
              <a:rPr b="1" lang="cs-CZ" sz="1200">
                <a:solidFill>
                  <a:srgbClr val="ffffff"/>
                </a:solidFill>
                <a:latin typeface="Arial Narrow"/>
              </a:rPr>
              <a:t>- Kurzy finanční gramotnosti a řešení předluženosti </a:t>
            </a:r>
            <a:endParaRPr/>
          </a:p>
          <a:p>
            <a:pPr algn="ctr">
              <a:lnSpc>
                <a:spcPct val="90000"/>
              </a:lnSpc>
            </a:pPr>
            <a:r>
              <a:rPr b="1" lang="cs-CZ" sz="1200">
                <a:solidFill>
                  <a:srgbClr val="ffffff"/>
                </a:solidFill>
                <a:latin typeface="Arial Narrow"/>
              </a:rPr>
              <a:t>- Dluhové poradenství</a:t>
            </a:r>
            <a:endParaRPr/>
          </a:p>
        </p:txBody>
      </p:sp>
      <p:sp>
        <p:nvSpPr>
          <p:cNvPr id="117" name="CustomShape 6"/>
          <p:cNvSpPr/>
          <p:nvPr/>
        </p:nvSpPr>
        <p:spPr>
          <a:xfrm>
            <a:off x="4698360" y="1715040"/>
            <a:ext cx="1809000" cy="1663200"/>
          </a:xfrm>
          <a:prstGeom prst="roundRect">
            <a:avLst>
              <a:gd fmla="val 10000" name="adj"/>
            </a:avLst>
          </a:prstGeom>
          <a:blipFill>
            <a:blip r:embed="rId3"/>
            <a:stretch>
              <a:fillRect/>
            </a:stretch>
          </a:blipFill>
          <a:ln w="25560">
            <a:solidFill>
              <a:srgbClr val="ffffff"/>
            </a:solidFill>
            <a:round/>
          </a:ln>
        </p:spPr>
      </p:sp>
      <p:sp>
        <p:nvSpPr>
          <p:cNvPr id="118" name="CustomShape 7"/>
          <p:cNvSpPr/>
          <p:nvPr/>
        </p:nvSpPr>
        <p:spPr>
          <a:xfrm rot="10800000">
            <a:off x="4698720" y="3681000"/>
            <a:ext cx="1809000" cy="2772000"/>
          </a:xfrm>
          <a:prstGeom prst="round2SameRect">
            <a:avLst>
              <a:gd fmla="val 10500" name="adj1"/>
              <a:gd fmla="val 0" name="adj2"/>
            </a:avLst>
          </a:prstGeom>
          <a:solidFill>
            <a:srgbClr val="97be0e"/>
          </a:solidFill>
          <a:ln w="25560">
            <a:solidFill>
              <a:srgbClr val="ffffff"/>
            </a:solidFill>
            <a:round/>
          </a:ln>
        </p:spPr>
        <p:txBody>
          <a:bodyPr bIns="128160" lIns="183960" rIns="128160" tIns="128160"/>
          <a:p>
            <a:pPr algn="ctr">
              <a:lnSpc>
                <a:spcPct val="90000"/>
              </a:lnSpc>
            </a:pPr>
            <a:r>
              <a:rPr b="1" lang="cs-CZ">
                <a:solidFill>
                  <a:srgbClr val="ffffff"/>
                </a:solidFill>
                <a:latin typeface="Arial Narrow"/>
              </a:rPr>
              <a:t>Programy k zvýšení efektivity alternativních trestů</a:t>
            </a:r>
            <a:endParaRPr/>
          </a:p>
          <a:p>
            <a:pPr algn="ctr">
              <a:lnSpc>
                <a:spcPct val="90000"/>
              </a:lnSpc>
            </a:pPr>
            <a:r>
              <a:rPr b="1" lang="cs-CZ" sz="1200">
                <a:solidFill>
                  <a:srgbClr val="ffffff"/>
                </a:solidFill>
                <a:latin typeface="Arial Narrow"/>
              </a:rPr>
              <a:t>- Romský mentoring</a:t>
            </a:r>
            <a:endParaRPr/>
          </a:p>
          <a:p>
            <a:pPr algn="ctr">
              <a:lnSpc>
                <a:spcPct val="90000"/>
              </a:lnSpc>
            </a:pPr>
            <a:r>
              <a:rPr b="1" lang="cs-CZ" sz="1200">
                <a:solidFill>
                  <a:srgbClr val="ffffff"/>
                </a:solidFill>
                <a:latin typeface="Arial Narrow"/>
              </a:rPr>
              <a:t>- Programy ke snižování recidivy pro mladistvé</a:t>
            </a:r>
            <a:endParaRPr/>
          </a:p>
        </p:txBody>
      </p:sp>
      <p:sp>
        <p:nvSpPr>
          <p:cNvPr id="119" name="CustomShape 8"/>
          <p:cNvSpPr/>
          <p:nvPr/>
        </p:nvSpPr>
        <p:spPr>
          <a:xfrm>
            <a:off x="683640" y="1700640"/>
            <a:ext cx="1809000" cy="1663200"/>
          </a:xfrm>
          <a:prstGeom prst="roundRect">
            <a:avLst>
              <a:gd fmla="val 10000" name="adj"/>
            </a:avLst>
          </a:prstGeom>
          <a:blipFill>
            <a:blip r:embed="rId4"/>
            <a:stretch>
              <a:fillRect/>
            </a:stretch>
          </a:blipFill>
          <a:ln w="25560">
            <a:solidFill>
              <a:srgbClr val="ffffff"/>
            </a:solidFill>
            <a:round/>
          </a:ln>
        </p:spPr>
      </p:sp>
      <p:sp>
        <p:nvSpPr>
          <p:cNvPr id="120" name="CustomShape 9"/>
          <p:cNvSpPr/>
          <p:nvPr/>
        </p:nvSpPr>
        <p:spPr>
          <a:xfrm rot="10800000">
            <a:off x="6688800" y="3681000"/>
            <a:ext cx="1809000" cy="2772000"/>
          </a:xfrm>
          <a:prstGeom prst="round2SameRect">
            <a:avLst>
              <a:gd fmla="val 10500" name="adj1"/>
              <a:gd fmla="val 0" name="adj2"/>
            </a:avLst>
          </a:prstGeom>
          <a:solidFill>
            <a:srgbClr val="97be0e"/>
          </a:solidFill>
          <a:ln w="25560">
            <a:solidFill>
              <a:srgbClr val="ffffff"/>
            </a:solidFill>
            <a:round/>
          </a:ln>
        </p:spPr>
        <p:txBody>
          <a:bodyPr bIns="128160" lIns="183960" rIns="128160" tIns="128160"/>
          <a:p>
            <a:pPr algn="ctr">
              <a:lnSpc>
                <a:spcPct val="90000"/>
              </a:lnSpc>
            </a:pPr>
            <a:r>
              <a:rPr b="1" lang="cs-CZ">
                <a:solidFill>
                  <a:srgbClr val="ffffff"/>
                </a:solidFill>
                <a:latin typeface="Arial Narrow"/>
              </a:rPr>
              <a:t>Vzdělávací služby </a:t>
            </a:r>
            <a:endParaRPr/>
          </a:p>
          <a:p>
            <a:pPr algn="ctr">
              <a:lnSpc>
                <a:spcPct val="90000"/>
              </a:lnSpc>
            </a:pPr>
            <a:r>
              <a:rPr b="1" lang="cs-CZ" sz="1200">
                <a:solidFill>
                  <a:srgbClr val="ffffff"/>
                </a:solidFill>
                <a:latin typeface="Arial Narrow"/>
              </a:rPr>
              <a:t>-  Akreditované kurzy finanční gramotnosti</a:t>
            </a:r>
            <a:endParaRPr/>
          </a:p>
          <a:p>
            <a:pPr algn="ctr">
              <a:lnSpc>
                <a:spcPct val="90000"/>
              </a:lnSpc>
            </a:pPr>
            <a:r>
              <a:rPr b="1" lang="cs-CZ" sz="1200">
                <a:solidFill>
                  <a:srgbClr val="ffffff"/>
                </a:solidFill>
                <a:latin typeface="Arial Narrow"/>
              </a:rPr>
              <a:t>a řešení zadluženosti</a:t>
            </a:r>
            <a:endParaRPr/>
          </a:p>
          <a:p>
            <a:pPr algn="ctr">
              <a:lnSpc>
                <a:spcPct val="90000"/>
              </a:lnSpc>
            </a:pPr>
            <a:endParaRPr/>
          </a:p>
          <a:p>
            <a:pPr algn="ctr">
              <a:lnSpc>
                <a:spcPct val="90000"/>
              </a:lnSpc>
            </a:pPr>
            <a:r>
              <a:rPr b="1" lang="cs-CZ" sz="1200">
                <a:solidFill>
                  <a:srgbClr val="ffffff"/>
                </a:solidFill>
                <a:latin typeface="Arial Narrow"/>
              </a:rPr>
              <a:t>- Odborné služby na klíč</a:t>
            </a:r>
            <a:endParaRPr/>
          </a:p>
        </p:txBody>
      </p:sp>
      <p:sp>
        <p:nvSpPr>
          <p:cNvPr id="121" name="TextShape 10"/>
          <p:cNvSpPr txBox="1"/>
          <p:nvPr/>
        </p:nvSpPr>
        <p:spPr>
          <a:xfrm>
            <a:off x="467640" y="476640"/>
            <a:ext cx="5698800" cy="502920"/>
          </a:xfrm>
          <a:prstGeom prst="rect">
            <a:avLst/>
          </a:prstGeom>
        </p:spPr>
        <p:txBody>
          <a:bodyPr anchor="ctr" lIns="0" rIns="0"/>
          <a:p>
            <a:pPr>
              <a:lnSpc>
                <a:spcPct val="100000"/>
              </a:lnSpc>
            </a:pPr>
            <a:r>
              <a:rPr b="1" lang="cs-CZ" sz="2800">
                <a:solidFill>
                  <a:srgbClr val="97be0e"/>
                </a:solidFill>
                <a:latin typeface="Arial Narrow"/>
                <a:ea typeface="Times New Roman"/>
              </a:rPr>
              <a:t>Služby RUBIKON Centra</a:t>
            </a:r>
            <a:endParaRPr/>
          </a:p>
        </p:txBody>
      </p:sp>
      <p:sp>
        <p:nvSpPr>
          <p:cNvPr id="122" name="TextShape 11"/>
          <p:cNvSpPr txBox="1"/>
          <p:nvPr/>
        </p:nvSpPr>
        <p:spPr>
          <a:xfrm>
            <a:off x="467640" y="1484640"/>
            <a:ext cx="8229240" cy="5040000"/>
          </a:xfrm>
          <a:prstGeom prst="rect">
            <a:avLst/>
          </a:prstGeom>
        </p:spPr>
        <p:txBody>
          <a:bodyPr bIns="0" lIns="0" rIns="0" tIns="0"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b="1" lang="cs-CZ" sz="9600">
                <a:solidFill>
                  <a:srgbClr val="a2bd2f"/>
                </a:solidFill>
                <a:latin typeface="Arial Narrow"/>
              </a:rPr>
              <a:t> 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CustomShape 1"/>
          <p:cNvSpPr/>
          <p:nvPr/>
        </p:nvSpPr>
        <p:spPr>
          <a:xfrm>
            <a:off x="468360" y="1268640"/>
            <a:ext cx="8018280" cy="1597320"/>
          </a:xfrm>
          <a:prstGeom prst="roundRect">
            <a:avLst>
              <a:gd fmla="val 10000" name="adj"/>
            </a:avLst>
          </a:prstGeom>
          <a:solidFill>
            <a:srgbClr val="808080"/>
          </a:solidFill>
          <a:ln w="25560">
            <a:solidFill>
              <a:srgbClr val="97be0e"/>
            </a:solidFill>
            <a:round/>
          </a:ln>
        </p:spPr>
        <p:txBody>
          <a:bodyPr anchor="ctr" bIns="106560" lIns="1870200" rIns="106560" tIns="106560"/>
          <a:p>
            <a:pPr>
              <a:lnSpc>
                <a:spcPct val="90000"/>
              </a:lnSpc>
            </a:pPr>
            <a:r>
              <a:rPr b="1" lang="cs-CZ" sz="2800">
                <a:solidFill>
                  <a:srgbClr val="ffffff"/>
                </a:solidFill>
                <a:latin typeface="Arial Narrow"/>
              </a:rPr>
              <a:t>Zadluženost je jednou s hlavních charakteristik osob s trestní minulostí, zejména po výkonu trestu odnětí svobody</a:t>
            </a:r>
            <a:endParaRPr/>
          </a:p>
        </p:txBody>
      </p:sp>
      <p:sp>
        <p:nvSpPr>
          <p:cNvPr id="124" name="CustomShape 2"/>
          <p:cNvSpPr/>
          <p:nvPr/>
        </p:nvSpPr>
        <p:spPr>
          <a:xfrm>
            <a:off x="628200" y="1428480"/>
            <a:ext cx="1603440" cy="1277640"/>
          </a:xfrm>
          <a:prstGeom prst="roundRect">
            <a:avLst>
              <a:gd fmla="val 10000" name="adj"/>
            </a:avLst>
          </a:prstGeom>
          <a:blipFill>
            <a:blip r:embed="rId1"/>
            <a:stretch>
              <a:fillRect/>
            </a:stretch>
          </a:blipFill>
          <a:ln w="25560">
            <a:solidFill>
              <a:srgbClr val="ffffff"/>
            </a:solidFill>
            <a:round/>
          </a:ln>
        </p:spPr>
      </p:sp>
      <p:sp>
        <p:nvSpPr>
          <p:cNvPr id="125" name="CustomShape 3"/>
          <p:cNvSpPr/>
          <p:nvPr/>
        </p:nvSpPr>
        <p:spPr>
          <a:xfrm>
            <a:off x="468360" y="2914560"/>
            <a:ext cx="8018280" cy="1597320"/>
          </a:xfrm>
          <a:prstGeom prst="roundRect">
            <a:avLst>
              <a:gd fmla="val 10000" name="adj"/>
            </a:avLst>
          </a:prstGeom>
          <a:solidFill>
            <a:srgbClr val="97be0e"/>
          </a:solidFill>
          <a:ln w="25560">
            <a:solidFill>
              <a:srgbClr val="ffffff"/>
            </a:solidFill>
            <a:round/>
          </a:ln>
        </p:spPr>
        <p:txBody>
          <a:bodyPr anchor="ctr" bIns="106560" lIns="1870200" rIns="106560" tIns="106560"/>
          <a:p>
            <a:pPr>
              <a:lnSpc>
                <a:spcPct val="90000"/>
              </a:lnSpc>
            </a:pPr>
            <a:r>
              <a:rPr b="1" lang="cs-CZ" sz="2800">
                <a:solidFill>
                  <a:srgbClr val="ffffff"/>
                </a:solidFill>
                <a:latin typeface="Arial Narrow"/>
              </a:rPr>
              <a:t>Předlužení je spojeno se „začarovaným kruhem“ ekonomické a sociální nestability vedoucí k recidivě </a:t>
            </a:r>
            <a:endParaRPr/>
          </a:p>
        </p:txBody>
      </p:sp>
      <p:sp>
        <p:nvSpPr>
          <p:cNvPr id="126" name="CustomShape 4"/>
          <p:cNvSpPr/>
          <p:nvPr/>
        </p:nvSpPr>
        <p:spPr>
          <a:xfrm>
            <a:off x="580320" y="3205080"/>
            <a:ext cx="1603440" cy="1277640"/>
          </a:xfrm>
          <a:prstGeom prst="roundRect">
            <a:avLst>
              <a:gd fmla="val 10000" name="adj"/>
            </a:avLst>
          </a:prstGeom>
          <a:blipFill>
            <a:blip r:embed="rId2"/>
            <a:stretch>
              <a:fillRect/>
            </a:stretch>
          </a:blipFill>
          <a:ln w="25560">
            <a:solidFill>
              <a:srgbClr val="ffffff"/>
            </a:solidFill>
            <a:round/>
          </a:ln>
        </p:spPr>
      </p:sp>
      <p:sp>
        <p:nvSpPr>
          <p:cNvPr id="127" name="CustomShape 5"/>
          <p:cNvSpPr/>
          <p:nvPr/>
        </p:nvSpPr>
        <p:spPr>
          <a:xfrm>
            <a:off x="468360" y="4783680"/>
            <a:ext cx="8018280" cy="1597320"/>
          </a:xfrm>
          <a:prstGeom prst="roundRect">
            <a:avLst>
              <a:gd fmla="val 10000" name="adj"/>
            </a:avLst>
          </a:prstGeom>
          <a:solidFill>
            <a:srgbClr val="707273"/>
          </a:solidFill>
          <a:ln w="25560">
            <a:solidFill>
              <a:srgbClr val="ffffff"/>
            </a:solidFill>
            <a:round/>
          </a:ln>
        </p:spPr>
        <p:txBody>
          <a:bodyPr anchor="ctr" bIns="106560" lIns="1870200" rIns="106560" tIns="106560"/>
          <a:p>
            <a:pPr>
              <a:lnSpc>
                <a:spcPct val="90000"/>
              </a:lnSpc>
            </a:pPr>
            <a:r>
              <a:rPr b="1" lang="cs-CZ" sz="2800">
                <a:solidFill>
                  <a:srgbClr val="ffffff"/>
                </a:solidFill>
                <a:latin typeface="Arial Narrow"/>
              </a:rPr>
              <a:t>Možnost oddlužení je zásadní motivační nástroj pro celkovou reintegraci osob s trestní minulostí</a:t>
            </a:r>
            <a:endParaRPr/>
          </a:p>
        </p:txBody>
      </p:sp>
      <p:sp>
        <p:nvSpPr>
          <p:cNvPr id="128" name="CustomShape 6"/>
          <p:cNvSpPr/>
          <p:nvPr/>
        </p:nvSpPr>
        <p:spPr>
          <a:xfrm>
            <a:off x="628200" y="4943520"/>
            <a:ext cx="1603440" cy="1277640"/>
          </a:xfrm>
          <a:prstGeom prst="roundRect">
            <a:avLst>
              <a:gd fmla="val 10000" name="adj"/>
            </a:avLst>
          </a:prstGeom>
          <a:blipFill>
            <a:blip r:embed="rId3"/>
            <a:stretch>
              <a:fillRect/>
            </a:stretch>
          </a:blipFill>
          <a:ln w="25560">
            <a:solidFill>
              <a:srgbClr val="ffffff"/>
            </a:solidFill>
            <a:round/>
          </a:ln>
        </p:spPr>
      </p:sp>
      <p:sp>
        <p:nvSpPr>
          <p:cNvPr id="129" name="TextShape 7"/>
          <p:cNvSpPr txBox="1"/>
          <p:nvPr/>
        </p:nvSpPr>
        <p:spPr>
          <a:xfrm>
            <a:off x="457200" y="188640"/>
            <a:ext cx="5698800" cy="718920"/>
          </a:xfrm>
          <a:prstGeom prst="rect">
            <a:avLst/>
          </a:prstGeom>
        </p:spPr>
        <p:txBody>
          <a:bodyPr anchor="ctr" lIns="0" rIns="0"/>
          <a:p>
            <a:pPr>
              <a:lnSpc>
                <a:spcPct val="100000"/>
              </a:lnSpc>
            </a:pPr>
            <a:r>
              <a:rPr b="1" lang="cs-CZ" sz="2800">
                <a:solidFill>
                  <a:srgbClr val="97be0e"/>
                </a:solidFill>
                <a:latin typeface="Arial Narrow"/>
              </a:rPr>
              <a:t>DLUHY BRÁNÍ INTEGRACI A VEDOU K RECIDIVĚ</a:t>
            </a:r>
            <a:endParaRPr/>
          </a:p>
        </p:txBody>
      </p:sp>
      <p:sp>
        <p:nvSpPr>
          <p:cNvPr id="130" name="CustomShape 8"/>
          <p:cNvSpPr/>
          <p:nvPr/>
        </p:nvSpPr>
        <p:spPr>
          <a:xfrm>
            <a:off x="500040" y="6143760"/>
            <a:ext cx="8208720" cy="488520"/>
          </a:xfrm>
          <a:prstGeom prst="rect">
            <a:avLst/>
          </a:prstGeom>
          <a:noFill/>
          <a:ln w="9360">
            <a:noFill/>
          </a:ln>
        </p:spPr>
        <p:txBody>
          <a:bodyPr bIns="0" lIns="0" rIns="0" tIns="0"/>
          <a:p>
            <a:pPr>
              <a:lnSpc>
                <a:spcPct val="100000"/>
              </a:lnSpc>
            </a:pPr>
            <a:r>
              <a:rPr lang="cs-CZ" sz="1300">
                <a:solidFill>
                  <a:srgbClr val="707273"/>
                </a:solidFill>
                <a:latin typeface="Arial Narrow"/>
              </a:rPr>
              <a:t>Pozn.:</a:t>
            </a:r>
            <a:endParaRPr/>
          </a:p>
        </p:txBody>
      </p:sp>
    </p:spTree>
  </p:cSld>
  <p:timing>
    <p:tnLst>
      <p:par>
        <p:cTn dur="indefinite" id="1" nodeType="tmRoot" restart="never">
          <p:childTnLst>
            <p:seq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dur="500" fill="hold" id="7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500" fill="hold" id="8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id="9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dur="500" fill="hold" id="11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500" fill="hold" id="12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3">
                      <p:stCondLst>
                        <p:cond delay="indefinite"/>
                      </p:stCondLst>
                      <p:childTnLst>
                        <p:par>
                          <p:cTn fill="hold" id="14">
                            <p:stCondLst>
                              <p:cond delay="0"/>
                            </p:stCondLst>
                            <p:childTnLst>
                              <p:par>
                                <p:cTn fill="hold" id="15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dur="500" fill="hold" id="17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500" fill="hold" id="18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id="19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dur="500" fill="hold" id="21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500" fill="hold" id="22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3">
                      <p:stCondLst>
                        <p:cond delay="indefinite"/>
                      </p:stCondLst>
                      <p:childTnLst>
                        <p:par>
                          <p:cTn fill="hold" id="24">
                            <p:stCondLst>
                              <p:cond delay="0"/>
                            </p:stCondLst>
                            <p:childTnLst>
                              <p:par>
                                <p:cTn fill="hold" id="25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dur="500" fill="hold" id="27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500" fill="hold" id="28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id="29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dur="500" fill="hold" id="31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500" fill="hold" id="32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CustomShape 1"/>
          <p:cNvSpPr/>
          <p:nvPr/>
        </p:nvSpPr>
        <p:spPr>
          <a:xfrm>
            <a:off x="179640" y="1196640"/>
            <a:ext cx="8784720" cy="5655240"/>
          </a:xfrm>
          <a:prstGeom prst="roundRect">
            <a:avLst>
              <a:gd fmla="val 10000" name="adj"/>
            </a:avLst>
          </a:prstGeom>
          <a:solidFill>
            <a:srgbClr val="97be0e"/>
          </a:solidFill>
          <a:ln w="25560">
            <a:solidFill>
              <a:srgbClr val="ffffff"/>
            </a:solidFill>
            <a:round/>
          </a:ln>
        </p:spPr>
        <p:txBody>
          <a:bodyPr anchor="ctr" bIns="91440" lIns="4302720" tIns="91440"/>
          <a:p>
            <a:pPr algn="just">
              <a:lnSpc>
                <a:spcPct val="90000"/>
              </a:lnSpc>
            </a:pPr>
            <a:r>
              <a:rPr b="1" lang="cs-CZ" sz="2400">
                <a:solidFill>
                  <a:srgbClr val="ffffff"/>
                </a:solidFill>
                <a:latin typeface="Arial Narrow"/>
              </a:rPr>
              <a:t>  </a:t>
            </a:r>
            <a:endParaRPr/>
          </a:p>
          <a:p>
            <a:pPr algn="just">
              <a:lnSpc>
                <a:spcPct val="90000"/>
              </a:lnSpc>
            </a:pPr>
            <a:endParaRPr/>
          </a:p>
          <a:p>
            <a:pPr>
              <a:lnSpc>
                <a:spcPct val="90000"/>
              </a:lnSpc>
            </a:pPr>
            <a:r>
              <a:rPr lang="cs-CZ" sz="2400">
                <a:solidFill>
                  <a:srgbClr val="c00000"/>
                </a:solidFill>
                <a:latin typeface="Arial Narrow"/>
              </a:rPr>
              <a:t>►</a:t>
            </a:r>
            <a:r>
              <a:rPr b="1" lang="cs-CZ" sz="2400">
                <a:solidFill>
                  <a:srgbClr val="c00000"/>
                </a:solidFill>
                <a:latin typeface="Arial Narrow"/>
              </a:rPr>
              <a:t>60% DLUŽNÍKŮ POTŘEBUJE ODDLUŽENÍ, ALE DOSÁHNE NA NĚJ JEN 20%</a:t>
            </a:r>
            <a:endParaRPr/>
          </a:p>
          <a:p>
            <a:pPr>
              <a:lnSpc>
                <a:spcPct val="90000"/>
              </a:lnSpc>
            </a:pPr>
            <a:endParaRPr/>
          </a:p>
          <a:p>
            <a:pPr>
              <a:lnSpc>
                <a:spcPct val="90000"/>
              </a:lnSpc>
            </a:pPr>
            <a:r>
              <a:rPr b="1" lang="cs-CZ" sz="2400">
                <a:solidFill>
                  <a:srgbClr val="c00000"/>
                </a:solidFill>
                <a:latin typeface="Arial Narrow"/>
              </a:rPr>
              <a:t>►</a:t>
            </a:r>
            <a:r>
              <a:rPr b="1" lang="cs-CZ" sz="2400">
                <a:solidFill>
                  <a:srgbClr val="c00000"/>
                </a:solidFill>
                <a:latin typeface="Arial Narrow"/>
              </a:rPr>
              <a:t>73% OSOB JIŽ V EXEKUČNÍM ŘÍZENÍ=„FRONTA NA MAJETEK DLUŽNÍKA“</a:t>
            </a:r>
            <a:endParaRPr/>
          </a:p>
          <a:p>
            <a:pPr>
              <a:lnSpc>
                <a:spcPct val="90000"/>
              </a:lnSpc>
            </a:pPr>
            <a:endParaRPr/>
          </a:p>
          <a:p>
            <a:pPr>
              <a:lnSpc>
                <a:spcPct val="90000"/>
              </a:lnSpc>
            </a:pPr>
            <a:r>
              <a:rPr b="1" lang="cs-CZ" sz="2400">
                <a:solidFill>
                  <a:srgbClr val="c00000"/>
                </a:solidFill>
                <a:latin typeface="Arial Narrow"/>
              </a:rPr>
              <a:t>►</a:t>
            </a:r>
            <a:r>
              <a:rPr b="1" lang="cs-CZ" sz="2400">
                <a:solidFill>
                  <a:srgbClr val="ffffff"/>
                </a:solidFill>
                <a:latin typeface="Arial Narrow"/>
              </a:rPr>
              <a:t> </a:t>
            </a:r>
            <a:r>
              <a:rPr b="1" lang="cs-CZ" sz="2400">
                <a:solidFill>
                  <a:srgbClr val="c00000"/>
                </a:solidFill>
                <a:latin typeface="Arial Narrow"/>
              </a:rPr>
              <a:t>HODNOTA POHLEDÁVEK JE NIŽŠÍ NEŽ VYMÁHANÁ ČÁSTKA-VĚŘITEL BY SE SPOKOJIL S MENŠÍM PLNĚNÍM, NAVÝŠENO O NÁKLADY VYMÁHÁNÍ</a:t>
            </a:r>
            <a:endParaRPr/>
          </a:p>
          <a:p>
            <a:pPr>
              <a:lnSpc>
                <a:spcPct val="90000"/>
              </a:lnSpc>
            </a:pPr>
            <a:endParaRPr/>
          </a:p>
          <a:p>
            <a:pPr algn="just">
              <a:lnSpc>
                <a:spcPct val="90000"/>
              </a:lnSpc>
            </a:pPr>
            <a:endParaRPr/>
          </a:p>
        </p:txBody>
      </p:sp>
      <p:sp>
        <p:nvSpPr>
          <p:cNvPr id="132" name="CustomShape 2"/>
          <p:cNvSpPr/>
          <p:nvPr/>
        </p:nvSpPr>
        <p:spPr>
          <a:xfrm>
            <a:off x="426240" y="1433520"/>
            <a:ext cx="3987000" cy="4986000"/>
          </a:xfrm>
          <a:prstGeom prst="roundRect">
            <a:avLst>
              <a:gd fmla="val 10000" name="adj"/>
            </a:avLst>
          </a:prstGeom>
          <a:blipFill>
            <a:blip r:embed="rId1"/>
            <a:stretch>
              <a:fillRect/>
            </a:stretch>
          </a:blipFill>
          <a:ln w="25560">
            <a:solidFill>
              <a:srgbClr val="ffffff"/>
            </a:solidFill>
            <a:round/>
          </a:ln>
        </p:spPr>
      </p:sp>
      <p:sp>
        <p:nvSpPr>
          <p:cNvPr id="133" name="TextShape 3"/>
          <p:cNvSpPr txBox="1"/>
          <p:nvPr/>
        </p:nvSpPr>
        <p:spPr>
          <a:xfrm>
            <a:off x="457200" y="188640"/>
            <a:ext cx="5698800" cy="718920"/>
          </a:xfrm>
          <a:prstGeom prst="rect">
            <a:avLst/>
          </a:prstGeom>
        </p:spPr>
        <p:txBody>
          <a:bodyPr anchor="ctr" lIns="0" rIns="0"/>
          <a:p>
            <a:pPr>
              <a:lnSpc>
                <a:spcPct val="100000"/>
              </a:lnSpc>
            </a:pPr>
            <a:r>
              <a:rPr b="1" lang="cs-CZ" sz="2400">
                <a:solidFill>
                  <a:srgbClr val="97be0e"/>
                </a:solidFill>
                <a:latin typeface="Arial Narrow"/>
              </a:rPr>
              <a:t>CO ŘÍKAJÍ ČÍSLA Z DLUHOVÉ PORADNY-2013</a:t>
            </a:r>
            <a:endParaRPr/>
          </a:p>
        </p:txBody>
      </p:sp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CustomShape 1"/>
          <p:cNvSpPr/>
          <p:nvPr/>
        </p:nvSpPr>
        <p:spPr>
          <a:xfrm>
            <a:off x="468360" y="1052640"/>
            <a:ext cx="8229240" cy="928440"/>
          </a:xfrm>
          <a:prstGeom prst="rect">
            <a:avLst/>
          </a:prstGeom>
          <a:solidFill>
            <a:srgbClr val="97be0e"/>
          </a:solidFill>
          <a:ln>
            <a:noFill/>
          </a:ln>
        </p:spPr>
        <p:txBody>
          <a:bodyPr anchor="ctr" bIns="91440" tIns="91440"/>
          <a:p>
            <a:pPr algn="ctr">
              <a:lnSpc>
                <a:spcPct val="90000"/>
              </a:lnSpc>
            </a:pPr>
            <a:r>
              <a:rPr b="1" lang="cs-CZ" sz="2400">
                <a:solidFill>
                  <a:srgbClr val="ffffff"/>
                </a:solidFill>
                <a:latin typeface="Arial Narrow"/>
              </a:rPr>
              <a:t>VYJEDNÁVÁNÍ O ŘEŠENÍ: </a:t>
            </a:r>
            <a:endParaRPr/>
          </a:p>
          <a:p>
            <a:pPr algn="ctr">
              <a:lnSpc>
                <a:spcPct val="90000"/>
              </a:lnSpc>
            </a:pPr>
            <a:r>
              <a:rPr b="1" lang="cs-CZ" sz="2400">
                <a:solidFill>
                  <a:srgbClr val="ffffff"/>
                </a:solidFill>
                <a:latin typeface="Arial Narrow"/>
              </a:rPr>
              <a:t>S ROVNÝM POSTAVENÍM VĚŘITELŮ (I STÁT)</a:t>
            </a:r>
            <a:endParaRPr/>
          </a:p>
        </p:txBody>
      </p:sp>
      <p:sp>
        <p:nvSpPr>
          <p:cNvPr id="135" name="CustomShape 2"/>
          <p:cNvSpPr/>
          <p:nvPr/>
        </p:nvSpPr>
        <p:spPr>
          <a:xfrm>
            <a:off x="468360" y="1917000"/>
            <a:ext cx="4114440" cy="1950480"/>
          </a:xfrm>
          <a:prstGeom prst="rect">
            <a:avLst/>
          </a:prstGeom>
          <a:solidFill>
            <a:srgbClr val="707273"/>
          </a:solidFill>
          <a:ln w="25560">
            <a:solidFill>
              <a:srgbClr val="ffffff"/>
            </a:solidFill>
            <a:round/>
          </a:ln>
        </p:spPr>
        <p:txBody>
          <a:bodyPr anchor="ctr" bIns="106560" lIns="106560" rIns="106560" tIns="106560"/>
          <a:p>
            <a:pPr algn="ctr">
              <a:lnSpc>
                <a:spcPct val="90000"/>
              </a:lnSpc>
            </a:pPr>
            <a:r>
              <a:rPr b="1" lang="cs-CZ" sz="2800">
                <a:solidFill>
                  <a:srgbClr val="ffffff"/>
                </a:solidFill>
                <a:latin typeface="Arial Narrow"/>
              </a:rPr>
              <a:t>GARANTOVANÁ ODBORNÁ PRÁCE S DLUŽNÍKEM</a:t>
            </a:r>
            <a:endParaRPr/>
          </a:p>
        </p:txBody>
      </p:sp>
      <p:sp>
        <p:nvSpPr>
          <p:cNvPr id="136" name="CustomShape 3"/>
          <p:cNvSpPr/>
          <p:nvPr/>
        </p:nvSpPr>
        <p:spPr>
          <a:xfrm>
            <a:off x="4583160" y="1917000"/>
            <a:ext cx="4114440" cy="1950480"/>
          </a:xfrm>
          <a:prstGeom prst="rect">
            <a:avLst/>
          </a:prstGeom>
          <a:solidFill>
            <a:srgbClr val="97be0e"/>
          </a:solidFill>
          <a:ln w="25560">
            <a:solidFill>
              <a:srgbClr val="ffffff"/>
            </a:solidFill>
            <a:round/>
          </a:ln>
        </p:spPr>
        <p:txBody>
          <a:bodyPr anchor="ctr" bIns="106560" lIns="106560" rIns="106560" tIns="106560"/>
          <a:p>
            <a:pPr algn="ctr">
              <a:lnSpc>
                <a:spcPct val="90000"/>
              </a:lnSpc>
            </a:pPr>
            <a:r>
              <a:rPr b="1" lang="cs-CZ" sz="2800">
                <a:solidFill>
                  <a:srgbClr val="ffffff"/>
                </a:solidFill>
                <a:latin typeface="Arial Narrow"/>
              </a:rPr>
              <a:t>SANAČNÍ FONDY JAKO VÝHODA PRO VĚŘITELE</a:t>
            </a:r>
            <a:endParaRPr/>
          </a:p>
        </p:txBody>
      </p:sp>
      <p:sp>
        <p:nvSpPr>
          <p:cNvPr id="137" name="CustomShape 4"/>
          <p:cNvSpPr/>
          <p:nvPr/>
        </p:nvSpPr>
        <p:spPr>
          <a:xfrm>
            <a:off x="468360" y="3932280"/>
            <a:ext cx="8229240" cy="216360"/>
          </a:xfrm>
          <a:prstGeom prst="rect">
            <a:avLst/>
          </a:prstGeom>
          <a:solidFill>
            <a:srgbClr val="707273"/>
          </a:solidFill>
          <a:ln>
            <a:noFill/>
          </a:ln>
        </p:spPr>
      </p:sp>
      <p:sp>
        <p:nvSpPr>
          <p:cNvPr id="138" name="CustomShape 5"/>
          <p:cNvSpPr/>
          <p:nvPr/>
        </p:nvSpPr>
        <p:spPr>
          <a:xfrm rot="16200000">
            <a:off x="538200" y="4293360"/>
            <a:ext cx="2378520" cy="2376000"/>
          </a:xfrm>
          <a:prstGeom prst="downArrow">
            <a:avLst>
              <a:gd fmla="val 50000" name="adj1"/>
              <a:gd fmla="val 35000" name="adj2"/>
            </a:avLst>
          </a:prstGeom>
          <a:solidFill>
            <a:srgbClr val="97be0e"/>
          </a:solidFill>
          <a:ln w="25560">
            <a:solidFill>
              <a:srgbClr val="ffffff"/>
            </a:solidFill>
            <a:round/>
          </a:ln>
        </p:spPr>
        <p:txBody>
          <a:bodyPr anchor="ctr" bIns="120960" lIns="122400" rIns="120960" tIns="714240"/>
          <a:p>
            <a:pPr algn="ctr">
              <a:lnSpc>
                <a:spcPct val="90000"/>
              </a:lnSpc>
            </a:pPr>
            <a:r>
              <a:rPr b="1" lang="cs-CZ" sz="1700">
                <a:solidFill>
                  <a:srgbClr val="ffffff"/>
                </a:solidFill>
                <a:latin typeface="Arial Narrow"/>
              </a:rPr>
              <a:t>PŘEKLENUTÍ PROPASTI MEZI DLUŽNÍKY A VĚŘITELI</a:t>
            </a:r>
            <a:endParaRPr/>
          </a:p>
        </p:txBody>
      </p:sp>
      <p:sp>
        <p:nvSpPr>
          <p:cNvPr id="139" name="CustomShape 6"/>
          <p:cNvSpPr/>
          <p:nvPr/>
        </p:nvSpPr>
        <p:spPr>
          <a:xfrm rot="5400000">
            <a:off x="6373800" y="4294440"/>
            <a:ext cx="2373120" cy="2373120"/>
          </a:xfrm>
          <a:prstGeom prst="downArrow">
            <a:avLst>
              <a:gd fmla="val 50000" name="adj1"/>
              <a:gd fmla="val 35000" name="adj2"/>
            </a:avLst>
          </a:prstGeom>
          <a:solidFill>
            <a:srgbClr val="97be0e"/>
          </a:solidFill>
          <a:ln w="25560">
            <a:solidFill>
              <a:srgbClr val="ffffff"/>
            </a:solidFill>
            <a:round/>
          </a:ln>
        </p:spPr>
        <p:txBody>
          <a:bodyPr anchor="ctr" bIns="120960" lIns="536400" rIns="120960" tIns="714240" vert="vert"/>
          <a:p>
            <a:pPr algn="ctr">
              <a:lnSpc>
                <a:spcPct val="90000"/>
              </a:lnSpc>
            </a:pPr>
            <a:r>
              <a:rPr b="1" lang="cs-CZ" sz="1700">
                <a:solidFill>
                  <a:srgbClr val="ffffff"/>
                </a:solidFill>
                <a:latin typeface="Arial Narrow"/>
              </a:rPr>
              <a:t>ZÁRUKA PODPORY DLUŽNÍKA V PLNĚNÍ ODDLUŽENÍ</a:t>
            </a:r>
            <a:endParaRPr/>
          </a:p>
        </p:txBody>
      </p:sp>
      <p:pic>
        <p:nvPicPr>
          <p:cNvPr descr="" id="140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2123640" y="4365000"/>
            <a:ext cx="5040360" cy="2304000"/>
          </a:xfrm>
          <a:prstGeom prst="rect">
            <a:avLst/>
          </a:prstGeom>
          <a:ln>
            <a:noFill/>
          </a:ln>
        </p:spPr>
      </p:pic>
      <p:sp>
        <p:nvSpPr>
          <p:cNvPr id="141" name="TextShape 7"/>
          <p:cNvSpPr txBox="1"/>
          <p:nvPr/>
        </p:nvSpPr>
        <p:spPr>
          <a:xfrm>
            <a:off x="468360" y="0"/>
            <a:ext cx="5698800" cy="907560"/>
          </a:xfrm>
          <a:prstGeom prst="rect">
            <a:avLst/>
          </a:prstGeom>
        </p:spPr>
        <p:txBody>
          <a:bodyPr anchor="ctr" lIns="0" rIns="0"/>
          <a:p>
            <a:pPr>
              <a:lnSpc>
                <a:spcPct val="100000"/>
              </a:lnSpc>
            </a:pPr>
            <a:r>
              <a:rPr b="1" lang="cs-CZ" sz="2800">
                <a:solidFill>
                  <a:srgbClr val="97be0e"/>
                </a:solidFill>
                <a:latin typeface="Arial Narrow"/>
              </a:rPr>
              <a:t>NAVRHOVANÉ PILÍŘE ALTERNATIVNÍCH PROGRAMŮ</a:t>
            </a:r>
            <a:endParaRPr/>
          </a:p>
        </p:txBody>
      </p:sp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CustomShape 1"/>
          <p:cNvSpPr/>
          <p:nvPr/>
        </p:nvSpPr>
        <p:spPr>
          <a:xfrm>
            <a:off x="500040" y="6143760"/>
            <a:ext cx="8208720" cy="488520"/>
          </a:xfrm>
          <a:prstGeom prst="rect">
            <a:avLst/>
          </a:prstGeom>
          <a:noFill/>
          <a:ln w="9360">
            <a:noFill/>
          </a:ln>
        </p:spPr>
        <p:txBody>
          <a:bodyPr bIns="0" lIns="0" rIns="0" tIns="0"/>
          <a:p>
            <a:pPr>
              <a:lnSpc>
                <a:spcPct val="100000"/>
              </a:lnSpc>
            </a:pPr>
            <a:r>
              <a:rPr lang="cs-CZ" sz="1300">
                <a:solidFill>
                  <a:srgbClr val="707273"/>
                </a:solidFill>
                <a:latin typeface="Arial Narrow"/>
              </a:rPr>
              <a:t>Pozn.:</a:t>
            </a:r>
            <a:endParaRPr/>
          </a:p>
        </p:txBody>
      </p:sp>
      <p:sp>
        <p:nvSpPr>
          <p:cNvPr id="143" name="CustomShape 2"/>
          <p:cNvSpPr/>
          <p:nvPr/>
        </p:nvSpPr>
        <p:spPr>
          <a:xfrm>
            <a:off x="539640" y="332640"/>
            <a:ext cx="5616360" cy="45612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b="1" lang="cs-CZ" sz="2400">
                <a:solidFill>
                  <a:srgbClr val="002060"/>
                </a:solidFill>
                <a:latin typeface="Arial"/>
              </a:rPr>
              <a:t>POJĎTE S NÁMI…</a:t>
            </a:r>
            <a:endParaRPr/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