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5" r:id="rId4"/>
    <p:sldId id="264" r:id="rId5"/>
    <p:sldId id="263" r:id="rId6"/>
    <p:sldId id="275" r:id="rId7"/>
    <p:sldId id="276" r:id="rId8"/>
    <p:sldId id="267" r:id="rId9"/>
    <p:sldId id="262" r:id="rId10"/>
    <p:sldId id="261" r:id="rId11"/>
    <p:sldId id="268" r:id="rId12"/>
    <p:sldId id="274" r:id="rId13"/>
    <p:sldId id="260" r:id="rId14"/>
    <p:sldId id="269" r:id="rId15"/>
    <p:sldId id="277" r:id="rId16"/>
    <p:sldId id="259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3" autoAdjust="0"/>
    <p:restoredTop sz="94671" autoAdjust="0"/>
  </p:normalViewPr>
  <p:slideViewPr>
    <p:cSldViewPr>
      <p:cViewPr>
        <p:scale>
          <a:sx n="80" d="100"/>
          <a:sy n="80" d="100"/>
        </p:scale>
        <p:origin x="-1092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oltest\AppData\Local\Temp\timeline-1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dirty="0" err="1" smtClean="0">
                <a:solidFill>
                  <a:srgbClr val="0070C0"/>
                </a:solidFill>
              </a:rPr>
              <a:t>cord</a:t>
            </a:r>
            <a:r>
              <a:rPr lang="cs-CZ" dirty="0" smtClean="0">
                <a:solidFill>
                  <a:srgbClr val="0070C0"/>
                </a:solidFill>
              </a:rPr>
              <a:t> </a:t>
            </a:r>
            <a:r>
              <a:rPr lang="cs-CZ" dirty="0" err="1">
                <a:solidFill>
                  <a:srgbClr val="0070C0"/>
                </a:solidFill>
              </a:rPr>
              <a:t>blood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/>
              <a:t>OR </a:t>
            </a:r>
            <a:r>
              <a:rPr lang="cs-CZ" dirty="0" err="1">
                <a:solidFill>
                  <a:srgbClr val="0070C0"/>
                </a:solidFill>
              </a:rPr>
              <a:t>cord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 err="1">
                <a:solidFill>
                  <a:srgbClr val="0070C0"/>
                </a:solidFill>
              </a:rPr>
              <a:t>tissue</a:t>
            </a:r>
            <a:r>
              <a:rPr lang="cs-CZ" dirty="0">
                <a:solidFill>
                  <a:srgbClr val="0070C0"/>
                </a:solidFill>
              </a:rPr>
              <a:t> </a:t>
            </a:r>
            <a:r>
              <a:rPr lang="cs-CZ" dirty="0"/>
              <a:t>AND </a:t>
            </a:r>
            <a:r>
              <a:rPr lang="cs-CZ" dirty="0">
                <a:solidFill>
                  <a:srgbClr val="0070C0"/>
                </a:solidFill>
              </a:rPr>
              <a:t>stem cell</a:t>
            </a:r>
          </a:p>
        </c:rich>
      </c:tx>
      <c:layout>
        <c:manualLayout>
          <c:xMode val="edge"/>
          <c:yMode val="edge"/>
          <c:x val="0.12905405315794288"/>
          <c:y val="3.09249027130622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7912963676743201E-2"/>
          <c:y val="4.0231154740885372E-2"/>
          <c:w val="0.91225020648642696"/>
          <c:h val="0.9096710225400462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'timeline-1'!$A$3:$A$38</c:f>
              <c:numCache>
                <c:formatCode>General</c:formatCode>
                <c:ptCount val="36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</c:numCache>
            </c:numRef>
          </c:cat>
          <c:val>
            <c:numRef>
              <c:f>'timeline-1'!$B$3:$B$38</c:f>
              <c:numCache>
                <c:formatCode>General</c:formatCode>
                <c:ptCount val="36"/>
                <c:pt idx="0">
                  <c:v>36</c:v>
                </c:pt>
                <c:pt idx="1">
                  <c:v>38</c:v>
                </c:pt>
                <c:pt idx="2">
                  <c:v>36</c:v>
                </c:pt>
                <c:pt idx="3">
                  <c:v>55</c:v>
                </c:pt>
                <c:pt idx="4">
                  <c:v>43</c:v>
                </c:pt>
                <c:pt idx="5">
                  <c:v>50</c:v>
                </c:pt>
                <c:pt idx="6">
                  <c:v>61</c:v>
                </c:pt>
                <c:pt idx="7">
                  <c:v>40</c:v>
                </c:pt>
                <c:pt idx="8">
                  <c:v>45</c:v>
                </c:pt>
                <c:pt idx="9">
                  <c:v>79</c:v>
                </c:pt>
                <c:pt idx="10">
                  <c:v>78</c:v>
                </c:pt>
                <c:pt idx="11">
                  <c:v>91</c:v>
                </c:pt>
                <c:pt idx="12">
                  <c:v>136</c:v>
                </c:pt>
                <c:pt idx="13">
                  <c:v>180</c:v>
                </c:pt>
                <c:pt idx="14">
                  <c:v>242</c:v>
                </c:pt>
                <c:pt idx="15">
                  <c:v>266</c:v>
                </c:pt>
                <c:pt idx="16">
                  <c:v>330</c:v>
                </c:pt>
                <c:pt idx="17">
                  <c:v>340</c:v>
                </c:pt>
                <c:pt idx="18">
                  <c:v>374</c:v>
                </c:pt>
                <c:pt idx="19">
                  <c:v>390</c:v>
                </c:pt>
                <c:pt idx="20">
                  <c:v>487</c:v>
                </c:pt>
                <c:pt idx="21">
                  <c:v>482</c:v>
                </c:pt>
                <c:pt idx="22">
                  <c:v>520</c:v>
                </c:pt>
                <c:pt idx="23">
                  <c:v>544</c:v>
                </c:pt>
                <c:pt idx="24">
                  <c:v>572</c:v>
                </c:pt>
                <c:pt idx="25">
                  <c:v>686</c:v>
                </c:pt>
                <c:pt idx="26">
                  <c:v>706</c:v>
                </c:pt>
                <c:pt idx="27">
                  <c:v>733</c:v>
                </c:pt>
                <c:pt idx="28">
                  <c:v>788</c:v>
                </c:pt>
                <c:pt idx="29">
                  <c:v>848</c:v>
                </c:pt>
                <c:pt idx="30">
                  <c:v>957</c:v>
                </c:pt>
                <c:pt idx="31">
                  <c:v>974</c:v>
                </c:pt>
                <c:pt idx="32">
                  <c:v>1034</c:v>
                </c:pt>
                <c:pt idx="33">
                  <c:v>1153</c:v>
                </c:pt>
                <c:pt idx="34">
                  <c:v>1148</c:v>
                </c:pt>
                <c:pt idx="35">
                  <c:v>1241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"/>
        <c:axId val="179399680"/>
        <c:axId val="179811072"/>
      </c:barChart>
      <c:catAx>
        <c:axId val="17939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baseline="0"/>
            </a:pPr>
            <a:endParaRPr lang="cs-CZ"/>
          </a:p>
        </c:txPr>
        <c:crossAx val="179811072"/>
        <c:crosses val="autoZero"/>
        <c:auto val="1"/>
        <c:lblAlgn val="ctr"/>
        <c:lblOffset val="100"/>
        <c:noMultiLvlLbl val="0"/>
      </c:catAx>
      <c:valAx>
        <c:axId val="179811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939968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66E76-7700-44AC-A827-950449FC1818}" type="datetimeFigureOut">
              <a:rPr lang="cs-CZ" smtClean="0"/>
              <a:t>23.02.2017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0D12F-20E8-45B3-BA53-4A157057040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6623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ř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0D12F-20E8-45B3-BA53-4A157057040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266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nelze očekávat okamžitou a bezpečnou terapii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0D12F-20E8-45B3-BA53-4A157057040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981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Žena </a:t>
            </a:r>
            <a:r>
              <a:rPr lang="cs-CZ" baseline="0" dirty="0" smtClean="0"/>
              <a:t> nedostatečně léčená revmatoidní artritida (RA) – krásně se postupně uvolnila adherence duhovky</a:t>
            </a:r>
          </a:p>
          <a:p>
            <a:r>
              <a:rPr lang="cs-CZ" dirty="0" smtClean="0"/>
              <a:t>29.6.2014 a 1.7.2014</a:t>
            </a:r>
          </a:p>
          <a:p>
            <a:r>
              <a:rPr lang="cs-CZ" dirty="0" smtClean="0"/>
              <a:t>Za 2 týdny</a:t>
            </a:r>
          </a:p>
          <a:p>
            <a:r>
              <a:rPr lang="cs-CZ" dirty="0" smtClean="0"/>
              <a:t>31.7.2015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1539-E449-4FA3-9CC1-9C3E62FA5F7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613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 pracuji pro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regen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med ve univerzitní nemocnici -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hematoonkologie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tkáňová banka,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transfuzka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poslední 3 roky v biotechnologické společnosti, takže je přirozené, že jsme se stala členkou ČSRM, o které chci informovat poslance z pověření jejího předsedy, který se nemohl dostavit.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0D12F-20E8-45B3-BA53-4A1570570400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180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0D12F-20E8-45B3-BA53-4A1570570400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23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908720"/>
            <a:ext cx="9144000" cy="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7" name="Picture 3" descr="D:\PRACE\UPSALA\EXTERNI\PrimeCell\PRI 001-2017 nova loga pro skupinu primecell\přechod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59217"/>
            <a:ext cx="9144000" cy="198783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562074"/>
          </a:xfrm>
        </p:spPr>
        <p:txBody>
          <a:bodyPr>
            <a:normAutofit/>
          </a:bodyPr>
          <a:lstStyle>
            <a:lvl1pPr algn="r"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1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10" name="Zástupný symbol pro číslo snímku 3"/>
          <p:cNvSpPr txBox="1">
            <a:spLocks/>
          </p:cNvSpPr>
          <p:nvPr userDrawn="1"/>
        </p:nvSpPr>
        <p:spPr>
          <a:xfrm>
            <a:off x="7812360" y="6624736"/>
            <a:ext cx="1008112" cy="18864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C443D9-C534-4931-AA42-7466B28E5CDA}" type="slidenum">
              <a:rPr kumimoji="0" lang="cs-CZ" sz="105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D:\PRACE\UPSALA\EXTERNI\PrimeCell\PRI 001-2017 nova loga pro skupinu primecell\nctb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491997" cy="36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F8A3D-9F92-4679-B422-48E407BE19BD}" type="datetimeFigureOut">
              <a:rPr lang="cs-CZ" smtClean="0"/>
              <a:pPr/>
              <a:t>23.02.2017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443D9-C534-4931-AA42-7466B28E5CD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339752" y="6141084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MUDr. Dagmar Hrůzová</a:t>
            </a:r>
            <a:r>
              <a:rPr lang="cs-CZ" dirty="0" smtClean="0">
                <a:solidFill>
                  <a:srgbClr val="0077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│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23.2.2017</a:t>
            </a:r>
            <a:r>
              <a:rPr lang="cs-CZ" dirty="0" smtClean="0">
                <a:solidFill>
                  <a:srgbClr val="0077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│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Praha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Zástupný symbol pro text 2"/>
          <p:cNvSpPr txBox="1">
            <a:spLocks/>
          </p:cNvSpPr>
          <p:nvPr/>
        </p:nvSpPr>
        <p:spPr>
          <a:xfrm>
            <a:off x="448219" y="3476788"/>
            <a:ext cx="8229600" cy="960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25752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Kmenové buňky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18"/>
          <a:stretch/>
        </p:blipFill>
        <p:spPr bwMode="auto">
          <a:xfrm>
            <a:off x="456798" y="332656"/>
            <a:ext cx="8280920" cy="158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Klinické studie</a:t>
            </a:r>
            <a:endParaRPr lang="cs-CZ" dirty="0"/>
          </a:p>
        </p:txBody>
      </p:sp>
      <p:sp>
        <p:nvSpPr>
          <p:cNvPr id="4" name="Nadpis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obsah 3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cs-CZ" sz="2800" b="1" dirty="0" err="1"/>
              <a:t>Umbilical</a:t>
            </a:r>
            <a:r>
              <a:rPr lang="cs-CZ" sz="2800" b="1" dirty="0"/>
              <a:t> </a:t>
            </a:r>
            <a:r>
              <a:rPr lang="cs-CZ" sz="2800" b="1" dirty="0" err="1"/>
              <a:t>cord</a:t>
            </a:r>
            <a:r>
              <a:rPr lang="cs-CZ" sz="2800" b="1" dirty="0"/>
              <a:t> </a:t>
            </a:r>
            <a:r>
              <a:rPr lang="cs-CZ" sz="2800" b="1" dirty="0" err="1"/>
              <a:t>blood</a:t>
            </a:r>
            <a:r>
              <a:rPr lang="cs-CZ" sz="2800" b="1" dirty="0"/>
              <a:t> = 839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800" b="1" dirty="0" err="1" smtClean="0"/>
              <a:t>Mesenchymal</a:t>
            </a:r>
            <a:r>
              <a:rPr lang="cs-CZ" sz="2800" b="1" dirty="0" smtClean="0"/>
              <a:t> stem </a:t>
            </a:r>
            <a:r>
              <a:rPr lang="cs-CZ" sz="2800" b="1" dirty="0" err="1" smtClean="0"/>
              <a:t>cells</a:t>
            </a:r>
            <a:r>
              <a:rPr lang="cs-CZ" sz="2800" b="1" dirty="0" smtClean="0"/>
              <a:t> = 696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800" b="1" dirty="0" err="1" smtClean="0"/>
              <a:t>Cord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tissue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cells</a:t>
            </a:r>
            <a:r>
              <a:rPr lang="cs-CZ" sz="2800" b="1" dirty="0" smtClean="0"/>
              <a:t> = 223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800" b="1" dirty="0" err="1" smtClean="0"/>
              <a:t>iPS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cells</a:t>
            </a:r>
            <a:r>
              <a:rPr lang="cs-CZ" sz="2800" b="1" dirty="0" smtClean="0"/>
              <a:t> = 128</a:t>
            </a:r>
          </a:p>
          <a:p>
            <a:pPr marL="0" indent="0">
              <a:lnSpc>
                <a:spcPct val="150000"/>
              </a:lnSpc>
              <a:buNone/>
            </a:pPr>
            <a:endParaRPr lang="cs-CZ" b="1" dirty="0"/>
          </a:p>
          <a:p>
            <a:pPr marL="0" indent="0">
              <a:lnSpc>
                <a:spcPct val="150000"/>
              </a:lnSpc>
              <a:buNone/>
            </a:pPr>
            <a:r>
              <a:rPr lang="cs-CZ" sz="1600" i="1" dirty="0"/>
              <a:t>zdroj: </a:t>
            </a:r>
            <a:r>
              <a:rPr lang="cs-CZ" sz="1600" i="1" dirty="0" smtClean="0"/>
              <a:t>clinicaltrials.gov</a:t>
            </a:r>
            <a:endParaRPr lang="cs-CZ" sz="1600" i="1" dirty="0"/>
          </a:p>
          <a:p>
            <a:pPr marL="0" indent="0">
              <a:lnSpc>
                <a:spcPct val="150000"/>
              </a:lnSpc>
              <a:buNone/>
            </a:pPr>
            <a:endParaRPr lang="cs-CZ" b="1" dirty="0" smtClean="0"/>
          </a:p>
          <a:p>
            <a:pPr marL="0" indent="0">
              <a:lnSpc>
                <a:spcPct val="150000"/>
              </a:lnSpc>
              <a:buNone/>
            </a:pPr>
            <a:endParaRPr lang="cs-CZ" b="1" dirty="0"/>
          </a:p>
          <a:p>
            <a:pPr marL="0" indent="0">
              <a:lnSpc>
                <a:spcPct val="150000"/>
              </a:lnSpc>
              <a:buNone/>
            </a:pPr>
            <a:endParaRPr lang="cs-CZ" b="1" dirty="0" smtClean="0"/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LPMT registrované v EU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822893"/>
              </p:ext>
            </p:extLst>
          </p:nvPr>
        </p:nvGraphicFramePr>
        <p:xfrm>
          <a:off x="467544" y="980727"/>
          <a:ext cx="8208912" cy="5175985"/>
        </p:xfrm>
        <a:graphic>
          <a:graphicData uri="http://schemas.openxmlformats.org/drawingml/2006/table">
            <a:tbl>
              <a:tblPr/>
              <a:tblGrid>
                <a:gridCol w="976006"/>
                <a:gridCol w="3607738"/>
                <a:gridCol w="1917156"/>
                <a:gridCol w="1708012"/>
              </a:tblGrid>
              <a:tr h="3045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Genová terapie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89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NÁZEV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INDIKACE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DRŽUTEL ROZHODNUTÍ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DATUM REGISTRACE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82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 err="1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Glybera</a:t>
                      </a:r>
                      <a:endParaRPr lang="cs-CZ" sz="1400" b="0" i="0" u="none" strike="noStrike" dirty="0">
                        <a:solidFill>
                          <a:srgbClr val="202020"/>
                        </a:solidFill>
                        <a:effectLst/>
                        <a:latin typeface="+mn-lt"/>
                      </a:endParaRP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familiární deficience lipoproteinové lipázy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uniQure biopharma B.V., Niederlande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25.10.2012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317238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Imlygic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inoperabilní metastazující melanom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Amgen Europe B.V.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16.12.2015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8889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Strimvelis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kombinovaná imunodeficience (ADA - SCID) bez shodného </a:t>
                      </a:r>
                      <a:r>
                        <a:rPr lang="cs-CZ" sz="1400" b="0" i="0" u="none" strike="noStrike" dirty="0" smtClean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alogenního </a:t>
                      </a:r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dárce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GlaxoSmithKline, IRL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202020"/>
                          </a:solidFill>
                          <a:effectLst/>
                          <a:latin typeface="+mn-lt"/>
                        </a:rPr>
                        <a:t>26.05.2016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735859"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cs-CZ" sz="2000" b="1" i="0" u="none" strike="noStrike" kern="1200" dirty="0" err="1">
                          <a:solidFill>
                            <a:srgbClr val="0070C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Somatobuněčná</a:t>
                      </a:r>
                      <a:r>
                        <a:rPr lang="cs-CZ" sz="2000" b="1" i="0" u="none" strike="noStrike" kern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terapie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8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NÁZEV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INDIKACE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DRŽUTEL ROZHODNUTÍ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DATUM REGISTRACE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8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Zalmoxis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podpůrná terapie po </a:t>
                      </a:r>
                      <a:r>
                        <a:rPr lang="cs-CZ" sz="1400" b="0" i="0" u="none" strike="noStrike" kern="1200" dirty="0" err="1" smtClean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haploidentické</a:t>
                      </a:r>
                      <a:r>
                        <a:rPr lang="cs-CZ" sz="1400" b="0" i="0" u="none" strike="noStrike" kern="1200" dirty="0" smtClean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transplantaci kostní dřeně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MolMed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Italy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18.08.2016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521344"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cs-CZ" sz="2000" b="1" i="0" u="none" strike="noStrike" kern="12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Produkty tkáňového inženýrství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8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NÁZEV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INDIKACE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DRŽUTEL ROZHODNUTÍ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1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DATUM REGISTRACE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8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Holoclar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deficience </a:t>
                      </a:r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limbálních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buněk po chemickém nebo fyzikálním poškození oka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Chiesi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Farmaceutici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Italy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17.02.2015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3108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MACI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defekty kolenních chrupavek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Genzyme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cs-CZ" sz="1400" b="0" i="0" u="none" strike="noStrike" kern="1200" dirty="0" err="1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Europe</a:t>
                      </a:r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NL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cs-CZ" sz="1400" b="0" i="0" u="none" strike="noStrike" kern="1200" dirty="0">
                          <a:solidFill>
                            <a:srgbClr val="20202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27.06.2013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D6E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39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Národní výjimky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90872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Řada zemí EU povoluje buněčnou léčbu na základě národní registrace / výjimky, např. Německo:</a:t>
            </a:r>
            <a:endParaRPr lang="cs-CZ" sz="24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73252"/>
              </p:ext>
            </p:extLst>
          </p:nvPr>
        </p:nvGraphicFramePr>
        <p:xfrm>
          <a:off x="251520" y="1750413"/>
          <a:ext cx="8784976" cy="4774930"/>
        </p:xfrm>
        <a:graphic>
          <a:graphicData uri="http://schemas.openxmlformats.org/drawingml/2006/table">
            <a:tbl>
              <a:tblPr/>
              <a:tblGrid>
                <a:gridCol w="1076496"/>
                <a:gridCol w="3979190"/>
                <a:gridCol w="2249108"/>
                <a:gridCol w="1480182"/>
              </a:tblGrid>
              <a:tr h="300348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NÁZEV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ÚČINNÁ LÁTKA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DRŽITEL ROZHODNUTÍ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DATUM REG.</a:t>
                      </a: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329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 dirty="0" err="1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DCVax</a:t>
                      </a:r>
                      <a:endParaRPr lang="cs-CZ" sz="1200" b="0" i="0" u="none" strike="noStrike" dirty="0">
                        <a:solidFill>
                          <a:srgbClr val="202020"/>
                        </a:solidFill>
                        <a:effectLst/>
                        <a:latin typeface="Verdana"/>
                      </a:endParaRP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autologní dendritické buňky</a:t>
                      </a:r>
                    </a:p>
                  </a:txBody>
                  <a:tcPr marR="3810" marT="28575" marB="28575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Northwest BiotherapeuticsGmbH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21.02.2014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870398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CIK buňky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Cytokinem aktivované Killer Cells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Deutsches Rotes Kreuz Blutspendedienst Baden-Württemberg - Hessen gGmbH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13.06.2014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13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BioSeed-C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autologní 3D chondrocytární transplantát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BioTissue Technologics 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04.06.2014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61908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co.don chondrosphere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autologní chrupavkové buňky</a:t>
                      </a:r>
                    </a:p>
                  </a:txBody>
                  <a:tcPr marL="3810" marR="3810" marT="28575" marB="28575" anchor="b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co.don AG, Teltow</a:t>
                      </a:r>
                    </a:p>
                  </a:txBody>
                  <a:tcPr marR="3810" marT="3810" marB="0" anchor="ctr">
                    <a:lnL>
                      <a:noFill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12.12.2013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586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alo MSC</a:t>
                      </a:r>
                    </a:p>
                  </a:txBody>
                  <a:tcPr marR="3810" marT="3810" marB="0" anchor="ctr">
                    <a:lnL>
                      <a:noFill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Lidské alogenní mezenchymální buňky</a:t>
                      </a:r>
                    </a:p>
                  </a:txBody>
                  <a:tcPr marR="3810" marT="28575" marB="28575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DRK Blutspendedienst Baden-Württemberg - Hessen gGmbH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42585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306478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MukoCell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UroTiss Europe 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UroTiss Europe GmbH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23.12.2013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81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NOVOCART 3D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autologní chondrocyty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TETEC AG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29.08.2014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  <a:tr h="41681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NOVOCART Inject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autologní chondrocyty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TETEC AG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27.06.2016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647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t2c001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 dirty="0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autologní </a:t>
                      </a:r>
                      <a:r>
                        <a:rPr lang="cs-CZ" sz="1200" b="0" i="0" u="none" strike="noStrike" dirty="0" err="1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progenitory</a:t>
                      </a:r>
                      <a:r>
                        <a:rPr lang="cs-CZ" sz="1200" b="0" i="0" u="none" strike="noStrike" dirty="0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 z kostní dřeně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t2cure GmbH, Frankfurt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 dirty="0">
                          <a:solidFill>
                            <a:srgbClr val="202020"/>
                          </a:solidFill>
                          <a:effectLst/>
                          <a:latin typeface="Verdana"/>
                        </a:rPr>
                        <a:t>31.03.2014</a:t>
                      </a:r>
                    </a:p>
                  </a:txBody>
                  <a:tcPr marR="3810" marT="3810" marB="0" anchor="ctr">
                    <a:lnL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5EA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6E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7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395536" y="314096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6" name="Skupina 5"/>
          <p:cNvGrpSpPr/>
          <p:nvPr/>
        </p:nvGrpSpPr>
        <p:grpSpPr>
          <a:xfrm>
            <a:off x="256366" y="332656"/>
            <a:ext cx="8507939" cy="2476509"/>
            <a:chOff x="51088" y="260649"/>
            <a:chExt cx="8507939" cy="247650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818"/>
            <a:stretch/>
          </p:blipFill>
          <p:spPr bwMode="auto">
            <a:xfrm>
              <a:off x="251520" y="260649"/>
              <a:ext cx="8280920" cy="158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630" b="44342"/>
            <a:stretch/>
          </p:blipFill>
          <p:spPr bwMode="auto">
            <a:xfrm>
              <a:off x="51088" y="1546400"/>
              <a:ext cx="8280920" cy="370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578"/>
            <a:stretch/>
          </p:blipFill>
          <p:spPr bwMode="auto">
            <a:xfrm>
              <a:off x="278107" y="1916832"/>
              <a:ext cx="8280920" cy="820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88843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cs-CZ" sz="2600" dirty="0"/>
              <a:t>Pupečníková krev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cs-CZ" sz="2600" dirty="0"/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zdroj kmenových buněk pro regenerativní medicíně, 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snadno dosažitelný a eticky nekonfliktní 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obsahuje také somatické kmenové buňky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experimentální důkazy o možném významu v regenerativní medicíně jsou již k dispozici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podporuje intenzivní základní, translační a klinický výzkum v oblasti využití pupečníkové krve v oblasti regenerativní medicíny, 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600" dirty="0"/>
              <a:t>do budoucna se může stát zdrojem individuálních přípravků moderní terapie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endParaRPr lang="cs-CZ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cs-CZ" sz="1000" i="1" dirty="0" smtClean="0"/>
              <a:t>-kráceno-</a:t>
            </a:r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647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878024"/>
              </p:ext>
            </p:extLst>
          </p:nvPr>
        </p:nvGraphicFramePr>
        <p:xfrm>
          <a:off x="467544" y="1412776"/>
          <a:ext cx="8020685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2006600"/>
                <a:gridCol w="914400"/>
                <a:gridCol w="609600"/>
                <a:gridCol w="609600"/>
                <a:gridCol w="609600"/>
                <a:gridCol w="609600"/>
                <a:gridCol w="1311275"/>
                <a:gridCol w="1350010"/>
              </a:tblGrid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Celkem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2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3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4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2 with results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Phase 3 with results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Mesenchymal stem cells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696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421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391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45</a:t>
                      </a:r>
                      <a:endParaRPr lang="cs-CZ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Umbilical cord blood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839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199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271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65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35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38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9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Autologous umbilical cord blood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62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34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27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Cord tissue cells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223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76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92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17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iPS cells 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128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10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31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18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5</a:t>
                      </a:r>
                      <a:endParaRPr lang="cs-CZ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</a:t>
                      </a:r>
                      <a:endParaRPr lang="cs-CZ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467544" y="2996952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CT </a:t>
            </a:r>
            <a:r>
              <a:rPr lang="cs-CZ" dirty="0"/>
              <a:t>ve 4. Fázi u UCB jde např. o stanovení dávky léků/ antibiotik v průběhu těhotenství…</a:t>
            </a:r>
          </a:p>
        </p:txBody>
      </p:sp>
    </p:spTree>
    <p:extLst>
      <p:ext uri="{BB962C8B-B14F-4D97-AF65-F5344CB8AC3E}">
        <p14:creationId xmlns:p14="http://schemas.microsoft.com/office/powerpoint/2010/main" val="55335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harts.webofknowledge.com/ChartServer/draw?SessionID=2BfV5j3PiHsbzxDixrF&amp;Product=UA&amp;GraphID=PI_BarChart_8_f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62" y="1412776"/>
            <a:ext cx="8757563" cy="43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539552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cs-CZ" sz="2400" dirty="0" smtClean="0"/>
              <a:t>klíčová slova: </a:t>
            </a:r>
            <a:r>
              <a:rPr lang="cs-CZ" sz="2400" dirty="0" err="1" smtClean="0">
                <a:solidFill>
                  <a:srgbClr val="FF0000"/>
                </a:solidFill>
              </a:rPr>
              <a:t>autologous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cord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</a:rPr>
              <a:t>blood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67544" y="6223606"/>
            <a:ext cx="2165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zdroj: Web </a:t>
            </a:r>
            <a:r>
              <a:rPr lang="cs-CZ" i="1" dirty="0" err="1"/>
              <a:t>of</a:t>
            </a:r>
            <a:r>
              <a:rPr lang="cs-CZ" i="1" dirty="0"/>
              <a:t> Science</a:t>
            </a:r>
          </a:p>
        </p:txBody>
      </p:sp>
      <p:sp>
        <p:nvSpPr>
          <p:cNvPr id="7" name="Obdélník 6"/>
          <p:cNvSpPr/>
          <p:nvPr/>
        </p:nvSpPr>
        <p:spPr>
          <a:xfrm>
            <a:off x="506647" y="5859954"/>
            <a:ext cx="3449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Počet </a:t>
            </a:r>
            <a:r>
              <a:rPr lang="cs-CZ" dirty="0"/>
              <a:t>publikací </a:t>
            </a:r>
            <a:r>
              <a:rPr lang="cs-CZ" dirty="0" smtClean="0"/>
              <a:t>1980 -2017 </a:t>
            </a:r>
            <a:r>
              <a:rPr lang="cs-CZ" dirty="0"/>
              <a:t>= </a:t>
            </a:r>
            <a:r>
              <a:rPr lang="cs-CZ" dirty="0" smtClean="0"/>
              <a:t>1 407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Výřez obrazovky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3413178" cy="1728192"/>
          </a:xfrm>
        </p:spPr>
      </p:pic>
      <p:pic>
        <p:nvPicPr>
          <p:cNvPr id="7" name="Obrázek 6" descr="Výřez obrazovk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84"/>
            <a:ext cx="2367551" cy="928809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95536" y="299695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70C0"/>
                </a:solidFill>
              </a:rPr>
              <a:t>Shromáždění se má věnovat čemu?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o</a:t>
            </a:r>
            <a:r>
              <a:rPr lang="cs-CZ" sz="2400" dirty="0" smtClean="0"/>
              <a:t>becně problematice využití kmenových buněk</a:t>
            </a:r>
          </a:p>
          <a:p>
            <a:r>
              <a:rPr lang="cs-CZ" sz="2400" dirty="0" smtClean="0"/>
              <a:t>	nebo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/>
              <a:t>pouze využití kmenových buněk z pupečníku, tedy využití kmenových buněk z pupečníkové krve a tkáně?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r>
              <a:rPr lang="cs-CZ" sz="2400" b="1" dirty="0">
                <a:solidFill>
                  <a:srgbClr val="0070C0"/>
                </a:solidFill>
              </a:rPr>
              <a:t>Domníváte se, že využití kmenových buněk (obecně) je v současné medicíně uznávaným standardem?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2852936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 využití kmenových buněk standardem?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000" b="1" dirty="0" smtClean="0">
                <a:solidFill>
                  <a:srgbClr val="0070C0"/>
                </a:solidFill>
              </a:rPr>
              <a:t>ANO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b="1" dirty="0" smtClean="0"/>
              <a:t>1.000.000 transplantací </a:t>
            </a:r>
            <a:r>
              <a:rPr lang="cs-CZ" sz="2000" dirty="0" smtClean="0"/>
              <a:t>krvetvorných kmenových buněk je příkladem standardního využití kmenových buněk k regenerativním účelům:</a:t>
            </a:r>
          </a:p>
          <a:p>
            <a:r>
              <a:rPr lang="cs-CZ" sz="2000" dirty="0" smtClean="0"/>
              <a:t>Regenerace kostní dřeně</a:t>
            </a:r>
          </a:p>
          <a:p>
            <a:r>
              <a:rPr lang="cs-CZ" sz="2000" dirty="0" smtClean="0"/>
              <a:t>Regenerace krvetvorby</a:t>
            </a:r>
          </a:p>
          <a:p>
            <a:r>
              <a:rPr lang="cs-CZ" sz="2000" dirty="0" smtClean="0"/>
              <a:t>Regenerace imunity</a:t>
            </a:r>
          </a:p>
          <a:p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Trvalo </a:t>
            </a:r>
            <a:r>
              <a:rPr lang="cs-CZ" sz="2000" b="1" dirty="0" smtClean="0"/>
              <a:t>přes 40 let</a:t>
            </a:r>
            <a:r>
              <a:rPr lang="cs-CZ" sz="2000" dirty="0" smtClean="0"/>
              <a:t>, než se transplantace krvetvorných buněk(kostní dřeně) stala standardem 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 smtClean="0"/>
              <a:t>V EU 40.000 transplantací ročně </a:t>
            </a:r>
          </a:p>
          <a:p>
            <a:r>
              <a:rPr lang="cs-CZ" sz="2000" dirty="0" smtClean="0"/>
              <a:t>řada indikací je jiná než léčba maligních onemocnění (</a:t>
            </a:r>
            <a:r>
              <a:rPr lang="cs-CZ" sz="2000" dirty="0"/>
              <a:t>metabolická onemocnění, vrozené poruchy </a:t>
            </a:r>
            <a:r>
              <a:rPr lang="cs-CZ" sz="2000" dirty="0" smtClean="0"/>
              <a:t>imunity)</a:t>
            </a:r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Současný stav buněčné terapie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Transplantace krvetvorných kmenových buněk je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b="1" dirty="0" smtClean="0">
                <a:solidFill>
                  <a:srgbClr val="0070C0"/>
                </a:solidFill>
              </a:rPr>
              <a:t>MODELEM BUNĚČNÉ TERAPIE</a:t>
            </a:r>
            <a:endParaRPr lang="cs-CZ" sz="2000" dirty="0" smtClean="0"/>
          </a:p>
          <a:p>
            <a:r>
              <a:rPr lang="cs-CZ" sz="2000" dirty="0" smtClean="0"/>
              <a:t>Současný </a:t>
            </a:r>
            <a:r>
              <a:rPr lang="cs-CZ" sz="2000" dirty="0"/>
              <a:t>vývoj kopíruje </a:t>
            </a:r>
            <a:r>
              <a:rPr lang="cs-CZ" sz="2000" dirty="0" smtClean="0"/>
              <a:t>tento model </a:t>
            </a:r>
          </a:p>
          <a:p>
            <a:r>
              <a:rPr lang="cs-CZ" sz="2000" dirty="0" smtClean="0"/>
              <a:t>Existuje minimálně </a:t>
            </a:r>
            <a:r>
              <a:rPr lang="cs-CZ" sz="2000" b="1" dirty="0" smtClean="0"/>
              <a:t>200 typů kmenových buněk </a:t>
            </a:r>
            <a:r>
              <a:rPr lang="cs-CZ" sz="2000" dirty="0" smtClean="0"/>
              <a:t>v lidském organizmu!</a:t>
            </a:r>
          </a:p>
          <a:p>
            <a:r>
              <a:rPr lang="cs-CZ" sz="2000" dirty="0" smtClean="0"/>
              <a:t>Vývoj „klasických“ léčiv 10 – 15 let </a:t>
            </a:r>
          </a:p>
          <a:p>
            <a:endParaRPr lang="cs-CZ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Hlavní problém: </a:t>
            </a:r>
            <a:r>
              <a:rPr lang="cs-CZ" sz="2000" b="1" dirty="0" smtClean="0">
                <a:solidFill>
                  <a:srgbClr val="0070C0"/>
                </a:solidFill>
              </a:rPr>
              <a:t>ZDROJ</a:t>
            </a:r>
          </a:p>
          <a:p>
            <a:pPr>
              <a:buFontTx/>
              <a:buChar char="-"/>
            </a:pPr>
            <a:r>
              <a:rPr lang="cs-CZ" sz="2000" dirty="0" smtClean="0"/>
              <a:t>kmenové </a:t>
            </a:r>
            <a:r>
              <a:rPr lang="cs-CZ" sz="2000" dirty="0"/>
              <a:t>buňky přítomny prakticky ve všech </a:t>
            </a:r>
            <a:r>
              <a:rPr lang="cs-CZ" sz="2000" dirty="0" smtClean="0"/>
              <a:t>tkáních</a:t>
            </a:r>
          </a:p>
          <a:p>
            <a:pPr>
              <a:buFontTx/>
              <a:buChar char="-"/>
            </a:pPr>
            <a:r>
              <a:rPr lang="cs-CZ" sz="2000" dirty="0" smtClean="0"/>
              <a:t>mimořádně obtížné je získat</a:t>
            </a:r>
          </a:p>
          <a:p>
            <a:pPr>
              <a:buFontTx/>
              <a:buChar char="-"/>
            </a:pPr>
            <a:r>
              <a:rPr lang="cs-CZ" sz="2000" dirty="0"/>
              <a:t>extrémně </a:t>
            </a:r>
            <a:r>
              <a:rPr lang="cs-CZ" sz="2000" dirty="0" smtClean="0"/>
              <a:t>nízké koncentrace (kromě pupečníkové krve, tkáně a kostní dřeně)</a:t>
            </a:r>
            <a:endParaRPr lang="cs-CZ" sz="2000" dirty="0"/>
          </a:p>
          <a:p>
            <a:pPr>
              <a:lnSpc>
                <a:spcPct val="150000"/>
              </a:lnSpc>
              <a:buFontTx/>
              <a:buChar char="-"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pro buněčnou terapii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 smtClean="0">
                <a:solidFill>
                  <a:srgbClr val="0070C0"/>
                </a:solidFill>
              </a:rPr>
              <a:t>Jak získat kmenové buňky vhodné k regeneraci a léčbě?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2 přístupy:</a:t>
            </a:r>
          </a:p>
          <a:p>
            <a:pPr marL="0" indent="0">
              <a:buNone/>
            </a:pPr>
            <a:endParaRPr lang="cs-CZ" sz="1600" dirty="0"/>
          </a:p>
          <a:p>
            <a:pPr>
              <a:buFont typeface="+mj-lt"/>
              <a:buAutoNum type="arabicPeriod"/>
            </a:pPr>
            <a:r>
              <a:rPr lang="cs-CZ" sz="1600" dirty="0" smtClean="0"/>
              <a:t>Přeprogramovat dospělé buňky</a:t>
            </a:r>
          </a:p>
          <a:p>
            <a:pPr lvl="1"/>
            <a:r>
              <a:rPr lang="cs-CZ" sz="1600" dirty="0" smtClean="0"/>
              <a:t>Je to možné (</a:t>
            </a:r>
            <a:r>
              <a:rPr lang="cs-CZ" sz="1600" dirty="0" err="1" smtClean="0"/>
              <a:t>iPSCs</a:t>
            </a:r>
            <a:r>
              <a:rPr lang="cs-CZ" sz="1600" dirty="0" smtClean="0"/>
              <a:t>, dr. </a:t>
            </a:r>
            <a:r>
              <a:rPr lang="cs-CZ" sz="1600" dirty="0" err="1" smtClean="0"/>
              <a:t>Yamanaka</a:t>
            </a:r>
            <a:r>
              <a:rPr lang="cs-CZ" sz="1600" dirty="0" smtClean="0"/>
              <a:t>, Nobelova cena v roce 2006)</a:t>
            </a:r>
          </a:p>
          <a:p>
            <a:pPr lvl="1"/>
            <a:r>
              <a:rPr lang="cs-CZ" sz="1600" dirty="0" smtClean="0"/>
              <a:t>Problémy (nízká výtěžnost, vysoká cena, malignity, atd.)</a:t>
            </a:r>
          </a:p>
          <a:p>
            <a:pPr lvl="1"/>
            <a:endParaRPr lang="cs-CZ" sz="1600" dirty="0" smtClean="0"/>
          </a:p>
          <a:p>
            <a:pPr>
              <a:buFont typeface="+mj-lt"/>
              <a:buAutoNum type="arabicPeriod"/>
            </a:pPr>
            <a:r>
              <a:rPr lang="cs-CZ" sz="1600" dirty="0" smtClean="0"/>
              <a:t>Získat buňky nezralé</a:t>
            </a:r>
          </a:p>
          <a:p>
            <a:pPr lvl="1"/>
            <a:r>
              <a:rPr lang="cs-CZ" sz="1600" dirty="0" smtClean="0"/>
              <a:t>Embryonální kmenové buňky (zdrojem je embryo – eticky nepřijatelné)</a:t>
            </a:r>
          </a:p>
          <a:p>
            <a:pPr lvl="1"/>
            <a:r>
              <a:rPr lang="cs-CZ" sz="1600" dirty="0" smtClean="0"/>
              <a:t>Jiné kmenové buňky nebo </a:t>
            </a:r>
            <a:r>
              <a:rPr lang="cs-CZ" sz="1600" dirty="0" err="1" smtClean="0"/>
              <a:t>progenitory</a:t>
            </a:r>
            <a:r>
              <a:rPr lang="cs-CZ" sz="1600" dirty="0" smtClean="0"/>
              <a:t> – </a:t>
            </a:r>
            <a:r>
              <a:rPr lang="cs-CZ" sz="1600" dirty="0" err="1" smtClean="0"/>
              <a:t>embryonic</a:t>
            </a:r>
            <a:r>
              <a:rPr lang="cs-CZ" sz="1600" dirty="0" smtClean="0"/>
              <a:t> </a:t>
            </a:r>
            <a:r>
              <a:rPr lang="cs-CZ" sz="1600" dirty="0" err="1" smtClean="0"/>
              <a:t>like</a:t>
            </a:r>
            <a:r>
              <a:rPr lang="cs-CZ" sz="1600" dirty="0" smtClean="0"/>
              <a:t> buňky, mezenchymální kmenové buňky, endoteliální </a:t>
            </a:r>
            <a:r>
              <a:rPr lang="cs-CZ" sz="1600" dirty="0" err="1" smtClean="0"/>
              <a:t>progenitory</a:t>
            </a:r>
            <a:r>
              <a:rPr lang="cs-CZ" sz="1600" dirty="0" smtClean="0"/>
              <a:t>, …</a:t>
            </a:r>
          </a:p>
          <a:p>
            <a:pPr marL="457200" lvl="1" indent="0">
              <a:buNone/>
            </a:pPr>
            <a:endParaRPr lang="cs-CZ" sz="1600" dirty="0" smtClean="0"/>
          </a:p>
          <a:p>
            <a:pPr marL="457200" lvl="1" indent="0">
              <a:buNone/>
            </a:pPr>
            <a:r>
              <a:rPr lang="cs-CZ" sz="1600" dirty="0" smtClean="0"/>
              <a:t>		</a:t>
            </a:r>
          </a:p>
          <a:p>
            <a:pPr marL="457200" lvl="1" indent="0">
              <a:buNone/>
            </a:pPr>
            <a:r>
              <a:rPr lang="cs-CZ" sz="1600" dirty="0"/>
              <a:t>	</a:t>
            </a:r>
            <a:r>
              <a:rPr lang="cs-CZ" sz="1600" dirty="0" smtClean="0"/>
              <a:t>pupečníková krev		</a:t>
            </a:r>
            <a:r>
              <a:rPr lang="cs-CZ" sz="1600" b="1" dirty="0" smtClean="0">
                <a:solidFill>
                  <a:srgbClr val="0070C0"/>
                </a:solidFill>
              </a:rPr>
              <a:t>ODPAD</a:t>
            </a:r>
            <a:r>
              <a:rPr lang="cs-CZ" sz="1600" dirty="0" smtClean="0"/>
              <a:t> plný toho nejcennějšího, co má 	pupečníková tkáň		</a:t>
            </a:r>
            <a:r>
              <a:rPr lang="cs-CZ" sz="1600" dirty="0"/>
              <a:t>organizmus k </a:t>
            </a:r>
            <a:r>
              <a:rPr lang="cs-CZ" sz="1600" dirty="0" smtClean="0"/>
              <a:t>dispozici, ve stavu zrodu</a:t>
            </a:r>
          </a:p>
          <a:p>
            <a:pPr marL="457200" lvl="1" indent="0">
              <a:buNone/>
            </a:pPr>
            <a:endParaRPr lang="cs-CZ" sz="1600" dirty="0"/>
          </a:p>
          <a:p>
            <a:pPr marL="457200" lvl="1" indent="0">
              <a:buNone/>
            </a:pPr>
            <a:endParaRPr lang="cs-CZ" sz="1600" dirty="0" smtClean="0"/>
          </a:p>
        </p:txBody>
      </p:sp>
      <p:sp>
        <p:nvSpPr>
          <p:cNvPr id="6" name="Šipka doprava 5"/>
          <p:cNvSpPr/>
          <p:nvPr/>
        </p:nvSpPr>
        <p:spPr>
          <a:xfrm>
            <a:off x="611560" y="5445224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1403648" y="5197607"/>
            <a:ext cx="2016224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>
            <a:off x="3491880" y="5449635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Další „odpadní materiál“ </a:t>
            </a:r>
            <a:br>
              <a:rPr lang="cs-CZ" dirty="0" smtClean="0"/>
            </a:br>
            <a:r>
              <a:rPr lang="cs-CZ" dirty="0" err="1" smtClean="0">
                <a:solidFill>
                  <a:srgbClr val="0070C0"/>
                </a:solidFill>
              </a:rPr>
              <a:t>Amniová</a:t>
            </a:r>
            <a:r>
              <a:rPr lang="cs-CZ" dirty="0" smtClean="0">
                <a:solidFill>
                  <a:srgbClr val="0070C0"/>
                </a:solidFill>
              </a:rPr>
              <a:t> membrána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9"/>
            <a:ext cx="4474840" cy="2016224"/>
          </a:xfrm>
        </p:spPr>
        <p:txBody>
          <a:bodyPr/>
          <a:lstStyle/>
          <a:p>
            <a:pPr marL="285750" indent="-285750"/>
            <a:r>
              <a:rPr lang="cs-CZ" sz="1600" dirty="0"/>
              <a:t>zárodečný obal, který obklopuje vyvíjející se plod v </a:t>
            </a:r>
            <a:r>
              <a:rPr lang="cs-CZ" sz="1600" dirty="0" smtClean="0"/>
              <a:t>děloze</a:t>
            </a:r>
          </a:p>
          <a:p>
            <a:pPr marL="285750" indent="-285750"/>
            <a:endParaRPr lang="cs-CZ" sz="1600" dirty="0" smtClean="0"/>
          </a:p>
          <a:p>
            <a:pPr marL="285750" indent="-285750"/>
            <a:r>
              <a:rPr lang="cs-CZ" sz="1600" dirty="0"/>
              <a:t>t</a:t>
            </a:r>
            <a:r>
              <a:rPr lang="cs-CZ" sz="1600" dirty="0" smtClean="0"/>
              <a:t>enká průhledná blána, bez cév</a:t>
            </a:r>
            <a:endParaRPr lang="cs-CZ" sz="1600" dirty="0"/>
          </a:p>
          <a:p>
            <a:pPr marL="0" indent="0">
              <a:buNone/>
            </a:pPr>
            <a:endParaRPr lang="cs-CZ" sz="1600" dirty="0"/>
          </a:p>
          <a:p>
            <a:pPr marL="285750" indent="-285750"/>
            <a:r>
              <a:rPr lang="cs-CZ" sz="1600" dirty="0"/>
              <a:t>po porodu je </a:t>
            </a:r>
            <a:r>
              <a:rPr lang="cs-CZ" sz="1600" dirty="0" smtClean="0"/>
              <a:t>společně</a:t>
            </a:r>
            <a:r>
              <a:rPr lang="en-US" sz="1600" dirty="0" smtClean="0"/>
              <a:t> </a:t>
            </a:r>
            <a:r>
              <a:rPr lang="cs-CZ" sz="1600" dirty="0" smtClean="0"/>
              <a:t>s </a:t>
            </a:r>
            <a:r>
              <a:rPr lang="cs-CZ" sz="1600" dirty="0"/>
              <a:t>placentou </a:t>
            </a:r>
            <a:r>
              <a:rPr lang="cs-CZ" sz="1600" dirty="0" smtClean="0"/>
              <a:t>likvidována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99" y="927313"/>
            <a:ext cx="3730625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Výsledek obrázku pro neonatus amniotic sa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15" y="4205118"/>
            <a:ext cx="3142307" cy="23567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05118"/>
            <a:ext cx="3448553" cy="23433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18.Prezentace\32.Prezentace AMZ\Human_placenta_baby_sid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47901"/>
            <a:ext cx="3700014" cy="2815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7817122" y="6093296"/>
            <a:ext cx="1333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Foto </a:t>
            </a:r>
          </a:p>
          <a:p>
            <a:r>
              <a:rPr lang="cs-CZ" sz="1400" i="1" dirty="0" err="1" smtClean="0"/>
              <a:t>Lennart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Nilsson</a:t>
            </a:r>
            <a:endParaRPr lang="cs-CZ" sz="1400" i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886493" y="3978686"/>
            <a:ext cx="11945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Foto Národní centrum tkání a buněk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67544" y="350100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70C0"/>
                </a:solidFill>
              </a:rPr>
              <a:t>může být však </a:t>
            </a:r>
            <a:r>
              <a:rPr lang="cs-CZ" b="1" dirty="0" smtClean="0">
                <a:solidFill>
                  <a:srgbClr val="0070C0"/>
                </a:solidFill>
              </a:rPr>
              <a:t>využita k </a:t>
            </a:r>
            <a:r>
              <a:rPr lang="cs-CZ" b="1" dirty="0">
                <a:solidFill>
                  <a:srgbClr val="0070C0"/>
                </a:solidFill>
              </a:rPr>
              <a:t>léčebným účelům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53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12" t="7329" r="12775" b="4387"/>
          <a:stretch/>
        </p:blipFill>
        <p:spPr bwMode="auto">
          <a:xfrm>
            <a:off x="251520" y="1577174"/>
            <a:ext cx="2995449" cy="242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C:\Pavlína Dokumenty\Kazuistiky\matějková\matějková fota\OL\Matejkova, Eva 1.7. 2014 puk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54" t="39252" r="37766" b="11634"/>
          <a:stretch/>
        </p:blipFill>
        <p:spPr bwMode="auto">
          <a:xfrm>
            <a:off x="251519" y="4245584"/>
            <a:ext cx="2995449" cy="227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78" t="42103" r="20081"/>
          <a:stretch/>
        </p:blipFill>
        <p:spPr bwMode="auto">
          <a:xfrm>
            <a:off x="-2772816" y="2791118"/>
            <a:ext cx="2388960" cy="145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ovéPole 15"/>
          <p:cNvSpPr txBox="1"/>
          <p:nvPr/>
        </p:nvSpPr>
        <p:spPr>
          <a:xfrm>
            <a:off x="-2772816" y="2385058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000000"/>
                </a:solidFill>
              </a:rPr>
              <a:t>15.10.2014</a:t>
            </a:r>
            <a:endParaRPr lang="cs-CZ" sz="2000" b="1" dirty="0">
              <a:solidFill>
                <a:srgbClr val="000000"/>
              </a:solidFill>
            </a:endParaRPr>
          </a:p>
        </p:txBody>
      </p:sp>
      <p:pic>
        <p:nvPicPr>
          <p:cNvPr id="8" name="Picture 6" descr="C:\Pavlína Dokumenty\ČOS\čos 2015 Hradec Králové\Oboustranná perforace rohovky - RA,PUK Matějková\matějková fota\31.7.2015\Matejkova, Eva (P0961342389)_OS (4)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16" t="30523" r="29985"/>
          <a:stretch/>
        </p:blipFill>
        <p:spPr bwMode="auto">
          <a:xfrm>
            <a:off x="3706908" y="1577175"/>
            <a:ext cx="5113297" cy="494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251520" y="4253026"/>
            <a:ext cx="1101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000000"/>
                </a:solidFill>
              </a:rPr>
              <a:t>1.7.2014</a:t>
            </a:r>
            <a:endParaRPr lang="cs-CZ" sz="2000" b="1" dirty="0">
              <a:solidFill>
                <a:srgbClr val="00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51520" y="1556792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000000"/>
                </a:solidFill>
              </a:rPr>
              <a:t>27.6.2014</a:t>
            </a:r>
            <a:endParaRPr lang="cs-CZ" sz="2000" b="1" dirty="0">
              <a:solidFill>
                <a:srgbClr val="00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779912" y="1588730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000000"/>
                </a:solidFill>
              </a:rPr>
              <a:t>31.7.2015</a:t>
            </a:r>
            <a:endParaRPr lang="cs-CZ" sz="2000" b="1" dirty="0">
              <a:solidFill>
                <a:srgbClr val="0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52661" cy="562074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/>
              <a:t>Ročně dodáme pacientům cca 200 ks </a:t>
            </a:r>
            <a:r>
              <a:rPr lang="cs-CZ" dirty="0" err="1"/>
              <a:t>amniových</a:t>
            </a:r>
            <a:r>
              <a:rPr lang="cs-CZ" dirty="0"/>
              <a:t> membrán do </a:t>
            </a:r>
            <a:r>
              <a:rPr lang="cs-CZ" dirty="0" smtClean="0"/>
              <a:t>25 nemocnic.</a:t>
            </a:r>
            <a:endParaRPr lang="cs-CZ" dirty="0"/>
          </a:p>
        </p:txBody>
      </p:sp>
      <p:sp>
        <p:nvSpPr>
          <p:cNvPr id="13" name="Zástupný symbol pro obsah 2"/>
          <p:cNvSpPr>
            <a:spLocks noGrp="1"/>
          </p:cNvSpPr>
          <p:nvPr>
            <p:ph idx="1"/>
          </p:nvPr>
        </p:nvSpPr>
        <p:spPr>
          <a:xfrm>
            <a:off x="467544" y="6237312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600" dirty="0" smtClean="0"/>
              <a:t>74letá žena, revmatoidní artritida, periferní </a:t>
            </a:r>
            <a:r>
              <a:rPr lang="cs-CZ" sz="1600" dirty="0" err="1" smtClean="0"/>
              <a:t>ulcerující</a:t>
            </a:r>
            <a:r>
              <a:rPr lang="cs-CZ" sz="1600" dirty="0" smtClean="0"/>
              <a:t> keratitida progredovala do velké perforace rohovky </a:t>
            </a:r>
          </a:p>
          <a:p>
            <a:endParaRPr lang="cs-CZ" sz="1600" dirty="0"/>
          </a:p>
        </p:txBody>
      </p:sp>
      <p:cxnSp>
        <p:nvCxnSpPr>
          <p:cNvPr id="5" name="Přímá spojnice se šipkou 4"/>
          <p:cNvCxnSpPr/>
          <p:nvPr/>
        </p:nvCxnSpPr>
        <p:spPr>
          <a:xfrm>
            <a:off x="1835696" y="1881808"/>
            <a:ext cx="576064" cy="539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7020272" y="2708920"/>
            <a:ext cx="576064" cy="539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ovéPole 20"/>
          <p:cNvSpPr txBox="1"/>
          <p:nvPr/>
        </p:nvSpPr>
        <p:spPr>
          <a:xfrm>
            <a:off x="5868144" y="2339588"/>
            <a:ext cx="2228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/>
              <a:t>z</a:t>
            </a:r>
            <a:r>
              <a:rPr lang="cs-CZ" sz="2000" b="1" dirty="0" smtClean="0"/>
              <a:t>ahojená perforace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57952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1" y="1196752"/>
            <a:ext cx="82613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899592" y="1052736"/>
            <a:ext cx="6696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l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1800" dirty="0" smtClean="0"/>
              <a:t>klíčová slova: </a:t>
            </a:r>
            <a:r>
              <a:rPr lang="cs-CZ" sz="1800" dirty="0" smtClean="0">
                <a:solidFill>
                  <a:srgbClr val="0070C0"/>
                </a:solidFill>
              </a:rPr>
              <a:t>stem cell </a:t>
            </a:r>
            <a:r>
              <a:rPr lang="cs-CZ" sz="1800" dirty="0" smtClean="0"/>
              <a:t>AND</a:t>
            </a:r>
            <a:r>
              <a:rPr lang="cs-CZ" sz="1800" dirty="0" smtClean="0">
                <a:solidFill>
                  <a:srgbClr val="FF0000"/>
                </a:solidFill>
              </a:rPr>
              <a:t> </a:t>
            </a:r>
            <a:r>
              <a:rPr lang="cs-CZ" sz="1800" dirty="0"/>
              <a:t>(</a:t>
            </a:r>
            <a:r>
              <a:rPr lang="cs-CZ" sz="1800" dirty="0" err="1" smtClean="0">
                <a:solidFill>
                  <a:srgbClr val="0070C0"/>
                </a:solidFill>
              </a:rPr>
              <a:t>cord</a:t>
            </a:r>
            <a:r>
              <a:rPr lang="cs-CZ" sz="1800" dirty="0" smtClean="0">
                <a:solidFill>
                  <a:srgbClr val="0070C0"/>
                </a:solidFill>
              </a:rPr>
              <a:t> </a:t>
            </a:r>
            <a:r>
              <a:rPr lang="cs-CZ" sz="1800" dirty="0" err="1" smtClean="0">
                <a:solidFill>
                  <a:srgbClr val="0070C0"/>
                </a:solidFill>
              </a:rPr>
              <a:t>blood</a:t>
            </a:r>
            <a:r>
              <a:rPr lang="cs-CZ" sz="1800" dirty="0" smtClean="0">
                <a:solidFill>
                  <a:srgbClr val="0070C0"/>
                </a:solidFill>
              </a:rPr>
              <a:t> </a:t>
            </a:r>
            <a:r>
              <a:rPr lang="cs-CZ" sz="1800" dirty="0" smtClean="0"/>
              <a:t>OR</a:t>
            </a:r>
            <a:r>
              <a:rPr lang="cs-CZ" sz="1800" dirty="0" smtClean="0">
                <a:solidFill>
                  <a:srgbClr val="FF0000"/>
                </a:solidFill>
              </a:rPr>
              <a:t> </a:t>
            </a:r>
            <a:r>
              <a:rPr lang="cs-CZ" sz="1800" dirty="0" err="1" smtClean="0">
                <a:solidFill>
                  <a:srgbClr val="0070C0"/>
                </a:solidFill>
              </a:rPr>
              <a:t>cord</a:t>
            </a:r>
            <a:r>
              <a:rPr lang="cs-CZ" sz="1800" dirty="0" smtClean="0">
                <a:solidFill>
                  <a:srgbClr val="0070C0"/>
                </a:solidFill>
              </a:rPr>
              <a:t> </a:t>
            </a:r>
            <a:r>
              <a:rPr lang="cs-CZ" sz="1800" dirty="0" err="1" smtClean="0">
                <a:solidFill>
                  <a:srgbClr val="0070C0"/>
                </a:solidFill>
              </a:rPr>
              <a:t>tissue</a:t>
            </a:r>
            <a:r>
              <a:rPr lang="cs-CZ" sz="1800" dirty="0" smtClean="0"/>
              <a:t>)</a:t>
            </a:r>
            <a:endParaRPr lang="cs-CZ" sz="18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73075" y="551090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/>
              <a:t>počet publikací 1946-2000 = </a:t>
            </a:r>
            <a:r>
              <a:rPr lang="cs-CZ" sz="2400" dirty="0" smtClean="0"/>
              <a:t>  </a:t>
            </a:r>
            <a:r>
              <a:rPr lang="cs-CZ" sz="2400" b="1" dirty="0" smtClean="0"/>
              <a:t>8 268 …    150 / rok</a:t>
            </a:r>
          </a:p>
          <a:p>
            <a:pPr algn="l"/>
            <a:r>
              <a:rPr lang="cs-CZ" sz="2400" dirty="0" smtClean="0"/>
              <a:t>počet publikací 2001-2016 = </a:t>
            </a:r>
            <a:r>
              <a:rPr lang="cs-CZ" sz="2400" b="1" dirty="0" smtClean="0"/>
              <a:t>30 187</a:t>
            </a:r>
            <a:r>
              <a:rPr lang="cs-CZ" sz="2400" b="1" dirty="0"/>
              <a:t> </a:t>
            </a:r>
            <a:r>
              <a:rPr lang="cs-CZ" sz="2400" b="1" dirty="0" smtClean="0"/>
              <a:t>… 2 000/rok</a:t>
            </a:r>
          </a:p>
          <a:p>
            <a:pPr algn="l"/>
            <a:r>
              <a:rPr lang="cs-CZ" sz="1800" i="1" dirty="0" smtClean="0"/>
              <a:t>zdroj: Web </a:t>
            </a:r>
            <a:r>
              <a:rPr lang="cs-CZ" sz="1800" i="1" dirty="0" err="1" smtClean="0"/>
              <a:t>of</a:t>
            </a:r>
            <a:r>
              <a:rPr lang="cs-CZ" sz="1800" i="1" dirty="0" smtClean="0"/>
              <a:t> Science</a:t>
            </a:r>
            <a:endParaRPr lang="cs-CZ" sz="1800" i="1"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562074"/>
          </a:xfrm>
        </p:spPr>
        <p:txBody>
          <a:bodyPr/>
          <a:lstStyle/>
          <a:p>
            <a:r>
              <a:rPr lang="cs-CZ" dirty="0" smtClean="0"/>
              <a:t>Publikace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6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Publikace</a:t>
            </a:r>
            <a:endParaRPr lang="cs-CZ" dirty="0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284405"/>
              </p:ext>
            </p:extLst>
          </p:nvPr>
        </p:nvGraphicFramePr>
        <p:xfrm>
          <a:off x="1115616" y="1268760"/>
          <a:ext cx="6786079" cy="5030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bdélník 2"/>
          <p:cNvSpPr/>
          <p:nvPr/>
        </p:nvSpPr>
        <p:spPr>
          <a:xfrm>
            <a:off x="539552" y="6237312"/>
            <a:ext cx="1539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/>
              <a:t>zdroj: </a:t>
            </a:r>
            <a:r>
              <a:rPr lang="cs-CZ" i="1" dirty="0" err="1" smtClean="0"/>
              <a:t>PubMed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158102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774</Words>
  <Application>Microsoft Office PowerPoint</Application>
  <PresentationFormat>Předvádění na obrazovce (4:3)</PresentationFormat>
  <Paragraphs>236</Paragraphs>
  <Slides>16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sady Office</vt:lpstr>
      <vt:lpstr>Prezentace aplikace PowerPoint</vt:lpstr>
      <vt:lpstr>Prezentace aplikace PowerPoint</vt:lpstr>
      <vt:lpstr>Je využití kmenových buněk standardem?</vt:lpstr>
      <vt:lpstr>Současný stav buněčné terapie</vt:lpstr>
      <vt:lpstr>Zdroje pro buněčnou terapii</vt:lpstr>
      <vt:lpstr>Další „odpadní materiál“  Amniová membrána</vt:lpstr>
      <vt:lpstr>Ročně dodáme pacientům cca 200 ks amniových membrán do 25 nemocnic.</vt:lpstr>
      <vt:lpstr>Publikace</vt:lpstr>
      <vt:lpstr>Publikace</vt:lpstr>
      <vt:lpstr>Klinické studie</vt:lpstr>
      <vt:lpstr>LPMT registrované v EU</vt:lpstr>
      <vt:lpstr>Národní výjimky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PC</dc:creator>
  <cp:lastModifiedBy>Hrůzová Dagmar</cp:lastModifiedBy>
  <cp:revision>46</cp:revision>
  <dcterms:created xsi:type="dcterms:W3CDTF">2017-01-13T12:02:48Z</dcterms:created>
  <dcterms:modified xsi:type="dcterms:W3CDTF">2017-02-23T11:30:40Z</dcterms:modified>
</cp:coreProperties>
</file>