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6.png" ContentType="image/png"/>
  <Override PartName="/ppt/media/image1.jpeg" ContentType="image/jpeg"/>
  <Override PartName="/ppt/media/image3.png" ContentType="image/png"/>
  <Override PartName="/ppt/media/image7.png" ContentType="image/png"/>
  <Override PartName="/ppt/media/image4.png" ContentType="image/png"/>
  <Override PartName="/ppt/media/image5.png" ContentType="image/png"/>
  <Override PartName="/ppt/media/image2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13.xml.rels" ContentType="application/vnd.openxmlformats-package.relationships+xml"/>
  <Override PartName="/ppt/slides/_rels/slide2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16.xml.rels" ContentType="application/vnd.openxmlformats-package.relationships+xml"/>
  <Override PartName="/ppt/slides/_rels/slide5.xml.rels" ContentType="application/vnd.openxmlformats-package.relationships+xml"/>
  <Override PartName="/ppt/slides/_rels/slide15.xml.rels" ContentType="application/vnd.openxmlformats-package.relationships+xml"/>
  <Override PartName="/ppt/slides/_rels/slide4.xml.rels" ContentType="application/vnd.openxmlformats-package.relationships+xml"/>
  <Override PartName="/ppt/slides/_rels/slide14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5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914400" y="3835440"/>
            <a:ext cx="77720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896360" y="144792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4896360" y="383544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914400" y="383544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896360" y="144792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4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26280" y="3835440"/>
            <a:ext cx="2732400" cy="2180160"/>
          </a:xfrm>
          <a:prstGeom prst="rect">
            <a:avLst/>
          </a:prstGeom>
          <a:ln>
            <a:noFill/>
          </a:ln>
        </p:spPr>
      </p:pic>
      <p:pic>
        <p:nvPicPr>
          <p:cNvPr descr="" id="45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44320" y="3835440"/>
            <a:ext cx="2732400" cy="21801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914400" y="1447920"/>
            <a:ext cx="7772040" cy="4572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240" cy="4571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896360" y="1447920"/>
            <a:ext cx="3792240" cy="4571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914400" y="274680"/>
            <a:ext cx="7772040" cy="5744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914400" y="383544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896360" y="1447920"/>
            <a:ext cx="3792240" cy="4571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914400" y="1447920"/>
            <a:ext cx="7772040" cy="4572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240" cy="4571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896360" y="144792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896360" y="383544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896360" y="144792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914400" y="3835440"/>
            <a:ext cx="777132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914400" y="3835440"/>
            <a:ext cx="77720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896360" y="144792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4896360" y="383544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914400" y="383544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896360" y="144792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8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26280" y="3835440"/>
            <a:ext cx="2732400" cy="2180160"/>
          </a:xfrm>
          <a:prstGeom prst="rect">
            <a:avLst/>
          </a:prstGeom>
          <a:ln>
            <a:noFill/>
          </a:ln>
        </p:spPr>
      </p:pic>
      <p:pic>
        <p:nvPicPr>
          <p:cNvPr descr="" id="86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44320" y="3835440"/>
            <a:ext cx="2732400" cy="21801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240" cy="4571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896360" y="1447920"/>
            <a:ext cx="3792240" cy="4571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subTitle"/>
          </p:nvPr>
        </p:nvSpPr>
        <p:spPr>
          <a:xfrm>
            <a:off x="914400" y="274680"/>
            <a:ext cx="7772040" cy="5744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914400" y="383544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896360" y="1447920"/>
            <a:ext cx="3792240" cy="4571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240" cy="4571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896360" y="144792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896360" y="383544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896360" y="1447920"/>
            <a:ext cx="379224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914400" y="3835440"/>
            <a:ext cx="7771320" cy="2180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64080" y="69840"/>
            <a:ext cx="9012960" cy="6693120"/>
          </a:xfrm>
          <a:prstGeom prst="roundRect">
            <a:avLst>
              <a:gd fmla="val 4929" name="adj"/>
            </a:avLst>
          </a:prstGeom>
          <a:solidFill>
            <a:srgbClr val="ffffff"/>
          </a:solidFill>
          <a:ln w="6480">
            <a:solidFill>
              <a:srgbClr val="000000"/>
            </a:solidFill>
            <a:round/>
          </a:ln>
        </p:spPr>
      </p:sp>
      <p:sp>
        <p:nvSpPr>
          <p:cNvPr id="2" name="CustomShape 3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</p:sp>
      <p:sp>
        <p:nvSpPr>
          <p:cNvPr id="3" name="CustomShape 4"/>
          <p:cNvSpPr/>
          <p:nvPr/>
        </p:nvSpPr>
        <p:spPr>
          <a:xfrm>
            <a:off x="65160" y="69840"/>
            <a:ext cx="9012960" cy="6691680"/>
          </a:xfrm>
          <a:prstGeom prst="roundRect">
            <a:avLst>
              <a:gd fmla="val 4929" name="adj"/>
            </a:avLst>
          </a:prstGeom>
          <a:solidFill>
            <a:srgbClr val="ffffff"/>
          </a:solidFill>
          <a:ln w="6480">
            <a:solidFill>
              <a:srgbClr val="000000"/>
            </a:solidFill>
            <a:round/>
          </a:ln>
        </p:spPr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6172200" y="6191280"/>
            <a:ext cx="2476080" cy="475920"/>
          </a:xfrm>
          <a:prstGeom prst="rect">
            <a:avLst/>
          </a:prstGeom>
        </p:spPr>
        <p:txBody>
          <a:bodyPr anchor="ctr" bIns="45000" lIns="90000" rIns="90000" tIns="45000"/>
          <a:p>
            <a:pPr algn="r">
              <a:lnSpc>
                <a:spcPct val="100000"/>
              </a:lnSpc>
            </a:pPr>
            <a:r>
              <a:rPr lang="cs-CZ" sz="1400">
                <a:solidFill>
                  <a:srgbClr val="696464"/>
                </a:solidFill>
                <a:latin typeface="Perpetua"/>
              </a:rPr>
              <a:t>10. 6. 2014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ftr"/>
          </p:nvPr>
        </p:nvSpPr>
        <p:spPr>
          <a:xfrm>
            <a:off x="914400" y="6172200"/>
            <a:ext cx="3962160" cy="456840"/>
          </a:xfrm>
          <a:prstGeom prst="rect">
            <a:avLst/>
          </a:prstGeom>
        </p:spPr>
        <p:txBody>
          <a:bodyPr anchor="ctr" bIns="45000" lIns="90000" rIns="90000" tIns="45000"/>
          <a:p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sldNum"/>
          </p:nvPr>
        </p:nvSpPr>
        <p:spPr>
          <a:xfrm>
            <a:off x="146160" y="6210360"/>
            <a:ext cx="456840" cy="456840"/>
          </a:xfrm>
          <a:prstGeom prst="rect">
            <a:avLst/>
          </a:prstGeom>
        </p:spPr>
        <p:txBody>
          <a:bodyPr anchor="ctr" anchorCtr="1" bIns="0" lIns="0" rIns="0" tIns="0"/>
          <a:p>
            <a:pPr>
              <a:lnSpc>
                <a:spcPct val="100000"/>
              </a:lnSpc>
            </a:pPr>
            <a:fld id="{8F807D26-A487-4ADA-81A6-27D36A3F917F}" type="slidenum">
              <a:rPr lang="cs-CZ" sz="1400">
                <a:solidFill>
                  <a:srgbClr val="ffffff"/>
                </a:solidFill>
                <a:latin typeface="Franklin Gothic Book"/>
              </a:rPr>
              <a:t>&lt;číslo&gt;</a:t>
            </a:fld>
            <a:endParaRPr/>
          </a:p>
        </p:txBody>
      </p:sp>
      <p:sp>
        <p:nvSpPr>
          <p:cNvPr id="7" name="CustomShape 8"/>
          <p:cNvSpPr/>
          <p:nvPr/>
        </p:nvSpPr>
        <p:spPr>
          <a:xfrm>
            <a:off x="63000" y="1449360"/>
            <a:ext cx="9021240" cy="1527120"/>
          </a:xfrm>
          <a:prstGeom prst="rect">
            <a:avLst/>
          </a:prstGeom>
          <a:solidFill>
            <a:srgbClr val="d34817"/>
          </a:solidFill>
          <a:ln w="19080">
            <a:noFill/>
          </a:ln>
        </p:spPr>
      </p:sp>
      <p:sp>
        <p:nvSpPr>
          <p:cNvPr id="8" name="CustomShape 9"/>
          <p:cNvSpPr/>
          <p:nvPr/>
        </p:nvSpPr>
        <p:spPr>
          <a:xfrm>
            <a:off x="63000" y="1396800"/>
            <a:ext cx="9021240" cy="120240"/>
          </a:xfrm>
          <a:prstGeom prst="rect">
            <a:avLst/>
          </a:prstGeom>
          <a:solidFill>
            <a:srgbClr val="e5b1ab"/>
          </a:solidFill>
          <a:ln w="19080">
            <a:noFill/>
          </a:ln>
        </p:spPr>
      </p:sp>
      <p:sp>
        <p:nvSpPr>
          <p:cNvPr id="9" name="CustomShape 10"/>
          <p:cNvSpPr/>
          <p:nvPr/>
        </p:nvSpPr>
        <p:spPr>
          <a:xfrm>
            <a:off x="63000" y="2976480"/>
            <a:ext cx="9021240" cy="110160"/>
          </a:xfrm>
          <a:prstGeom prst="rect">
            <a:avLst/>
          </a:prstGeom>
          <a:solidFill>
            <a:srgbClr val="918485"/>
          </a:solidFill>
          <a:ln w="19080">
            <a:noFill/>
          </a:ln>
        </p:spPr>
      </p:sp>
      <p:sp>
        <p:nvSpPr>
          <p:cNvPr id="10" name="PlaceHolder 1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520"/>
          </a:xfrm>
          <a:prstGeom prst="rect">
            <a:avLst/>
          </a:prstGeom>
        </p:spPr>
        <p:txBody>
          <a:bodyPr anchor="ctr" bIns="91440" lIns="90000" rIns="90000" tIns="45000"/>
          <a:p>
            <a:pPr algn="ctr">
              <a:lnSpc>
                <a:spcPct val="100000"/>
              </a:lnSpc>
            </a:pPr>
            <a:r>
              <a:rPr lang="cs-CZ" sz="4000">
                <a:solidFill>
                  <a:srgbClr val="ffffff"/>
                </a:solidFill>
                <a:latin typeface="Franklin Gothic Book"/>
              </a:rPr>
              <a:t>Klikněte pro úpravu formátu textu nadpisuKlepnutím lze upravit styl předlohy nadpisů.</a:t>
            </a:r>
            <a:endParaRPr/>
          </a:p>
        </p:txBody>
      </p:sp>
      <p:sp>
        <p:nvSpPr>
          <p:cNvPr id="11" name="PlaceHolder 1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cs-CZ"/>
              <a:t>Klikněte pro úpravu formátu textu osnovy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cs-CZ"/>
              <a:t>Druhá úroveň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cs-CZ"/>
              <a:t>Třetí úroveň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cs-CZ"/>
              <a:t>Čtvrtá úroveň osnovy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cs-CZ"/>
              <a:t>Pátá úroveň osnovy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cs-CZ"/>
              <a:t>Šestá úroveň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cs-CZ"/>
              <a:t>Sedmá úroveň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</p:sp>
      <p:sp>
        <p:nvSpPr>
          <p:cNvPr id="47" name="CustomShape 2"/>
          <p:cNvSpPr/>
          <p:nvPr/>
        </p:nvSpPr>
        <p:spPr>
          <a:xfrm>
            <a:off x="64080" y="69840"/>
            <a:ext cx="9012960" cy="6693120"/>
          </a:xfrm>
          <a:prstGeom prst="roundRect">
            <a:avLst>
              <a:gd fmla="val 4929" name="adj"/>
            </a:avLst>
          </a:prstGeom>
          <a:solidFill>
            <a:srgbClr val="ffffff"/>
          </a:solidFill>
          <a:ln w="6480">
            <a:solidFill>
              <a:srgbClr val="000000"/>
            </a:solidFill>
            <a:round/>
          </a:ln>
        </p:spPr>
      </p:sp>
      <p:sp>
        <p:nvSpPr>
          <p:cNvPr id="48" name="PlaceHolder 3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>
              <a:lnSpc>
                <a:spcPct val="100000"/>
              </a:lnSpc>
            </a:pPr>
            <a:r>
              <a:rPr lang="cs-CZ" sz="4000">
                <a:solidFill>
                  <a:srgbClr val="696464"/>
                </a:solidFill>
                <a:latin typeface="Franklin Gothic Book"/>
              </a:rPr>
              <a:t>Klikněte pro úpravu formátu textu nadpisuKlepnutím lze upravit styl předlohy nadpisů.</a:t>
            </a:r>
            <a:endParaRPr/>
          </a:p>
        </p:txBody>
      </p:sp>
      <p:sp>
        <p:nvSpPr>
          <p:cNvPr id="49" name="PlaceHolder 4"/>
          <p:cNvSpPr>
            <a:spLocks noGrp="1"/>
          </p:cNvSpPr>
          <p:nvPr>
            <p:ph type="dt"/>
          </p:nvPr>
        </p:nvSpPr>
        <p:spPr>
          <a:xfrm>
            <a:off x="6172200" y="6191280"/>
            <a:ext cx="2476080" cy="475920"/>
          </a:xfrm>
          <a:prstGeom prst="rect">
            <a:avLst/>
          </a:prstGeom>
        </p:spPr>
        <p:txBody>
          <a:bodyPr anchor="ctr" bIns="45000" lIns="90000" rIns="90000" tIns="45000"/>
          <a:p>
            <a:pPr algn="r">
              <a:lnSpc>
                <a:spcPct val="100000"/>
              </a:lnSpc>
            </a:pPr>
            <a:r>
              <a:rPr lang="cs-CZ" sz="1400">
                <a:solidFill>
                  <a:srgbClr val="696464"/>
                </a:solidFill>
                <a:latin typeface="Perpetua"/>
              </a:rPr>
              <a:t>10. 6. 2014</a:t>
            </a:r>
            <a:endParaRPr/>
          </a:p>
        </p:txBody>
      </p:sp>
      <p:sp>
        <p:nvSpPr>
          <p:cNvPr id="50" name="PlaceHolder 5"/>
          <p:cNvSpPr>
            <a:spLocks noGrp="1"/>
          </p:cNvSpPr>
          <p:nvPr>
            <p:ph type="ftr"/>
          </p:nvPr>
        </p:nvSpPr>
        <p:spPr>
          <a:xfrm>
            <a:off x="914400" y="6172200"/>
            <a:ext cx="3962160" cy="456840"/>
          </a:xfrm>
          <a:prstGeom prst="rect">
            <a:avLst/>
          </a:prstGeom>
        </p:spPr>
        <p:txBody>
          <a:bodyPr anchor="ctr" bIns="45000" lIns="90000" rIns="90000" tIns="45000"/>
          <a:p>
            <a:endParaRPr/>
          </a:p>
        </p:txBody>
      </p:sp>
      <p:sp>
        <p:nvSpPr>
          <p:cNvPr id="51" name="PlaceHolder 6"/>
          <p:cNvSpPr>
            <a:spLocks noGrp="1"/>
          </p:cNvSpPr>
          <p:nvPr>
            <p:ph type="sldNum"/>
          </p:nvPr>
        </p:nvSpPr>
        <p:spPr>
          <a:xfrm>
            <a:off x="146160" y="6210360"/>
            <a:ext cx="456840" cy="456840"/>
          </a:xfrm>
          <a:prstGeom prst="rect">
            <a:avLst/>
          </a:prstGeom>
        </p:spPr>
        <p:txBody>
          <a:bodyPr anchor="ctr" anchorCtr="1" bIns="0" lIns="0" rIns="0" tIns="0"/>
          <a:p>
            <a:pPr algn="ctr">
              <a:lnSpc>
                <a:spcPct val="100000"/>
              </a:lnSpc>
            </a:pPr>
            <a:fld id="{E3B75BD6-60E0-4CC1-A542-5512545F23E2}" type="slidenum">
              <a:rPr lang="cs-CZ" sz="1400">
                <a:solidFill>
                  <a:srgbClr val="ffffff"/>
                </a:solidFill>
                <a:latin typeface="Franklin Gothic Book"/>
              </a:rPr>
              <a:t>&lt;číslo&gt;</a:t>
            </a:fld>
            <a:endParaRPr/>
          </a:p>
        </p:txBody>
      </p:sp>
      <p:sp>
        <p:nvSpPr>
          <p:cNvPr id="52" name="PlaceHolder 7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25000"/>
              <a:buFont typeface="StarSymbol"/>
              <a:buChar char=""/>
            </a:pPr>
            <a:r>
              <a:rPr lang="cs-CZ" sz="2600">
                <a:solidFill>
                  <a:srgbClr val="000000"/>
                </a:solidFill>
                <a:latin typeface="Perpetua"/>
              </a:rPr>
              <a:t>Klikněte pro úpravu formátu textu osnovy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cs-CZ" sz="2600">
                <a:solidFill>
                  <a:srgbClr val="000000"/>
                </a:solidFill>
                <a:latin typeface="Perpetua"/>
              </a:rPr>
              <a:t>Druhá úroveň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cs-CZ" sz="2600">
                <a:solidFill>
                  <a:srgbClr val="000000"/>
                </a:solidFill>
                <a:latin typeface="Perpetua"/>
              </a:rPr>
              <a:t>Třetí úroveň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cs-CZ" sz="2600">
                <a:solidFill>
                  <a:srgbClr val="000000"/>
                </a:solidFill>
                <a:latin typeface="Perpetua"/>
              </a:rPr>
              <a:t>Čtvrtá úroveň osnovy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cs-CZ" sz="2600">
                <a:solidFill>
                  <a:srgbClr val="000000"/>
                </a:solidFill>
                <a:latin typeface="Perpetua"/>
              </a:rPr>
              <a:t>Pátá úroveň osnovy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cs-CZ" sz="2600">
                <a:solidFill>
                  <a:srgbClr val="000000"/>
                </a:solidFill>
                <a:latin typeface="Perpetua"/>
              </a:rPr>
              <a:t>Šestá úroveň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2600">
                <a:solidFill>
                  <a:srgbClr val="000000"/>
                </a:solidFill>
                <a:latin typeface="Perpetua"/>
              </a:rPr>
              <a:t>Sedmá úroveňKlepnutím lze upravit styly předlohy textu.</a:t>
            </a:r>
            <a:endParaRPr/>
          </a:p>
          <a:p>
            <a:pPr lvl="1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2400">
                <a:solidFill>
                  <a:srgbClr val="000000"/>
                </a:solidFill>
                <a:latin typeface="Perpetua"/>
              </a:rPr>
              <a:t>Druhá úroveň</a:t>
            </a:r>
            <a:endParaRPr/>
          </a:p>
          <a:p>
            <a:pPr lvl="2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2000">
                <a:solidFill>
                  <a:srgbClr val="000000"/>
                </a:solidFill>
                <a:latin typeface="Perpetua"/>
              </a:rPr>
              <a:t>Třetí úroveň</a:t>
            </a:r>
            <a:endParaRPr/>
          </a:p>
          <a:p>
            <a:pPr lvl="3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2000">
                <a:solidFill>
                  <a:srgbClr val="000000"/>
                </a:solidFill>
                <a:latin typeface="Perpetua"/>
              </a:rPr>
              <a:t>Čtvrtá úroveň</a:t>
            </a:r>
            <a:endParaRPr/>
          </a:p>
          <a:p>
            <a:pPr lvl="4">
              <a:lnSpc>
                <a:spcPct val="100000"/>
              </a:lnSpc>
              <a:buFont typeface="StarSymbol"/>
              <a:buChar char="o"/>
            </a:pPr>
            <a:r>
              <a:rPr lang="cs-CZ" sz="2000">
                <a:solidFill>
                  <a:srgbClr val="000000"/>
                </a:solidFill>
                <a:latin typeface="Perpetua"/>
              </a:rPr>
              <a:t>Pátá úroveň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1295280" y="3200400"/>
            <a:ext cx="6400440" cy="246060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cs-CZ" sz="4000">
                <a:solidFill>
                  <a:srgbClr val="696464"/>
                </a:solidFill>
                <a:latin typeface="Perpetua"/>
              </a:rPr>
              <a:t>David Zahumenský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88" name="TextShape 2"/>
          <p:cNvSpPr txBox="1"/>
          <p:nvPr/>
        </p:nvSpPr>
        <p:spPr>
          <a:xfrm>
            <a:off x="457200" y="1505880"/>
            <a:ext cx="8229240" cy="1469520"/>
          </a:xfrm>
          <a:prstGeom prst="rect">
            <a:avLst/>
          </a:prstGeom>
        </p:spPr>
        <p:txBody>
          <a:bodyPr anchor="ctr" bIns="91440" lIns="90000" rIns="90000" tIns="45000"/>
          <a:p>
            <a:pPr algn="ctr">
              <a:lnSpc>
                <a:spcPct val="100000"/>
              </a:lnSpc>
            </a:pPr>
            <a:r>
              <a:rPr i="1" lang="cs-CZ" sz="4000">
                <a:solidFill>
                  <a:srgbClr val="ffffff"/>
                </a:solidFill>
                <a:latin typeface="Franklin Gothic Book"/>
              </a:rPr>
              <a:t>Problémy v činnosti soudních znalců</a:t>
            </a:r>
            <a:r>
              <a:rPr i="1" lang="cs-CZ" sz="4000">
                <a:solidFill>
                  <a:srgbClr val="ffffff"/>
                </a:solidFill>
                <a:latin typeface="Franklin Gothic Book"/>
              </a:rPr>
              <a:t>
</a:t>
            </a:r>
            <a:r>
              <a:rPr i="1" lang="cs-CZ" sz="4000">
                <a:solidFill>
                  <a:srgbClr val="ffffff"/>
                </a:solidFill>
                <a:latin typeface="Franklin Gothic Book"/>
              </a:rPr>
              <a:t>z oboru zdravotnictví</a:t>
            </a:r>
            <a:endParaRPr/>
          </a:p>
        </p:txBody>
      </p:sp>
      <p:pic>
        <p:nvPicPr>
          <p:cNvPr descr="" id="89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699640" y="3810600"/>
            <a:ext cx="3960000" cy="2197800"/>
          </a:xfrm>
          <a:prstGeom prst="rect">
            <a:avLst/>
          </a:prstGeom>
          <a:ln>
            <a:noFill/>
          </a:ln>
        </p:spPr>
      </p:pic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Franklin Gothic Book"/>
              </a:rPr>
              <a:t>Kritérium č. 1: Rozsah kvalifikace znalce vztahující se k zadanému úkolu</a:t>
            </a:r>
            <a:endParaRPr/>
          </a:p>
        </p:txBody>
      </p:sp>
      <p:sp>
        <p:nvSpPr>
          <p:cNvPr id="107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Znalec by měl vposudku podrobněji uvést rozsah své kvalifikace. 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Znalec musí mít praktické zkušenosti, nestačí, že čerpá znalosti jen z knih.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Franklin Gothic Book"/>
              </a:rPr>
              <a:t>Kritérium </a:t>
            </a:r>
            <a:r>
              <a:rPr lang="cs-CZ" sz="4000">
                <a:solidFill>
                  <a:srgbClr val="d34817"/>
                </a:solidFill>
                <a:latin typeface="Franklin Gothic Book"/>
              </a:rPr>
              <a:t>č</a:t>
            </a:r>
            <a:r>
              <a:rPr b="1" lang="cs-CZ" sz="4000">
                <a:solidFill>
                  <a:srgbClr val="d34817"/>
                </a:solidFill>
                <a:latin typeface="Franklin Gothic Book"/>
              </a:rPr>
              <a:t>. 2: Odlišný názor znalce</a:t>
            </a:r>
            <a:endParaRPr/>
          </a:p>
        </p:txBody>
      </p:sp>
      <p:sp>
        <p:nvSpPr>
          <p:cNvPr id="109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Pokud znalec ve svém oboru zastává menšinový názor na problematiku podstatnou pro posuzovanou otázku, musí to ve svém posudku uvést. 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Mel by uvést i většinový názor. 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Mel by uvést, pokud existuje vícero přístupů k problematice.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Franklin Gothic Book"/>
              </a:rPr>
              <a:t>Kritérium </a:t>
            </a:r>
            <a:r>
              <a:rPr lang="cs-CZ" sz="4000">
                <a:solidFill>
                  <a:srgbClr val="d34817"/>
                </a:solidFill>
                <a:latin typeface="Franklin Gothic Book"/>
              </a:rPr>
              <a:t>č</a:t>
            </a:r>
            <a:r>
              <a:rPr b="1" lang="cs-CZ" sz="4000">
                <a:solidFill>
                  <a:srgbClr val="d34817"/>
                </a:solidFill>
                <a:latin typeface="Franklin Gothic Book"/>
              </a:rPr>
              <a:t>. 3: Nestrannost</a:t>
            </a:r>
            <a:endParaRPr/>
          </a:p>
        </p:txBody>
      </p:sp>
      <p:sp>
        <p:nvSpPr>
          <p:cNvPr id="111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Znalec musí oznamovat soudu skutečnosti, které mohou ovlivnit jeho objektivitu a nestrannost – vztah k posuzované osobě či obžalovanému, profesní vazba, působení na témže pracovišti apod. 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Znalec by mel výslovně v posudku prohlásit, že mu nejsou známy skutečnosti, pro které by mohl být vyloučen..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Franklin Gothic Book"/>
              </a:rPr>
              <a:t>Kritérium č. 4: Kompletní soupis zdrojů, ze kterých znalec vycházel</a:t>
            </a:r>
            <a:endParaRPr/>
          </a:p>
        </p:txBody>
      </p:sp>
      <p:sp>
        <p:nvSpPr>
          <p:cNvPr id="113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600">
                <a:solidFill>
                  <a:srgbClr val="000000"/>
                </a:solidFill>
                <a:latin typeface="Perpetua"/>
              </a:rPr>
              <a:t>Jasně uvést, zda se mu podařilo setkat se posuzovaným nebo zda vycházel pouze z předcházející zdravotnické dokumentace či si opatřil i jiné podklady. 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600">
                <a:solidFill>
                  <a:srgbClr val="000000"/>
                </a:solidFill>
                <a:latin typeface="Perpetua"/>
              </a:rPr>
              <a:t>Uvést literaturu, ze které čerpal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600">
                <a:solidFill>
                  <a:srgbClr val="000000"/>
                </a:solidFill>
                <a:latin typeface="Perpetua"/>
              </a:rPr>
              <a:t>Zda čerpá z vlastní zkušenosti a znalosti. 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600">
                <a:solidFill>
                  <a:srgbClr val="000000"/>
                </a:solidFill>
                <a:latin typeface="Perpetua"/>
              </a:rPr>
              <a:t>Uvést, jaké postupy zvolil a proč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Franklin Gothic Book"/>
              </a:rPr>
              <a:t>Kritérium </a:t>
            </a:r>
            <a:r>
              <a:rPr lang="cs-CZ" sz="4000">
                <a:solidFill>
                  <a:srgbClr val="d34817"/>
                </a:solidFill>
                <a:latin typeface="Franklin Gothic Book"/>
              </a:rPr>
              <a:t>č</a:t>
            </a:r>
            <a:r>
              <a:rPr b="1" lang="cs-CZ" sz="4000">
                <a:solidFill>
                  <a:srgbClr val="d34817"/>
                </a:solidFill>
                <a:latin typeface="Franklin Gothic Book"/>
              </a:rPr>
              <a:t>. 5: Zodpovídání otázek</a:t>
            </a:r>
            <a:endParaRPr/>
          </a:p>
        </p:txBody>
      </p:sp>
      <p:sp>
        <p:nvSpPr>
          <p:cNvPr id="115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600">
                <a:solidFill>
                  <a:srgbClr val="000000"/>
                </a:solidFill>
                <a:latin typeface="Perpetua"/>
              </a:rPr>
              <a:t>Znalec by mel na otázky odpovídat přesně a přiléhavě, aby bylo jasné, jak k odpovědi dospěl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600">
                <a:solidFill>
                  <a:srgbClr val="000000"/>
                </a:solidFill>
                <a:latin typeface="Perpetua"/>
              </a:rPr>
              <a:t>Vystřídat se kategorických odpovědí v případech, kdy současný stav poznání či daná situace neumožnují jednoznačný závěr, a také naopak zbytečně opatrných formulací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Franklin Gothic Book"/>
              </a:rPr>
              <a:t>Kritérium </a:t>
            </a:r>
            <a:r>
              <a:rPr lang="cs-CZ" sz="4000">
                <a:solidFill>
                  <a:srgbClr val="d34817"/>
                </a:solidFill>
                <a:latin typeface="Franklin Gothic Book"/>
              </a:rPr>
              <a:t>č</a:t>
            </a:r>
            <a:r>
              <a:rPr b="1" lang="cs-CZ" sz="4000">
                <a:solidFill>
                  <a:srgbClr val="d34817"/>
                </a:solidFill>
                <a:latin typeface="Franklin Gothic Book"/>
              </a:rPr>
              <a:t>. 6: Záv</a:t>
            </a:r>
            <a:r>
              <a:rPr lang="cs-CZ" sz="4000">
                <a:solidFill>
                  <a:srgbClr val="d34817"/>
                </a:solidFill>
                <a:latin typeface="Franklin Gothic Book"/>
              </a:rPr>
              <a:t>ě</a:t>
            </a:r>
            <a:r>
              <a:rPr b="1" lang="cs-CZ" sz="4000">
                <a:solidFill>
                  <a:srgbClr val="d34817"/>
                </a:solidFill>
                <a:latin typeface="Franklin Gothic Book"/>
              </a:rPr>
              <a:t>ry, ke kterým znalec došel</a:t>
            </a:r>
            <a:endParaRPr/>
          </a:p>
        </p:txBody>
      </p:sp>
      <p:sp>
        <p:nvSpPr>
          <p:cNvPr id="117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600">
                <a:solidFill>
                  <a:srgbClr val="000000"/>
                </a:solidFill>
                <a:latin typeface="Perpetua"/>
              </a:rPr>
              <a:t>Znalec by měl jednoznačně odpovědět na otázky zadané soudem.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600">
                <a:solidFill>
                  <a:srgbClr val="000000"/>
                </a:solidFill>
                <a:latin typeface="Perpetua"/>
              </a:rPr>
              <a:t>Neměl by používat právních termínů a pouštět se do právního hodnocení.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600">
                <a:solidFill>
                  <a:srgbClr val="000000"/>
                </a:solidFill>
                <a:latin typeface="Perpetua"/>
              </a:rPr>
              <a:t>Vyvarovat se příliš „vědeckého“ vyjadřování a použité pojmy případně vysvětlit, aby byl posudek srozumitelný i laikovi.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Franklin Gothic Book"/>
              </a:rPr>
              <a:t>Děkuji za pozornost</a:t>
            </a:r>
            <a:endParaRPr/>
          </a:p>
        </p:txBody>
      </p:sp>
      <p:sp>
        <p:nvSpPr>
          <p:cNvPr id="119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b="1" lang="cs-CZ" sz="4000">
                <a:solidFill>
                  <a:srgbClr val="000000"/>
                </a:solidFill>
                <a:latin typeface="Perpetua"/>
              </a:rPr>
              <a:t>David Zahumenský, advokát</a:t>
            </a:r>
            <a:endParaRPr/>
          </a:p>
          <a:p>
            <a:pPr>
              <a:lnSpc>
                <a:spcPct val="100000"/>
              </a:lnSpc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   </a:t>
            </a:r>
            <a:r>
              <a:rPr lang="cs-CZ" sz="4000">
                <a:solidFill>
                  <a:srgbClr val="000000"/>
                </a:solidFill>
                <a:latin typeface="Perpetua"/>
              </a:rPr>
              <a:t>advokat@davidzahumensky.cz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Franklin Gothic Book"/>
              </a:rPr>
              <a:t>Analýza z roku 2008</a:t>
            </a:r>
            <a:endParaRPr/>
          </a:p>
        </p:txBody>
      </p:sp>
      <p:pic>
        <p:nvPicPr>
          <p:cNvPr descr="" id="91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979640" y="1340640"/>
            <a:ext cx="5184360" cy="496728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899640" y="47664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Franklin Gothic Book"/>
              </a:rPr>
              <a:t>Systémové nedostatky v činnosti znalců</a:t>
            </a:r>
            <a:endParaRPr/>
          </a:p>
        </p:txBody>
      </p:sp>
      <p:sp>
        <p:nvSpPr>
          <p:cNvPr id="93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25000"/>
              <a:buFont typeface="Franklin Gothic Book"/>
              <a:buAutoNum type="arabicPeriod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Nesprávné zadávání otázek a další pochybení na straně zadavatelů</a:t>
            </a:r>
            <a:endParaRPr/>
          </a:p>
          <a:p>
            <a:pPr>
              <a:lnSpc>
                <a:spcPct val="100000"/>
              </a:lnSpc>
              <a:buSzPct val="25000"/>
              <a:buFont typeface="Franklin Gothic Book"/>
              <a:buAutoNum type="arabicPeriod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Absence kontroly nad činností znalců</a:t>
            </a:r>
            <a:endParaRPr/>
          </a:p>
          <a:p>
            <a:pPr>
              <a:lnSpc>
                <a:spcPct val="100000"/>
              </a:lnSpc>
              <a:buSzPct val="25000"/>
              <a:buFont typeface="Franklin Gothic Book"/>
              <a:buAutoNum type="arabicPeriod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Odměňování znalců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899640" y="33264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Franklin Gothic Book"/>
              </a:rPr>
              <a:t>Ad 1) Pochybení na straně zadavatelů</a:t>
            </a:r>
            <a:endParaRPr/>
          </a:p>
        </p:txBody>
      </p:sp>
      <p:sp>
        <p:nvSpPr>
          <p:cNvPr id="95" name="TextShape 2"/>
          <p:cNvSpPr txBox="1"/>
          <p:nvPr/>
        </p:nvSpPr>
        <p:spPr>
          <a:xfrm>
            <a:off x="899640" y="1628640"/>
            <a:ext cx="7772040" cy="4571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600">
                <a:solidFill>
                  <a:srgbClr val="000000"/>
                </a:solidFill>
                <a:latin typeface="Perpetua"/>
              </a:rPr>
              <a:t>Chybí </a:t>
            </a:r>
            <a:r>
              <a:rPr b="1" lang="cs-CZ" sz="3600">
                <a:solidFill>
                  <a:srgbClr val="000000"/>
                </a:solidFill>
                <a:latin typeface="Perpetua"/>
              </a:rPr>
              <a:t>předchozí</a:t>
            </a:r>
            <a:r>
              <a:rPr lang="cs-CZ" sz="3600">
                <a:solidFill>
                  <a:srgbClr val="000000"/>
                </a:solidFill>
                <a:latin typeface="Perpetua"/>
              </a:rPr>
              <a:t> zjištění skutkového stavu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600">
                <a:solidFill>
                  <a:srgbClr val="000000"/>
                </a:solidFill>
                <a:latin typeface="Perpetua"/>
              </a:rPr>
              <a:t>Absence </a:t>
            </a:r>
            <a:r>
              <a:rPr b="1" lang="cs-CZ" sz="3600">
                <a:solidFill>
                  <a:srgbClr val="000000"/>
                </a:solidFill>
                <a:latin typeface="Perpetua"/>
              </a:rPr>
              <a:t>komunikace</a:t>
            </a:r>
            <a:r>
              <a:rPr lang="cs-CZ" sz="3600">
                <a:solidFill>
                  <a:srgbClr val="000000"/>
                </a:solidFill>
                <a:latin typeface="Perpetua"/>
              </a:rPr>
              <a:t> zadavatele se znalci před zadáním posudku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b="1" lang="cs-CZ" sz="3600">
                <a:solidFill>
                  <a:srgbClr val="000000"/>
                </a:solidFill>
                <a:latin typeface="Perpetua"/>
              </a:rPr>
              <a:t>Otázky</a:t>
            </a:r>
            <a:r>
              <a:rPr lang="cs-CZ" sz="3600">
                <a:solidFill>
                  <a:srgbClr val="000000"/>
                </a:solidFill>
                <a:latin typeface="Perpetua"/>
              </a:rPr>
              <a:t> na právní posouzení, zavádějící či jiné nevhodné otázky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600">
                <a:solidFill>
                  <a:srgbClr val="000000"/>
                </a:solidFill>
                <a:latin typeface="Perpetua"/>
              </a:rPr>
              <a:t>Strany se nemají možnost se k </a:t>
            </a:r>
            <a:r>
              <a:rPr b="1" lang="cs-CZ" sz="3600">
                <a:solidFill>
                  <a:srgbClr val="000000"/>
                </a:solidFill>
                <a:latin typeface="Perpetua"/>
              </a:rPr>
              <a:t>formulaci otázek</a:t>
            </a:r>
            <a:r>
              <a:rPr lang="cs-CZ" sz="3600">
                <a:solidFill>
                  <a:srgbClr val="000000"/>
                </a:solidFill>
                <a:latin typeface="Perpetua"/>
              </a:rPr>
              <a:t> vyjádřit před jejich zadáním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Franklin Gothic Book"/>
              </a:rPr>
              <a:t>Ad 2) Kontrola nad činností znalců</a:t>
            </a:r>
            <a:endParaRPr/>
          </a:p>
        </p:txBody>
      </p:sp>
      <p:sp>
        <p:nvSpPr>
          <p:cNvPr id="97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Perpetua"/>
              </a:rPr>
              <a:t>a) jmenování a kvalifikace</a:t>
            </a:r>
            <a:r>
              <a:rPr lang="cs-CZ" sz="4000">
                <a:solidFill>
                  <a:srgbClr val="000000"/>
                </a:solidFill>
                <a:latin typeface="Perpetua"/>
              </a:rPr>
              <a:t> 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Otázka dostatečnosti vymezení podmínek pro výkon znal. činnosti a jejich naplňování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? Sbory pro znalecké otázky ?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Inspirace: Rakousko či prvorepublikové nařízení c. 269/1939 Sb.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Franklin Gothic Book"/>
              </a:rPr>
              <a:t>Ad 2) Kontrola nad činností znalců</a:t>
            </a:r>
            <a:endParaRPr/>
          </a:p>
        </p:txBody>
      </p:sp>
      <p:sp>
        <p:nvSpPr>
          <p:cNvPr id="99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Perpetua"/>
              </a:rPr>
              <a:t>b) Hodnocení kvality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Chybí systematická kontrola znaleckých deníků a „sbírání“ informací o činnosti konkrétního znalce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Podle čeho soudce zhodnotí znalecký posudek / činnost znalce?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Kontrola mimo samotné řízení?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Franklin Gothic Book"/>
              </a:rPr>
              <a:t>Ad 3) Odměny znalců</a:t>
            </a:r>
            <a:endParaRPr/>
          </a:p>
        </p:txBody>
      </p:sp>
      <p:sp>
        <p:nvSpPr>
          <p:cNvPr id="101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600">
                <a:solidFill>
                  <a:srgbClr val="000000"/>
                </a:solidFill>
                <a:latin typeface="Perpetua"/>
              </a:rPr>
              <a:t>Větší diverzifikace a zvýšení odměn?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Franklin Gothic Book"/>
              </a:rPr>
              <a:t>Absence systematické kontroly znalců – časovaná bomba?</a:t>
            </a:r>
            <a:endParaRPr/>
          </a:p>
        </p:txBody>
      </p:sp>
      <p:sp>
        <p:nvSpPr>
          <p:cNvPr id="103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200">
                <a:solidFill>
                  <a:srgbClr val="000000"/>
                </a:solidFill>
                <a:latin typeface="Perpetua"/>
              </a:rPr>
              <a:t>Kazuistika:</a:t>
            </a:r>
            <a:endParaRPr/>
          </a:p>
          <a:p>
            <a:pPr lvl="1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200">
                <a:solidFill>
                  <a:srgbClr val="000000"/>
                </a:solidFill>
                <a:latin typeface="Perpetua"/>
              </a:rPr>
              <a:t>Znalkyně v Brně – v roce </a:t>
            </a:r>
            <a:r>
              <a:rPr b="1" lang="cs-CZ" sz="3200">
                <a:solidFill>
                  <a:srgbClr val="000000"/>
                </a:solidFill>
                <a:latin typeface="Perpetua"/>
              </a:rPr>
              <a:t>2010</a:t>
            </a:r>
            <a:r>
              <a:rPr lang="cs-CZ" sz="3200">
                <a:solidFill>
                  <a:srgbClr val="000000"/>
                </a:solidFill>
                <a:latin typeface="Perpetua"/>
              </a:rPr>
              <a:t> zpracovala </a:t>
            </a:r>
            <a:r>
              <a:rPr b="1" lang="cs-CZ" sz="3200">
                <a:solidFill>
                  <a:srgbClr val="000000"/>
                </a:solidFill>
                <a:latin typeface="Perpetua"/>
              </a:rPr>
              <a:t>138</a:t>
            </a:r>
            <a:r>
              <a:rPr lang="cs-CZ" sz="3200">
                <a:solidFill>
                  <a:srgbClr val="000000"/>
                </a:solidFill>
                <a:latin typeface="Perpetua"/>
              </a:rPr>
              <a:t> posudků </a:t>
            </a:r>
            <a:r>
              <a:rPr b="1" lang="cs-CZ" sz="3200">
                <a:solidFill>
                  <a:srgbClr val="000000"/>
                </a:solidFill>
                <a:latin typeface="Perpetua"/>
              </a:rPr>
              <a:t>pro orgány veřejné moci</a:t>
            </a:r>
            <a:endParaRPr/>
          </a:p>
          <a:p>
            <a:pPr lvl="1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200">
                <a:solidFill>
                  <a:srgbClr val="000000"/>
                </a:solidFill>
                <a:latin typeface="Perpetua"/>
              </a:rPr>
              <a:t>Podán podnět ke kontrole znaleckých deníků</a:t>
            </a:r>
            <a:endParaRPr/>
          </a:p>
          <a:p>
            <a:pPr lvl="1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200">
                <a:solidFill>
                  <a:srgbClr val="000000"/>
                </a:solidFill>
                <a:latin typeface="Perpetua"/>
              </a:rPr>
              <a:t>Zjištěno, že: průměrně zpracováním posudků strávila </a:t>
            </a:r>
            <a:r>
              <a:rPr b="1" lang="cs-CZ" sz="3200">
                <a:solidFill>
                  <a:srgbClr val="000000"/>
                </a:solidFill>
                <a:latin typeface="Perpetua"/>
              </a:rPr>
              <a:t>7 hodin denně</a:t>
            </a:r>
            <a:endParaRPr/>
          </a:p>
          <a:p>
            <a:pPr lvl="1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200">
                <a:solidFill>
                  <a:srgbClr val="000000"/>
                </a:solidFill>
                <a:latin typeface="Perpetua"/>
              </a:rPr>
              <a:t>Ve vlastní ordinaci má k tomu nastaven limit práce na </a:t>
            </a:r>
            <a:r>
              <a:rPr b="1" lang="cs-CZ" sz="3200">
                <a:solidFill>
                  <a:srgbClr val="000000"/>
                </a:solidFill>
                <a:latin typeface="Perpetua"/>
              </a:rPr>
              <a:t>10 hodin </a:t>
            </a:r>
            <a:r>
              <a:rPr lang="cs-CZ" sz="3200">
                <a:solidFill>
                  <a:srgbClr val="000000"/>
                </a:solidFill>
                <a:latin typeface="Perpetua"/>
              </a:rPr>
              <a:t>pro všechny pojišťovny</a:t>
            </a:r>
            <a:endParaRPr/>
          </a:p>
          <a:p>
            <a:r>
              <a:rPr lang="cs-CZ" sz="3200">
                <a:solidFill>
                  <a:srgbClr val="000000"/>
                </a:solidFill>
                <a:latin typeface="Perpetua"/>
              </a:rPr>
              <a:t>(podle web. stránek ordinuje 6,5h/denně)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b="1" lang="cs-CZ" sz="4000">
                <a:solidFill>
                  <a:srgbClr val="d34817"/>
                </a:solidFill>
                <a:latin typeface="Franklin Gothic Book"/>
              </a:rPr>
              <a:t>Kritéria pro hodnocení znaleckých posudků</a:t>
            </a:r>
            <a:endParaRPr/>
          </a:p>
        </p:txBody>
      </p:sp>
      <p:sp>
        <p:nvSpPr>
          <p:cNvPr id="105" name="TextShape 2"/>
          <p:cNvSpPr txBox="1"/>
          <p:nvPr/>
        </p:nvSpPr>
        <p:spPr>
          <a:xfrm>
            <a:off x="914400" y="1447920"/>
            <a:ext cx="7772040" cy="46450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Zákon:</a:t>
            </a:r>
            <a:endParaRPr/>
          </a:p>
          <a:p>
            <a:pPr lvl="1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600">
                <a:solidFill>
                  <a:srgbClr val="000000"/>
                </a:solidFill>
                <a:latin typeface="Perpetua"/>
              </a:rPr>
              <a:t>povinnost vykonávat znaleckou činnost řádně (§ 9) a </a:t>
            </a:r>
            <a:endParaRPr/>
          </a:p>
          <a:p>
            <a:pPr lvl="1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3600">
                <a:solidFill>
                  <a:srgbClr val="000000"/>
                </a:solidFill>
                <a:latin typeface="Perpetua"/>
              </a:rPr>
              <a:t>podle nejlepšího vědomí znalce (§ 6 odst. 2 - znalecký slib).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cs-CZ" sz="4000">
                <a:solidFill>
                  <a:srgbClr val="000000"/>
                </a:solidFill>
                <a:latin typeface="Perpetua"/>
              </a:rPr>
              <a:t>Liga lidských práv –</a:t>
            </a:r>
            <a:r>
              <a:rPr lang="cs-CZ" sz="3600">
                <a:solidFill>
                  <a:srgbClr val="000000"/>
                </a:solidFill>
                <a:latin typeface="Perpetua"/>
              </a:rPr>
              <a:t> návrh 6 kritérií na základě studia odborné literatury a zahraniční praxe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