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3.png" ContentType="image/png"/>
  <Override PartName="/ppt/media/image4.png" ContentType="image/png"/>
  <Override PartName="/ppt/media/image1.png" ContentType="image/png"/>
  <Override PartName="/ppt/media/image2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524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490880" y="4097880"/>
            <a:ext cx="2600640" cy="207504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103120" y="4097880"/>
            <a:ext cx="2600640" cy="20750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58114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48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524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490880" y="4097880"/>
            <a:ext cx="2600640" cy="2075040"/>
          </a:xfrm>
          <a:prstGeom prst="rect">
            <a:avLst/>
          </a:prstGeom>
          <a:ln>
            <a:noFill/>
          </a:ln>
        </p:spPr>
      </p:pic>
      <p:pic>
        <p:nvPicPr>
          <p:cNvPr descr="" id="77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103120" y="4097880"/>
            <a:ext cx="2600640" cy="20750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58114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4880" cy="20750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de-DE" sz="6000">
                <a:solidFill>
                  <a:srgbClr val="000000"/>
                </a:solidFill>
                <a:latin typeface="Calibri Light"/>
              </a:rPr>
              <a:t>Klikněte pro úpravu formátu textu nadpisuTitelmasterformat durch Klicken bearbeiten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cs-CZ" sz="1200">
                <a:solidFill>
                  <a:srgbClr val="8b8b8b"/>
                </a:solidFill>
                <a:latin typeface="Calibri"/>
              </a:rPr>
              <a:t>19. 6. 2014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AA33AAA-E1AC-470F-AC7C-0A171F90F5DC}" type="slidenum">
              <a:rPr lang="cs-CZ" sz="1200">
                <a:solidFill>
                  <a:srgbClr val="8b8b8b"/>
                </a:solidFill>
                <a:latin typeface="Calibri"/>
              </a:rPr>
              <a:t>&lt;číslo&gt;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de-DE"/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de-DE"/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de-DE"/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de-DE"/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de-DE"/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de-DE"/>
              <a:t>Šestá úroveň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de-DE"/>
              <a:t>Sedmá úroveň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Klikněte pro úpravu formátu textu nadpisuTitelmasterformat durch Klicken bearbeiten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buSzPct val="2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Sedmá úroveňTextmasterformat bearbeiten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de-DE" sz="2400">
                <a:solidFill>
                  <a:srgbClr val="000000"/>
                </a:solidFill>
                <a:latin typeface="Calibri"/>
              </a:rPr>
              <a:t>Zweite Ebene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Dritte Ebene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•"/>
            </a:pPr>
            <a:r>
              <a:rPr lang="de-DE">
                <a:solidFill>
                  <a:srgbClr val="000000"/>
                </a:solidFill>
                <a:latin typeface="Calibri"/>
              </a:rPr>
              <a:t>Vierte Ebene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de-DE">
                <a:solidFill>
                  <a:srgbClr val="000000"/>
                </a:solidFill>
                <a:latin typeface="Calibri"/>
              </a:rPr>
              <a:t>Fünfte Ebene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cs-CZ" sz="1200">
                <a:solidFill>
                  <a:srgbClr val="8b8b8b"/>
                </a:solidFill>
                <a:latin typeface="Calibri"/>
              </a:rPr>
              <a:t>19. 6. 2014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8696F8B-F5B3-4E58-81FF-614AE7115F8C}" type="slidenum">
              <a:rPr lang="cs-CZ" sz="1200">
                <a:solidFill>
                  <a:srgbClr val="8b8b8b"/>
                </a:solidFill>
                <a:latin typeface="Calibri"/>
              </a:rPr>
              <a:t>&lt;číslo&gt;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502640" y="798480"/>
            <a:ext cx="9143640" cy="12747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de-DE" sz="6000">
                <a:solidFill>
                  <a:srgbClr val="000000"/>
                </a:solidFill>
                <a:latin typeface="Calibri Light"/>
              </a:rPr>
              <a:t>Sanační fond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523880" y="2537280"/>
            <a:ext cx="9143640" cy="27201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libri"/>
              </a:rPr>
              <a:t>Idea</a:t>
            </a:r>
            <a:endParaRPr/>
          </a:p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libri"/>
              </a:rPr>
              <a:t>Historie</a:t>
            </a:r>
            <a:endParaRPr/>
          </a:p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libri"/>
              </a:rPr>
              <a:t>Místní a věcná příslušnost </a:t>
            </a:r>
            <a:endParaRPr/>
          </a:p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libri"/>
              </a:rPr>
              <a:t>Faktory úspěchu</a:t>
            </a:r>
            <a:endParaRPr/>
          </a:p>
          <a:p>
            <a:pPr algn="ctr">
              <a:lnSpc>
                <a:spcPct val="100000"/>
              </a:lnSpc>
            </a:pPr>
            <a:r>
              <a:rPr lang="cs-CZ" sz="2400">
                <a:solidFill>
                  <a:srgbClr val="000000"/>
                </a:solidFill>
                <a:latin typeface="Calibri"/>
              </a:rPr>
              <a:t>Kritika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Idea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Vznik v 70. letech minulého století </a:t>
            </a:r>
            <a:r>
              <a:rPr lang="de-DE" sz="3200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Pragmatické řešení problému</a:t>
            </a:r>
            <a:r>
              <a:rPr lang="de-DE" sz="3200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Situace win-win-win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Pragmatické řešení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Pro vytvoření fondu neexistuje žádný právní základ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  &gt;&gt; usnesení vlády kantonu Curych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Rovnocenné zohlednění zájmů všech zúčastněných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 dlužník / věřitelé  / stát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Dodržování principů tržního hospodářství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Jednoduché postupy</a:t>
            </a: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Situace win-win-win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Problémy dlužníka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 Nezvladatelná dlužná částka, žádné východisko, žádné perspektivy do budoucna pro normální život, beznaděj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Problémy věřitele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téměř žádná šance na základě normálního inkasa, totální ztráta, trvalé nepříjemnosti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Problémy státu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ohrožení resocializace, ztráty na daních a odvodech na sociální zabezpečení, sociální podpora</a:t>
            </a: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Místní a věcná příslušnost </a:t>
            </a:r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Sanační fond ministerstva spravedlnosti kantonu Curych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poskytuje půjčky pachatelům trestné činnosti v kantonu Curych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 cca 10 – 20 půjček ročně v celkové výši 100.000 až 200.000 franků ročně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Rozhodnutí o poskytnutí půjčky je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 &gt;&gt; do výše 10.000 CHF v kompetenci ředitele probační služby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       nad 10.000 CHF v kompetenci ředitele služby pro výkon trestů   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(vězeňské služby)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Financování prostřednictvím příspěvků z loterijního fondu kantonu Curych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Existují další sanační fondy zaměřené na jiné cílové skupiny na švýcarské a kantonální úrovni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Faktory úspěchu</a:t>
            </a:r>
            <a:r>
              <a:rPr lang="de-DE" sz="4400">
                <a:solidFill>
                  <a:srgbClr val="000000"/>
                </a:solidFill>
                <a:latin typeface="Calibri Light"/>
              </a:rPr>
              <a:t>
</a:t>
            </a:r>
            <a:r>
              <a:rPr lang="de-DE" sz="4400">
                <a:solidFill>
                  <a:srgbClr val="000000"/>
                </a:solidFill>
                <a:latin typeface="Calibri Light"/>
              </a:rPr>
              <a:t>v oblasti sanačního fondu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-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nebyrokratické poskytování půjček, transparentní struktura fondu</a:t>
            </a:r>
            <a:endParaRPr/>
          </a:p>
          <a:p>
            <a:pPr>
              <a:lnSpc>
                <a:spcPct val="100000"/>
              </a:lnSpc>
              <a:buFont typeface="Arial"/>
              <a:buChar char="-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odborně a personálně dobře zajištěné dluhové poradenství: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rozpoznání, zda se jedná o vyrovnání zájmů mezi věřitelem a dlužníkem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schopnost pracovníka sanačního fondu jednat s věřiteli na stejné úrovni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- schopnost pracovníka sanačního fondu rozpoznat problémy a slabiny dlužníka, předjímat překážky nebo nástrahy na cestě k oddlužení, zkrátka být průvodcem, který dovede klienta k cíli, kterým je bezdlužnost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Faktory úspěchu při boji proti předlužení soukromých osob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Omezení excesů v oblasti spotřebitelských úvěrů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Zvýšení férovosti v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 -- oblasti vymáhání dluhů od soukromých osob a co možná největší odbourání mocenské nerovnosti mezi dlužníkem a věřitelem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 -- státní exekuční právo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Zřízení a, v případě nutnosti, finanční podpora dluhových poraden a středisek sanace dluhů 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
</a:t>
            </a:r>
            <a:r>
              <a:rPr lang="de-DE" sz="2800">
                <a:solidFill>
                  <a:srgbClr val="000000"/>
                </a:solidFill>
                <a:latin typeface="Calibri"/>
              </a:rPr>
              <a:t>  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 Light"/>
              </a:rPr>
              <a:t>Kritika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838080" y="2082960"/>
            <a:ext cx="10515240" cy="4093920"/>
          </a:xfrm>
          <a:prstGeom prst="rect">
            <a:avLst/>
          </a:prstGeom>
        </p:spPr>
        <p:txBody>
          <a:bodyPr/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Subvencování věřitelů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Pomoc pro»nezasluhující si» dlužníky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Privilegování určitých kategorií dlužníků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Plýtvání státními penězi</a:t>
            </a:r>
            <a:endParaRPr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Patří dluhové poradenství /sanace dluhů vůbec k základním úkolům státu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