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4" r:id="rId2"/>
    <p:sldId id="302" r:id="rId3"/>
    <p:sldId id="303" r:id="rId4"/>
    <p:sldId id="257" r:id="rId5"/>
    <p:sldId id="294" r:id="rId6"/>
    <p:sldId id="259" r:id="rId7"/>
    <p:sldId id="260" r:id="rId8"/>
    <p:sldId id="265" r:id="rId9"/>
    <p:sldId id="272" r:id="rId10"/>
    <p:sldId id="280" r:id="rId11"/>
    <p:sldId id="281" r:id="rId12"/>
    <p:sldId id="282" r:id="rId13"/>
    <p:sldId id="292" r:id="rId14"/>
    <p:sldId id="287" r:id="rId15"/>
    <p:sldId id="285" r:id="rId16"/>
    <p:sldId id="288" r:id="rId17"/>
    <p:sldId id="267" r:id="rId18"/>
    <p:sldId id="295" r:id="rId19"/>
    <p:sldId id="299" r:id="rId20"/>
    <p:sldId id="300" r:id="rId21"/>
    <p:sldId id="301" r:id="rId2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elená Taťána Mgr. (MPSV)" initials="ZTM(" lastIdx="1" clrIdx="0">
    <p:extLst>
      <p:ext uri="{19B8F6BF-5375-455C-9EA6-DF929625EA0E}">
        <p15:presenceInfo xmlns:p15="http://schemas.microsoft.com/office/powerpoint/2012/main" userId="S::tatana.zelena@mpsv.cz::e3f4bdca-6f9c-4d05-841e-8b9ee3bcd9a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3792" autoAdjust="0"/>
  </p:normalViewPr>
  <p:slideViewPr>
    <p:cSldViewPr snapToGrid="0">
      <p:cViewPr varScale="1">
        <p:scale>
          <a:sx n="107" d="100"/>
          <a:sy n="107" d="100"/>
        </p:scale>
        <p:origin x="78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2-07T17:09:33.430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30D925DD-9089-46D2-897E-3E8AEE4C8A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DF233DF-5967-4FC0-B3B5-D8021A72ED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14722-E2B5-43A3-87CA-3234B912FCE2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C4541DC-BC11-4353-9088-BE2AE4E3BB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5F82A85-DBEE-4670-BDA8-6E7C0E923BD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36C8E-714D-4997-9ED4-45533E9F89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6973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E7DE5-F57B-493A-A7F1-958C9A9B893B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776B2-DF4D-4541-980B-CB4F2033D5E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091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D20A752C-71FA-43D8-A430-114C39507B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F82C956-BE9E-4603-AB58-0029414AB2A5}" type="slidenum">
              <a:rPr lang="cs-CZ" altLang="cs-CZ"/>
              <a:pPr>
                <a:spcBef>
                  <a:spcPct val="0"/>
                </a:spcBef>
              </a:pPr>
              <a:t>1</a:t>
            </a:fld>
            <a:endParaRPr lang="cs-CZ" altLang="cs-CZ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9E814580-79C2-4609-8FE6-400FDE65B8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EA5984F2-84B4-49E2-86DE-24F93A0691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endParaRPr lang="en-GB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1A48F9-798F-42A7-A841-98028D78F9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02F18EB-BAE5-43F4-ACBD-B765A84E9A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72BB6DB-146C-4B14-B873-B8AD5CBD8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3362141-CEBD-465B-B045-B9A374C0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539FE84-3684-4FE9-9872-9C90E71A4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77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485FFA-16B0-4CA7-9179-26B4BEB0D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8D39CAC-9023-4975-ACCF-F91A16B845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ED9C54F-32F5-43DF-ADE0-C5BF5C3F5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261B8B2-F8E5-42D7-B764-496A0FBE7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3ACBFD4-7C8C-4806-8DF6-F03610EC9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5804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D58FBBD5-6E27-4A73-ADD7-B4D5C9A5E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BA91882-B9E3-4D5B-BE3B-B9088ED195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25B5557-1B11-4EB8-954D-AAD6A7F51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80B0F9D-7D97-4931-AF3A-89756BE32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1DFBBA6-E8BF-430D-A1FE-FCEF91DA9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05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43A5A9-3246-43BD-BD54-AFFA3C27D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DB88F33-85B7-477A-B298-DCF437778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80806AB-143F-40AE-BA77-54B3F3F64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F479030-158E-44FE-8F11-7F2853EE8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F6229C4-97D8-4896-87A3-5951F466A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119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730C4C-6BCE-468D-95FA-B6F78612D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09332A9-3312-48D3-BB6C-7F46EAE3F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566D514-D0A9-42A1-962B-DE427EF7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DA3F3BE-BDA5-4366-882A-712A7CA71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DD2E375-7DB1-40A4-9B24-F119557C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39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E356C5-88AA-4BAB-98BE-E088DF671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B805263-863D-438F-A853-632D3AF2DC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8B4297E-4BE5-4DA5-AC3B-53533B1279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2037569-5E94-4406-B363-3442FAE6F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6E447F1-1559-4F41-839E-26EDA8B40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B078172-DAD6-417B-AC39-2DB030A4B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75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628057-4265-426A-A39D-97E6B20E6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BD65194-C3C0-4F37-ACCF-C11DD8731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6ABE73B-D95A-480D-8806-094C01DCA5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1E6F8E18-B96D-4D68-875D-9F668FE2E2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0D1945E-E3AE-4002-BDAD-5B8C9F9BE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5C38CDDB-6C31-477E-A239-B81BAC690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17A3AC30-2043-460D-96C2-DB245F242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93DC022-E317-4D9B-A4C3-5FF3196D5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757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8818DD-2CD3-47F9-942B-E1FFC4A10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D1E7BD4-950E-4B0A-8705-B0799650A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B7168DF-75D6-456D-A7C3-053C80007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541DBB7-CBDB-4029-87EE-9A1C7A026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37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009E3BB-7B0E-4666-8A25-9137DF29A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1ED9F7D-F338-4DA4-93FA-C4872A57F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978C265-40CB-443E-89A6-9E4AFBC6C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200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BE1787-4C70-40C4-9554-96B572E5A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B47520-498B-48A1-9224-91E55EB7E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2136AEE-483E-47A5-90A3-39B4938A0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540451A-8A47-4C42-B6B1-161CE19CD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5AE6787-8EE5-4043-AAE4-9FDDCBB03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98A783E-907C-4EA3-ABDC-6822CF45C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186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2FCD0B-3D22-4A99-9D71-155F7B55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C17D76A2-22E8-471D-BA84-CA92FC494C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F6AD679-5910-4B27-AA5D-330969E00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B2860D3-4BA4-4B83-ACAC-3D69271EF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C46E195-317C-4A26-87B1-CF27FEAC0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F635C09-7795-45D3-80DB-30DAA8FFF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430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89161F09-CED9-485D-AA91-65CA51D2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60B13F9-8017-4025-85FC-66865E235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3715EB7-6CEE-4C2A-AA1D-FB9BDC253D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7CC6C-ED4F-43DF-9AFF-F61B3F02E706}" type="datetimeFigureOut">
              <a:rPr lang="cs-CZ" smtClean="0"/>
              <a:t>14.02.2022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10C45D9-D865-4F43-B32E-29B4993B44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9D6F45C-0605-46CA-B6F0-4A0E4E3C7F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137DB-0510-4234-BAEE-41A9DBA42E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98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iva.merhautova@mpsv.cz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ana.rouckova@mpsv.cz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uvodstr">
            <a:extLst>
              <a:ext uri="{FF2B5EF4-FFF2-40B4-BE49-F238E27FC236}">
                <a16:creationId xmlns:a16="http://schemas.microsoft.com/office/drawing/2014/main" id="{7B93033B-D6ED-408F-A0A2-04702E653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7">
            <a:extLst>
              <a:ext uri="{FF2B5EF4-FFF2-40B4-BE49-F238E27FC236}">
                <a16:creationId xmlns:a16="http://schemas.microsoft.com/office/drawing/2014/main" id="{77E37BB9-28F7-4857-A907-50EAABF2B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309" y="1536576"/>
            <a:ext cx="8842342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800" b="1" dirty="0">
                <a:solidFill>
                  <a:srgbClr val="000099"/>
                </a:solidFill>
                <a:latin typeface="+mn-lt"/>
              </a:rPr>
              <a:t>Transpozice směrnice Evropského parlamentu a Rady (EU) 2019/1158 ze dne 20. června 2019 o rovnováze mezi pracovním a soukromým životem rodičů a pečujících osob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800" b="1" dirty="0">
                <a:solidFill>
                  <a:srgbClr val="000099"/>
                </a:solidFill>
                <a:latin typeface="+mn-lt"/>
              </a:rPr>
              <a:t>(dále jen „směrnice WLB“) </a:t>
            </a:r>
            <a:endParaRPr lang="en-GB" altLang="cs-CZ" sz="2800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5124" name="Rectangle 11">
            <a:extLst>
              <a:ext uri="{FF2B5EF4-FFF2-40B4-BE49-F238E27FC236}">
                <a16:creationId xmlns:a16="http://schemas.microsoft.com/office/drawing/2014/main" id="{E8110655-C401-4CC8-85E0-8A976F2A6DC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cs-CZ" altLang="cs-CZ"/>
              <a:t>   </a:t>
            </a:r>
            <a:endParaRPr lang="cs-CZ" alt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br>
              <a:rPr lang="cs-CZ" b="1" dirty="0">
                <a:latin typeface="+mn-lt"/>
              </a:rPr>
            </a:br>
            <a:r>
              <a:rPr lang="cs-CZ" sz="4000" b="1">
                <a:latin typeface="+mn-lt"/>
              </a:rPr>
              <a:t>Rodičovská dovolená</a:t>
            </a:r>
            <a:br>
              <a:rPr lang="cs-CZ" sz="4000" b="1">
                <a:latin typeface="+mn-lt"/>
              </a:rPr>
            </a:br>
            <a:r>
              <a:rPr lang="cs-CZ" sz="4000" b="1">
                <a:latin typeface="+mn-lt"/>
              </a:rPr>
              <a:t>- úroveň </a:t>
            </a:r>
            <a:r>
              <a:rPr lang="cs-CZ" sz="4000" b="1" dirty="0">
                <a:latin typeface="+mn-lt"/>
              </a:rPr>
              <a:t>naplnění požadavku v podmínkách ČR</a:t>
            </a:r>
            <a:br>
              <a:rPr lang="cs-CZ" dirty="0"/>
            </a:br>
            <a:endParaRPr lang="cs-CZ" b="1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200" dirty="0"/>
              <a:t>nárok na 4 měsíce rodičovské dovolené (tj. pracovní volno) </a:t>
            </a:r>
            <a:r>
              <a:rPr lang="cs-CZ" sz="2200" b="1" dirty="0"/>
              <a:t>je v ČR naplněn u obou rodičů do 3 let </a:t>
            </a:r>
            <a:r>
              <a:rPr lang="cs-CZ" sz="2200" dirty="0"/>
              <a:t>věku dítěte; rodičovskou dovolenou jsou zaměstnankyně a zaměstnanec oprávněni čerpat současně (§ 196 – 198 zákoníku práce)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200" b="1" dirty="0"/>
              <a:t>není zcela naplněna povinnost poskytnutí odměny či příspěvku oběma rodičům u 2 měsíců volna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200" dirty="0"/>
              <a:t>dávky jsou v ČR poskytovány </a:t>
            </a:r>
            <a:r>
              <a:rPr lang="cs-CZ" sz="2200" b="1" dirty="0"/>
              <a:t>vždy jen jednomu z rodičů, který je může vyčerpat v celém objemu </a:t>
            </a:r>
            <a:r>
              <a:rPr lang="cs-CZ" sz="2200" dirty="0"/>
              <a:t>(zpravidla matka) a to: 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200" dirty="0"/>
              <a:t>peněžitá pomoc v mateřství (dávka nemocenského pojištění), nejdéle do 1 roku věku dítěte,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200" dirty="0"/>
              <a:t>rodičovský příspěvek (dávka státní sociální podpory) nejdéle do 4 let věku dítěte, umožňuje čerpat v souběhu s výdělečnou činností, (což nenaplňuje zcela záměr, kdy rodiče mají čerpat  volno bez souběhu s prací)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200" dirty="0"/>
              <a:t>Není přijata žádná úprava pro děti starší 4 let </a:t>
            </a:r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769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3600" b="1" dirty="0">
                <a:latin typeface="+mn-lt"/>
              </a:rPr>
              <a:t>Rodičovská dovolená – varianty řešení </a:t>
            </a:r>
            <a:br>
              <a:rPr lang="cs-CZ" sz="3600" b="1" dirty="0">
                <a:latin typeface="+mn-lt"/>
              </a:rPr>
            </a:br>
            <a:r>
              <a:rPr lang="cs-CZ" sz="3600" b="1" dirty="0">
                <a:latin typeface="+mn-lt"/>
              </a:rPr>
              <a:t>pro 2 měsíce rodičovské dovolené kryté finančním zabezpečením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/>
              <a:t>Varianta 1 zavedení </a:t>
            </a:r>
            <a:r>
              <a:rPr lang="cs-CZ" b="1" dirty="0"/>
              <a:t>nové dávky nemocenského pojištění </a:t>
            </a:r>
            <a:r>
              <a:rPr lang="cs-CZ" dirty="0"/>
              <a:t>(NP) pro oba rodiče</a:t>
            </a:r>
          </a:p>
          <a:p>
            <a:pPr marL="457200" lvl="1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/>
              <a:t>1.1 variantně úspornější řešení - úprava podmínek čerpání peněžité pomoci v mateřství pro matky (zkrácení podpůrčí doby???) a zavedení nové dávky NP pro oba rodiče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/>
              <a:t>Varianta 2 - zavedení nové </a:t>
            </a:r>
            <a:r>
              <a:rPr lang="cs-CZ" b="1" dirty="0"/>
              <a:t>nepojistné dávky vylučující současně ekonomickou aktivitu</a:t>
            </a:r>
            <a:r>
              <a:rPr lang="cs-CZ" dirty="0"/>
              <a:t> pro každého z rodičů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/>
              <a:t>Varianta 3 - zavedení </a:t>
            </a:r>
            <a:r>
              <a:rPr lang="cs-CZ" b="1" dirty="0"/>
              <a:t>náhrady mzdy </a:t>
            </a:r>
            <a:r>
              <a:rPr lang="cs-CZ" dirty="0"/>
              <a:t>vyplácené zaměstnavatelem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/>
              <a:t>  </a:t>
            </a:r>
          </a:p>
          <a:p>
            <a:pPr algn="just"/>
            <a:endParaRPr lang="cs-CZ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094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3600" b="1" dirty="0">
                <a:latin typeface="+mn-lt"/>
              </a:rPr>
              <a:t>Rodičovská dovolená -</a:t>
            </a:r>
            <a:br>
              <a:rPr lang="cs-CZ" sz="3600" b="1" dirty="0">
                <a:latin typeface="+mn-lt"/>
              </a:rPr>
            </a:br>
            <a:r>
              <a:rPr lang="cs-CZ" sz="3600" b="1" dirty="0">
                <a:latin typeface="+mn-lt"/>
              </a:rPr>
              <a:t>evidenční požadavky pro všechny varianty řešení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91991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b="1" dirty="0"/>
              <a:t>nutné zavést státní evidenční systém</a:t>
            </a:r>
            <a:r>
              <a:rPr lang="cs-CZ" dirty="0"/>
              <a:t> pro každou vazbu rodič – dítě o zůstatku doby čerpání pro zaměstnavatele a zaměstnance ( u varianty 1 – ČSSZ, u varianty 2 – ČSSZ, u varianty 3 – UP ČR)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cílem evidence bude: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zajistit vyloučení přečerpání podpůrčí doby a neomluvené absence v zaměstnání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poskytnout elektronicky informace zaměstnavateli při žádosti zaměstnance o čerpání (ověření dostatečného zůstatku pro požadované čerpání)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poskytnout elektronicky informace zaměstnancům (např. ověření zůstatku dovolené pro čerpání)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systém evidence musí zpracovávat v on-line režimu: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informace o předpokládaném jednotlivém čerpání volna (období od – do) ohlášené v předstihu ve stanovené lhůtě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korekci při odlišném skutečném období čerpání volna (např. při onemocnění)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informace o zůstatku podpůrčí doby (nevyčerpaného volna)</a:t>
            </a:r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9747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3600" b="1" dirty="0">
                <a:latin typeface="+mn-lt"/>
              </a:rPr>
              <a:t>Rodičovská dovolená -</a:t>
            </a:r>
            <a:br>
              <a:rPr lang="cs-CZ" sz="3600" b="1" dirty="0">
                <a:latin typeface="+mn-lt"/>
              </a:rPr>
            </a:br>
            <a:r>
              <a:rPr lang="cs-CZ" sz="3600" b="1" dirty="0">
                <a:latin typeface="+mn-lt"/>
              </a:rPr>
              <a:t>společné podmínky pro všechny varianty řešení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9199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Základní podmínky směrnice:</a:t>
            </a:r>
            <a:endParaRPr lang="cs-CZ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nárok má rodič dítěte a osvojitel,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 době čerpání odměny nebo příspěvku</a:t>
            </a:r>
            <a:r>
              <a:rPr lang="cs-CZ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nelze osobně vykonávat zaměstnání,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celkový nárok minimálně 2 měsíce pro každého rodiče na každé dítě,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lze čerpat od narození dítěte, </a:t>
            </a:r>
            <a:r>
              <a:rPr lang="cs-CZ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věk dítěte, do kterého lze novou dávku čerpat, je možné operativně upravit,</a:t>
            </a:r>
            <a:r>
              <a:rPr lang="cs-CZ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nepředepisuje se jakkoli rozložení čerpání dávky,</a:t>
            </a:r>
            <a:r>
              <a:rPr lang="cs-CZ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718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24028"/>
            <a:ext cx="11151066" cy="132556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3600" b="1" dirty="0">
                <a:latin typeface="+mn-lt"/>
              </a:rPr>
              <a:t>Rodičovská dovolená -</a:t>
            </a:r>
            <a:br>
              <a:rPr lang="cs-CZ" sz="3600" b="1" dirty="0">
                <a:latin typeface="+mn-lt"/>
              </a:rPr>
            </a:br>
            <a:r>
              <a:rPr lang="cs-CZ" sz="3600" b="1" dirty="0">
                <a:latin typeface="+mn-lt"/>
              </a:rPr>
              <a:t>podmínky specifické při využití nemocenského pojištění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5618"/>
            <a:ext cx="10515600" cy="493635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1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Základní parametry této varianty:</a:t>
            </a:r>
            <a:endParaRPr lang="cs-CZ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nárok má </a:t>
            </a:r>
            <a:r>
              <a:rPr lang="cs-CZ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zaměstnanec účastný nemocenského pojištění</a:t>
            </a: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výše dávky </a:t>
            </a:r>
            <a:r>
              <a:rPr lang="cs-CZ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70 %</a:t>
            </a: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denního vyměřovacího základu (jako u PPM),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celkový nárok </a:t>
            </a:r>
            <a:r>
              <a:rPr lang="cs-CZ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9 týdnů </a:t>
            </a: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 každého rodiče na každé dítě,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možnost </a:t>
            </a:r>
            <a:r>
              <a:rPr lang="cs-CZ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čerpání nejméně po týdnech</a:t>
            </a: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z důvodu lepší předvídatelnosti pro zaměstnavatele a také s ohledem na optimalizaci administrativní zátěže, </a:t>
            </a: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000" dirty="0"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případě kvalifikovaných důvodů (např. nemoc rodiče), lze období zkrátit a nevyčerpané dny kratší než jeden týden vyčerpat jako poslední čerpání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podmínkou nároku před každým čerpáním bude účast na nemocenském pojištění 90 dnů v posledních 4 měsících, </a:t>
            </a:r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913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cs-CZ" sz="3600" b="1" dirty="0">
                <a:latin typeface="+mn-lt"/>
              </a:rPr>
              <a:t>Rodičovská dovolená -</a:t>
            </a:r>
            <a:br>
              <a:rPr lang="cs-CZ" sz="3600" b="1" dirty="0">
                <a:latin typeface="+mn-lt"/>
              </a:rPr>
            </a:br>
            <a:r>
              <a:rPr lang="cs-CZ" sz="3600" b="1" dirty="0">
                <a:latin typeface="+mn-lt"/>
              </a:rPr>
              <a:t>náhrada mzdy vyplácená zaměstnavatelem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843517" cy="501833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Základní parametry této varianty:</a:t>
            </a:r>
            <a:endParaRPr lang="cs-CZ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cs-CZ" sz="1900" dirty="0">
                <a:cs typeface="Times New Roman" panose="02020603050405020304" pitchFamily="18" charset="0"/>
              </a:rPr>
              <a:t>byla by konstruována </a:t>
            </a:r>
            <a:r>
              <a:rPr lang="cs-CZ" sz="1900" b="1" dirty="0">
                <a:cs typeface="Times New Roman" panose="02020603050405020304" pitchFamily="18" charset="0"/>
              </a:rPr>
              <a:t>nová důležitá osobní překážka v práci na straně zaměstnance </a:t>
            </a:r>
            <a:r>
              <a:rPr lang="cs-CZ" sz="1900" dirty="0">
                <a:cs typeface="Times New Roman" panose="02020603050405020304" pitchFamily="18" charset="0"/>
              </a:rPr>
              <a:t>s názvem „</a:t>
            </a:r>
            <a:r>
              <a:rPr lang="cs-CZ" sz="1900" i="1" dirty="0">
                <a:cs typeface="Times New Roman" panose="02020603050405020304" pitchFamily="18" charset="0"/>
              </a:rPr>
              <a:t>slaďovací dovolená</a:t>
            </a:r>
            <a:r>
              <a:rPr lang="cs-CZ" sz="1900" dirty="0">
                <a:cs typeface="Times New Roman" panose="02020603050405020304" pitchFamily="18" charset="0"/>
              </a:rPr>
              <a:t>“; nebo jiným názvem podle dohody MPSV s odbornou veřejností </a:t>
            </a:r>
          </a:p>
          <a:p>
            <a:pPr marL="342900" lvl="0" indent="-342900"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1900" i="1" dirty="0">
                <a:cs typeface="Times New Roman" panose="02020603050405020304" pitchFamily="18" charset="0"/>
              </a:rPr>
              <a:t>slaďovací dovolená</a:t>
            </a:r>
            <a:r>
              <a:rPr lang="cs-CZ" sz="1900" dirty="0">
                <a:cs typeface="Times New Roman" panose="02020603050405020304" pitchFamily="18" charset="0"/>
              </a:rPr>
              <a:t> přísluší zaměstnanci a zaměstnankyni, kteří pečují o dítě do doby, než dítě dosáhne </a:t>
            </a:r>
            <a:r>
              <a:rPr lang="cs-CZ" sz="1900" b="1" dirty="0">
                <a:cs typeface="Times New Roman" panose="02020603050405020304" pitchFamily="18" charset="0"/>
              </a:rPr>
              <a:t>8 let věku </a:t>
            </a:r>
            <a:r>
              <a:rPr lang="cs-CZ" sz="1900" dirty="0">
                <a:cs typeface="Times New Roman" panose="02020603050405020304" pitchFamily="18" charset="0"/>
              </a:rPr>
              <a:t>(maximální věkové hranice, její stanovení je ponecháno členským státům);</a:t>
            </a:r>
          </a:p>
          <a:p>
            <a:pPr marL="342900" indent="-342900" algn="just">
              <a:lnSpc>
                <a:spcPct val="107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cs-CZ" sz="1900" dirty="0">
                <a:cs typeface="Times New Roman" panose="02020603050405020304" pitchFamily="18" charset="0"/>
              </a:rPr>
              <a:t>celková délka </a:t>
            </a:r>
            <a:r>
              <a:rPr lang="cs-CZ" sz="1900" i="1" dirty="0">
                <a:cs typeface="Times New Roman" panose="02020603050405020304" pitchFamily="18" charset="0"/>
              </a:rPr>
              <a:t>slaďovací dovolené </a:t>
            </a:r>
            <a:r>
              <a:rPr lang="cs-CZ" sz="1900" dirty="0">
                <a:cs typeface="Times New Roman" panose="02020603050405020304" pitchFamily="18" charset="0"/>
              </a:rPr>
              <a:t>je </a:t>
            </a:r>
            <a:r>
              <a:rPr lang="cs-CZ" sz="1900" b="1" dirty="0">
                <a:cs typeface="Times New Roman" panose="02020603050405020304" pitchFamily="18" charset="0"/>
              </a:rPr>
              <a:t>9 týdnů </a:t>
            </a:r>
            <a:r>
              <a:rPr lang="cs-CZ" sz="1900" dirty="0">
                <a:cs typeface="Times New Roman" panose="02020603050405020304" pitchFamily="18" charset="0"/>
              </a:rPr>
              <a:t>(maximálně) – lze ji čerpat podle potřeb rodičů ;  dovolená se poskytuje na každé dítě (např. 3 děti do 8 let v rodině znamenají 27 týdnů pro každého z rodičů);</a:t>
            </a:r>
          </a:p>
          <a:p>
            <a:pPr marL="342900" indent="-342900"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1900" dirty="0">
                <a:cs typeface="Times New Roman" panose="02020603050405020304" pitchFamily="18" charset="0"/>
              </a:rPr>
              <a:t>zaměstnanci by příslušela v době </a:t>
            </a:r>
            <a:r>
              <a:rPr lang="cs-CZ" sz="1900" i="1" dirty="0">
                <a:cs typeface="Times New Roman" panose="02020603050405020304" pitchFamily="18" charset="0"/>
              </a:rPr>
              <a:t>slaďovací dovolené</a:t>
            </a:r>
            <a:r>
              <a:rPr lang="cs-CZ" sz="1900" dirty="0">
                <a:cs typeface="Times New Roman" panose="02020603050405020304" pitchFamily="18" charset="0"/>
              </a:rPr>
              <a:t> </a:t>
            </a:r>
            <a:r>
              <a:rPr lang="cs-CZ" sz="1900" b="1" dirty="0">
                <a:cs typeface="Times New Roman" panose="02020603050405020304" pitchFamily="18" charset="0"/>
              </a:rPr>
              <a:t>náhrada mzdy/platu </a:t>
            </a:r>
            <a:r>
              <a:rPr lang="cs-CZ" sz="1900" dirty="0">
                <a:cs typeface="Times New Roman" panose="02020603050405020304" pitchFamily="18" charset="0"/>
              </a:rPr>
              <a:t>za dny, které jsou pro zaměstnance pracovními dny za odpovídající počet takto zameškaných hodin;</a:t>
            </a:r>
          </a:p>
          <a:p>
            <a:pPr marL="342900" indent="-342900"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cs-CZ" sz="1900" b="1" dirty="0">
                <a:effectLst/>
                <a:ea typeface="Calibri" panose="020F0502020204030204" pitchFamily="34" charset="0"/>
              </a:rPr>
              <a:t>zaměstnavatelé</a:t>
            </a:r>
            <a:r>
              <a:rPr lang="cs-CZ" sz="1900" dirty="0">
                <a:effectLst/>
                <a:ea typeface="Calibri" panose="020F0502020204030204" pitchFamily="34" charset="0"/>
              </a:rPr>
              <a:t> by si vyplacenou náhradu mzdy/platu </a:t>
            </a:r>
            <a:r>
              <a:rPr lang="cs-CZ" sz="1900" b="1" dirty="0">
                <a:effectLst/>
                <a:ea typeface="Calibri" panose="020F0502020204030204" pitchFamily="34" charset="0"/>
              </a:rPr>
              <a:t>odečetli z odvodu na sociální pojištění</a:t>
            </a:r>
            <a:r>
              <a:rPr lang="cs-CZ" sz="1900" dirty="0">
                <a:effectLst/>
                <a:ea typeface="Calibri" panose="020F0502020204030204" pitchFamily="34" charset="0"/>
              </a:rPr>
              <a:t> (jako při mimořádném příspěvku zaměstnanci při nařízené karanténě); </a:t>
            </a:r>
            <a:endParaRPr lang="cs-CZ" sz="2000" dirty="0">
              <a:cs typeface="Times New Roman" panose="02020603050405020304" pitchFamily="18" charset="0"/>
            </a:endParaRPr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761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br>
              <a:rPr lang="cs-CZ" sz="3100" b="1" dirty="0">
                <a:latin typeface="+mn-lt"/>
              </a:rPr>
            </a:br>
            <a:r>
              <a:rPr lang="cs-CZ" sz="4000" b="1" dirty="0">
                <a:latin typeface="+mn-lt"/>
              </a:rPr>
              <a:t>Rodičovská dovolená – </a:t>
            </a:r>
            <a:br>
              <a:rPr lang="cs-CZ" sz="4000" b="1" dirty="0">
                <a:latin typeface="+mn-lt"/>
              </a:rPr>
            </a:br>
            <a:r>
              <a:rPr lang="cs-CZ" sz="4000" b="1" dirty="0">
                <a:latin typeface="+mn-lt"/>
              </a:rPr>
              <a:t>nová nepojistná dávka pro každého z rodičů  </a:t>
            </a:r>
            <a:br>
              <a:rPr lang="cs-CZ" sz="4400" dirty="0"/>
            </a:br>
            <a:endParaRPr lang="cs-CZ" b="1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0575"/>
            <a:ext cx="10442826" cy="5337425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45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Základní parametry této varianty:</a:t>
            </a:r>
          </a:p>
          <a:p>
            <a:pPr lvl="0" algn="just">
              <a:lnSpc>
                <a:spcPct val="107000"/>
              </a:lnSpc>
            </a:pPr>
            <a:r>
              <a:rPr lang="cs-CZ" sz="4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Nová dávka pro oba rodiče poskytovaná po vyčerpání rodičovského příspěvku poskytovaná na každé dítě určitého věku</a:t>
            </a:r>
          </a:p>
          <a:p>
            <a:pPr lvl="0" algn="just">
              <a:lnSpc>
                <a:spcPct val="107000"/>
              </a:lnSpc>
            </a:pPr>
            <a:r>
              <a:rPr lang="cs-CZ" sz="4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 nárok na dávku musí být rodiče v pracovně-právním vztahu a „být na dovolené“, nebo OSVČ a přerušit živnost, nebo osoby disponující smlouvou o práci a přerušit výdělečnou činnost</a:t>
            </a:r>
          </a:p>
          <a:p>
            <a:pPr lvl="0" algn="just">
              <a:lnSpc>
                <a:spcPct val="107000"/>
              </a:lnSpc>
            </a:pPr>
            <a:r>
              <a:rPr lang="cs-CZ" sz="4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Nutná úprava zákoníku práce – nový typ rodičovské dovolené (</a:t>
            </a:r>
            <a:r>
              <a:rPr lang="cs-CZ" sz="45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slaďovací dovolená</a:t>
            </a:r>
            <a:r>
              <a:rPr lang="cs-CZ" sz="4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 dávkou)</a:t>
            </a:r>
          </a:p>
          <a:p>
            <a:pPr lvl="0" algn="just">
              <a:lnSpc>
                <a:spcPct val="107000"/>
              </a:lnSpc>
            </a:pPr>
            <a:r>
              <a:rPr lang="cs-CZ" sz="4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 dobu pobírání dávky nelze vykonávat výdělečnou činnost </a:t>
            </a:r>
          </a:p>
          <a:p>
            <a:pPr lvl="0" algn="just">
              <a:lnSpc>
                <a:spcPct val="107000"/>
              </a:lnSpc>
            </a:pPr>
            <a:r>
              <a:rPr lang="cs-CZ" sz="4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Čerpání umožněno po kalendářních měsících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sz="4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Výše dávky: procentní podíl z denního vyměřovacího základu pečujícího rodiče/podíl z průměrné mzdy/podíl z minimální mzdy </a:t>
            </a: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4500" b="1" dirty="0">
                <a:ea typeface="Calibri" panose="020F0502020204030204" pitchFamily="34" charset="0"/>
                <a:cs typeface="Times New Roman" panose="02020603050405020304" pitchFamily="18" charset="0"/>
              </a:rPr>
              <a:t>Riziko této varianty: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sz="4500" b="1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Nesystémovost</a:t>
            </a:r>
            <a:r>
              <a:rPr lang="cs-CZ" sz="4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– nepojistné dávky primárně cílí na zcela jinou sociální událost a cílovou skupinu než směrnice (NSD = péče o dítě bez vazby na ekonomickou aktivitu X WLB = výpadek z ekonomické aktivity z důvodu péče o dítě a zapojení otců do péče o dítě)</a:t>
            </a: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4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 této variantě se MPSV nepřiklání</a:t>
            </a: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825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119" y="611589"/>
            <a:ext cx="10515600" cy="64174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dirty="0">
                <a:effectLst/>
                <a:latin typeface="+mn-lt"/>
                <a:ea typeface="Calibri" panose="020F0502020204030204" pitchFamily="34" charset="0"/>
              </a:rPr>
              <a:t>Další nutné úpravy zákoníku práce</a:t>
            </a:r>
            <a:br>
              <a:rPr lang="cs-CZ" sz="3600" dirty="0">
                <a:effectLst/>
                <a:latin typeface="+mn-lt"/>
                <a:ea typeface="Calibri" panose="020F0502020204030204" pitchFamily="34" charset="0"/>
              </a:rPr>
            </a:br>
            <a:endParaRPr lang="cs-CZ" sz="3600" b="1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0119" y="1253331"/>
            <a:ext cx="10515600" cy="470568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07000"/>
              </a:lnSpc>
              <a:buSzPts val="1200"/>
              <a:buFont typeface="Symbol" panose="05050102010706020507" pitchFamily="18" charset="2"/>
              <a:buChar char=""/>
            </a:pPr>
            <a:r>
              <a:rPr lang="cs-CZ" sz="2100" b="1" dirty="0">
                <a:cs typeface="Times New Roman" panose="02020603050405020304" pitchFamily="18" charset="0"/>
              </a:rPr>
              <a:t>Oznámení o čerpání rodičovské dovolené </a:t>
            </a:r>
            <a:r>
              <a:rPr lang="cs-CZ" sz="2100" dirty="0">
                <a:cs typeface="Times New Roman" panose="02020603050405020304" pitchFamily="18" charset="0"/>
              </a:rPr>
              <a:t>musí být zaměstnancem podáno zpravidla alespoň 14 dní před nástupem na RD (nedohodne-li se zaměstnanec se zaměstnavatelem jinak), a to s informací o zamýšleném začátku a konci [transpozice čl. 5 odst. 3]</a:t>
            </a:r>
          </a:p>
          <a:p>
            <a:pPr marL="342900" indent="-342900" algn="just">
              <a:lnSpc>
                <a:spcPct val="107000"/>
              </a:lnSpc>
              <a:buSzPts val="1200"/>
              <a:buFont typeface="Symbol" panose="05050102010706020507" pitchFamily="18" charset="2"/>
              <a:buChar char=""/>
            </a:pPr>
            <a:r>
              <a:rPr lang="cs-CZ" sz="2100" dirty="0">
                <a:cs typeface="Times New Roman" panose="02020603050405020304" pitchFamily="18" charset="0"/>
              </a:rPr>
              <a:t>Úprava § 241 zákoníku práce – </a:t>
            </a:r>
            <a:r>
              <a:rPr lang="cs-CZ" sz="2100" b="1" dirty="0">
                <a:cs typeface="Times New Roman" panose="02020603050405020304" pitchFamily="18" charset="0"/>
              </a:rPr>
              <a:t>doplnění práva písemně žádat o výkon práce na dálku pro rodiče </a:t>
            </a:r>
            <a:r>
              <a:rPr lang="cs-CZ" sz="2100" dirty="0">
                <a:cs typeface="Times New Roman" panose="02020603050405020304" pitchFamily="18" charset="0"/>
              </a:rPr>
              <a:t>pečující o děti a další pečující osoby (hranice věku dítěte musí být nejméně 9 let). Zaměstnavatel žádosti nemusí vyhovět, pokud odmítnutí písemně odůvodní (prokáže-li existenci vážných provozních důvodů, které nedovolují práci na dálku umožnit), [transpozice čl. 9 odst. 1 a 2 + 3 odst. 1 písm. f)];</a:t>
            </a:r>
          </a:p>
          <a:p>
            <a:pPr marL="342900" indent="-342900" algn="just">
              <a:lnSpc>
                <a:spcPct val="107000"/>
              </a:lnSpc>
              <a:buSzPts val="1200"/>
              <a:buFont typeface="Symbol" panose="05050102010706020507" pitchFamily="18" charset="2"/>
              <a:buChar char=""/>
            </a:pPr>
            <a:r>
              <a:rPr lang="cs-CZ" sz="2100" dirty="0">
                <a:cs typeface="Times New Roman" panose="02020603050405020304" pitchFamily="18" charset="0"/>
              </a:rPr>
              <a:t>Doplnění </a:t>
            </a:r>
            <a:r>
              <a:rPr lang="cs-CZ" sz="2100" b="1" dirty="0">
                <a:cs typeface="Times New Roman" panose="02020603050405020304" pitchFamily="18" charset="0"/>
              </a:rPr>
              <a:t>povinnosti zaměstnavatele odpovědět</a:t>
            </a:r>
            <a:r>
              <a:rPr lang="cs-CZ" sz="2100" dirty="0">
                <a:cs typeface="Times New Roman" panose="02020603050405020304" pitchFamily="18" charset="0"/>
              </a:rPr>
              <a:t> a zdůvodnit případné odmítnutí žádosti zaměstnance o dřívější návrat k původnímu rozvržení práce (např. z kratšího na plný úvazek), [transpozice čl. 9 odst. 3].</a:t>
            </a:r>
          </a:p>
          <a:p>
            <a:pPr marL="0" lvl="0" indent="0" algn="just">
              <a:lnSpc>
                <a:spcPct val="107000"/>
              </a:lnSpc>
              <a:buSzPts val="1200"/>
              <a:buNone/>
            </a:pPr>
            <a:endParaRPr lang="cs-CZ" sz="2000" dirty="0">
              <a:cs typeface="Times New Roman" panose="02020603050405020304" pitchFamily="18" charset="0"/>
            </a:endParaRPr>
          </a:p>
          <a:p>
            <a:pPr algn="just"/>
            <a:endParaRPr lang="cs-CZ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254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119" y="488416"/>
            <a:ext cx="10515600" cy="641742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+mn-lt"/>
              </a:rPr>
              <a:t>Spolupráce s dalšími resorty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957" y="1386896"/>
            <a:ext cx="10515600" cy="470568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4000"/>
              </a:lnSpc>
              <a:buNone/>
            </a:pPr>
            <a:r>
              <a:rPr lang="cs-CZ" sz="2400" dirty="0">
                <a:effectLst/>
                <a:ea typeface="Calibri" panose="020F0502020204030204" pitchFamily="34" charset="0"/>
              </a:rPr>
              <a:t>Transpozice směrnice si </a:t>
            </a:r>
            <a:r>
              <a:rPr lang="cs-CZ" sz="2400" b="1" u="sng" dirty="0">
                <a:effectLst/>
                <a:ea typeface="Calibri" panose="020F0502020204030204" pitchFamily="34" charset="0"/>
              </a:rPr>
              <a:t>vyžádá přezkum právních předpisů (případně jejich změnu) v gesci dalších resortů, které jsou </a:t>
            </a:r>
            <a:r>
              <a:rPr lang="cs-CZ" sz="2400" b="1" u="sng" dirty="0" err="1">
                <a:effectLst/>
                <a:ea typeface="Calibri" panose="020F0502020204030204" pitchFamily="34" charset="0"/>
              </a:rPr>
              <a:t>spolugestory</a:t>
            </a:r>
            <a:r>
              <a:rPr lang="cs-CZ" sz="2400" b="1" u="sng" dirty="0">
                <a:effectLst/>
                <a:ea typeface="Calibri" panose="020F0502020204030204" pitchFamily="34" charset="0"/>
              </a:rPr>
              <a:t> transpozice </a:t>
            </a:r>
            <a:r>
              <a:rPr lang="cs-CZ" sz="2400" dirty="0">
                <a:effectLst/>
                <a:ea typeface="Calibri" panose="020F0502020204030204" pitchFamily="34" charset="0"/>
              </a:rPr>
              <a:t>– jedná se o zákony v gesci </a:t>
            </a:r>
            <a:r>
              <a:rPr lang="cs-CZ" sz="2400" b="1" dirty="0">
                <a:effectLst/>
                <a:ea typeface="Calibri" panose="020F0502020204030204" pitchFamily="34" charset="0"/>
              </a:rPr>
              <a:t>MV</a:t>
            </a:r>
            <a:r>
              <a:rPr lang="cs-CZ" sz="2400" dirty="0">
                <a:effectLst/>
                <a:ea typeface="Calibri" panose="020F0502020204030204" pitchFamily="34" charset="0"/>
              </a:rPr>
              <a:t> (zákon č. 234/2014 Sb., o státní službě a zákon č. 361/2003 Sb., o služebním poměru příslušníků bezpečnostních sborů), předpisy v gesci </a:t>
            </a:r>
            <a:r>
              <a:rPr lang="cs-CZ" sz="2400" b="1" dirty="0">
                <a:effectLst/>
                <a:ea typeface="Calibri" panose="020F0502020204030204" pitchFamily="34" charset="0"/>
              </a:rPr>
              <a:t>MO</a:t>
            </a:r>
            <a:r>
              <a:rPr lang="cs-CZ" sz="2400" dirty="0">
                <a:effectLst/>
                <a:ea typeface="Calibri" panose="020F0502020204030204" pitchFamily="34" charset="0"/>
              </a:rPr>
              <a:t> (zákon č. 221/1999 Sb., o vojácích z povolání) a předpisy v gesci </a:t>
            </a:r>
            <a:r>
              <a:rPr lang="cs-CZ" sz="2400" b="1" dirty="0">
                <a:effectLst/>
                <a:ea typeface="Calibri" panose="020F0502020204030204" pitchFamily="34" charset="0"/>
              </a:rPr>
              <a:t>MSP</a:t>
            </a:r>
            <a:r>
              <a:rPr lang="cs-CZ" sz="2400" dirty="0">
                <a:effectLst/>
                <a:ea typeface="Calibri" panose="020F0502020204030204" pitchFamily="34" charset="0"/>
              </a:rPr>
              <a:t> (zákon č. 6/2002 Sb., o soudech a soudcích, zákon č. 283/1993 Sb., o státním zastupitelství).</a:t>
            </a:r>
          </a:p>
          <a:p>
            <a:pPr marL="0" lvl="0" indent="0" algn="just">
              <a:lnSpc>
                <a:spcPct val="107000"/>
              </a:lnSpc>
              <a:buSzPts val="1200"/>
              <a:buNone/>
            </a:pPr>
            <a:endParaRPr lang="cs-CZ" sz="2400" dirty="0">
              <a:cs typeface="Times New Roman" panose="02020603050405020304" pitchFamily="18" charset="0"/>
            </a:endParaRPr>
          </a:p>
          <a:p>
            <a:pPr algn="just"/>
            <a:endParaRPr lang="cs-CZ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3747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119" y="488416"/>
            <a:ext cx="10515600" cy="641742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+mn-lt"/>
              </a:rPr>
              <a:t>Průzkum a stanovisko externí expertky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957" y="1386896"/>
            <a:ext cx="10515600" cy="4705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/>
              <a:t>O </a:t>
            </a:r>
            <a:r>
              <a:rPr lang="cs-CZ" sz="2800" b="1" dirty="0"/>
              <a:t>posouzení zvolené varianty </a:t>
            </a:r>
            <a:r>
              <a:rPr lang="cs-CZ" sz="2800" dirty="0"/>
              <a:t>byla požádána paní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Eliška Barthelemy, </a:t>
            </a:r>
          </a:p>
          <a:p>
            <a:pPr marL="0" indent="0">
              <a:buNone/>
            </a:pPr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</a:rPr>
              <a:t>Společnost </a:t>
            </a:r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Barthelemy and </a:t>
            </a:r>
            <a:r>
              <a:rPr lang="cs-CZ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Partners</a:t>
            </a:r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odbornice na pracovní právo, advokátka jmenovaná Francouzskou vládou pro zastupování firem v ČR, konzultantka pro pracovní právo pana poslance MUDr. Vítka Kaňkovského</a:t>
            </a:r>
          </a:p>
          <a:p>
            <a:pPr marL="0" indent="0">
              <a:buNone/>
            </a:pPr>
            <a:r>
              <a:rPr lang="cs-CZ" sz="2400" dirty="0"/>
              <a:t>Společnost Barthelemy and </a:t>
            </a:r>
            <a:r>
              <a:rPr lang="cs-CZ" sz="2400" dirty="0" err="1"/>
              <a:t>Partners</a:t>
            </a:r>
            <a:r>
              <a:rPr lang="cs-CZ" sz="2400" dirty="0"/>
              <a:t> provedla sondáž/průzkum u nadnárodních společností </a:t>
            </a:r>
            <a:r>
              <a:rPr lang="cs-CZ" sz="2400" b="1" dirty="0"/>
              <a:t>s dotazy u zaměstnanců i zaměstnavatelů</a:t>
            </a:r>
            <a:r>
              <a:rPr lang="cs-CZ" sz="2400" dirty="0"/>
              <a:t>. Výsledky průzkumu:</a:t>
            </a:r>
          </a:p>
          <a:p>
            <a:pPr>
              <a:buFontTx/>
              <a:buChar char="-"/>
            </a:pPr>
            <a:r>
              <a:rPr lang="cs-CZ" sz="2400" dirty="0"/>
              <a:t>Zaměstnancům se nejvíce líbí varianta 3 s náhradou mzdy</a:t>
            </a:r>
          </a:p>
          <a:p>
            <a:pPr>
              <a:buFontTx/>
              <a:buChar char="-"/>
            </a:pPr>
            <a:r>
              <a:rPr lang="cs-CZ" sz="2400" dirty="0"/>
              <a:t>Zaměstnavatelům se nejvíce líbí varianta 2 nepojistná dávka/ ale i varianta 3</a:t>
            </a:r>
          </a:p>
          <a:p>
            <a:pPr marL="0" lvl="0" indent="0" algn="just">
              <a:lnSpc>
                <a:spcPct val="107000"/>
              </a:lnSpc>
              <a:buSzPts val="1200"/>
              <a:buNone/>
            </a:pPr>
            <a:endParaRPr lang="cs-CZ" sz="2400" dirty="0">
              <a:cs typeface="Times New Roman" panose="02020603050405020304" pitchFamily="18" charset="0"/>
            </a:endParaRPr>
          </a:p>
          <a:p>
            <a:pPr algn="just"/>
            <a:endParaRPr lang="cs-CZ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6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D1BFED-1F26-4110-8881-308231975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Podpora rodiny je klíčovou vládní prioritou!</a:t>
            </a:r>
          </a:p>
        </p:txBody>
      </p:sp>
      <p:pic>
        <p:nvPicPr>
          <p:cNvPr id="1026" name="Picture 2" descr="Otec, Dítě, Portrét, Kojenec, Novorozený">
            <a:extLst>
              <a:ext uri="{FF2B5EF4-FFF2-40B4-BE49-F238E27FC236}">
                <a16:creationId xmlns:a16="http://schemas.microsoft.com/office/drawing/2014/main" id="{AD3E6EB7-34CF-4996-926D-7EF48B5A8B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206" y="3678555"/>
            <a:ext cx="4221480" cy="281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9C8EAD23-2085-46BD-BC29-54878C22DB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74" y="1616042"/>
            <a:ext cx="4020671" cy="2680447"/>
          </a:xfrm>
          <a:prstGeom prst="rect">
            <a:avLst/>
          </a:prstGeom>
        </p:spPr>
      </p:pic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82627B4C-A20B-4A45-869D-C1248F83BC1B}"/>
              </a:ext>
            </a:extLst>
          </p:cNvPr>
          <p:cNvSpPr/>
          <p:nvPr/>
        </p:nvSpPr>
        <p:spPr>
          <a:xfrm>
            <a:off x="4287692" y="2469136"/>
            <a:ext cx="3908976" cy="29673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Dotváříme paletu nástrojů a opatření pro podporu rodičů a rodiny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Chceme garantovat možnost výběru nástrojů dle individuální strategie a situace rodičů – a podpořit jejich svobodnou volbu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Podporujeme rodičovství: mateřství a otcovství jako celoživotní a celospolečenskou hodnotu</a:t>
            </a:r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74716D4A-C098-4BC0-B1A5-84B799E2FBB1}"/>
              </a:ext>
            </a:extLst>
          </p:cNvPr>
          <p:cNvSpPr/>
          <p:nvPr/>
        </p:nvSpPr>
        <p:spPr>
          <a:xfrm>
            <a:off x="698333" y="5567081"/>
            <a:ext cx="6168998" cy="124076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>
                <a:solidFill>
                  <a:schemeClr val="accent1">
                    <a:lumMod val="50000"/>
                  </a:schemeClr>
                </a:solidFill>
              </a:rPr>
              <a:t>Rodinnou politiku přizpůsobujeme reálným potřebám rodičů.</a:t>
            </a:r>
          </a:p>
        </p:txBody>
      </p:sp>
    </p:spTree>
    <p:extLst>
      <p:ext uri="{BB962C8B-B14F-4D97-AF65-F5344CB8AC3E}">
        <p14:creationId xmlns:p14="http://schemas.microsoft.com/office/powerpoint/2010/main" val="11811136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119" y="488416"/>
            <a:ext cx="10515600" cy="641742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+mn-lt"/>
              </a:rPr>
              <a:t>Stanovisko zaměstnavatelů z praxe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433" y="1222310"/>
            <a:ext cx="11131420" cy="5337110"/>
          </a:xfrm>
        </p:spPr>
        <p:txBody>
          <a:bodyPr>
            <a:normAutofit fontScale="47500" lnSpcReduction="20000"/>
          </a:bodyPr>
          <a:lstStyle/>
          <a:p>
            <a:pPr marL="0" lvl="0" indent="0" algn="just">
              <a:lnSpc>
                <a:spcPct val="120000"/>
              </a:lnSpc>
              <a:buNone/>
            </a:pPr>
            <a:r>
              <a:rPr lang="cs-CZ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Varianty 1 a 2</a:t>
            </a:r>
          </a:p>
          <a:p>
            <a:pPr marL="0" lvl="0" indent="0" algn="just">
              <a:lnSpc>
                <a:spcPct val="120000"/>
              </a:lnSpc>
              <a:buNone/>
            </a:pPr>
            <a:r>
              <a:rPr lang="cs-CZ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Zaměstnavatelé by neradi vypláceli novou dávku namísto státní správy, což by pro ně bylo zátěží (odpovědnost za správnou úhradu dle legislativy, zadávání do systému a výplata ve mzdě). </a:t>
            </a:r>
            <a:endParaRPr lang="cs-CZ" sz="3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0" indent="0" algn="just">
              <a:lnSpc>
                <a:spcPct val="120000"/>
              </a:lnSpc>
              <a:buNone/>
            </a:pPr>
            <a:r>
              <a:rPr lang="cs-CZ" sz="3600" dirty="0">
                <a:latin typeface="Calibri" panose="020F0502020204030204" pitchFamily="34" charset="0"/>
                <a:ea typeface="Times New Roman" panose="02020603050405020304" pitchFamily="18" charset="0"/>
              </a:rPr>
              <a:t>N</a:t>
            </a:r>
            <a:r>
              <a:rPr lang="cs-CZ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ejednalo by se o </a:t>
            </a:r>
            <a:r>
              <a:rPr lang="cs-CZ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žádnou zásadní  změnu oproti současným dávkám </a:t>
            </a:r>
            <a:r>
              <a:rPr lang="cs-CZ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– tedy zaměstnavatel  potvrdí příjmy a samotný výpočet a výplata dávky je na sociální správě nebo úřadu práce.</a:t>
            </a:r>
            <a:endParaRPr lang="cs-CZ" sz="3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lvl="0" indent="0" algn="just">
              <a:lnSpc>
                <a:spcPct val="120000"/>
              </a:lnSpc>
              <a:buNone/>
            </a:pPr>
            <a:r>
              <a:rPr lang="cs-CZ" sz="3600" b="1" dirty="0">
                <a:latin typeface="Calibri" panose="020F0502020204030204" pitchFamily="34" charset="0"/>
                <a:ea typeface="Times New Roman" panose="02020603050405020304" pitchFamily="18" charset="0"/>
              </a:rPr>
              <a:t>V</a:t>
            </a:r>
            <a:r>
              <a:rPr lang="cs-CZ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arianta 3 </a:t>
            </a:r>
          </a:p>
          <a:p>
            <a:pPr marL="0" lvl="0" indent="0" algn="just">
              <a:lnSpc>
                <a:spcPct val="120000"/>
              </a:lnSpc>
              <a:buNone/>
            </a:pPr>
            <a:r>
              <a:rPr lang="cs-CZ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Některým z dotazovaných zaměstnavatelů se nároky na agendu spojenou s čerpáním této nové dovolené nejeví zase jako příliš vysoké a zatěžující a jsou srovnatelné s aktuálním přístupem k řešením situací, kdy si zaměstnanec potřebuje vzít operativně volno, např. když jsou děti nemocné, mají prázdniny apod. Co se pak týká </a:t>
            </a:r>
            <a:r>
              <a:rPr lang="cs-CZ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„mikro a malých“ firem</a:t>
            </a:r>
            <a:r>
              <a:rPr lang="cs-CZ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většina z nich si stejně nechává </a:t>
            </a:r>
            <a:r>
              <a:rPr lang="cs-CZ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mzdovou agendu zpracovávat účetní firmou</a:t>
            </a:r>
            <a:r>
              <a:rPr lang="cs-CZ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které disponují nějakým softwarem na zpracování mezd, tzn. ani pro ně to nemusí být nikterak zatěžující; část malých firem ale přístup k systémovému řešení mít nemusí.</a:t>
            </a:r>
            <a:endParaRPr lang="cs-CZ" sz="36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lvl="0" indent="0" algn="just">
              <a:lnSpc>
                <a:spcPct val="120000"/>
              </a:lnSpc>
              <a:buNone/>
            </a:pPr>
            <a:r>
              <a:rPr lang="cs-CZ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Otázkou bude vždy správné nastavení ve mzdovém systému (zadá se datum narození dítěte a do doby 8. let věku musí zaměstnanec vyčerpat x týdnů dovolené, nastavení vlastnosti jak platit tuto složku mzdy, která se následně vzájemně započte s pojistným). V systému je potřeba pečlivě nastavit „vyúčtování“ této dovolené v případě skončení pracovního poměru před 8.rokem dítěte – zřejmě novým řádkem v zápočtovém listu</a:t>
            </a:r>
            <a:endParaRPr lang="cs-CZ" sz="3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0" indent="0" algn="just">
              <a:lnSpc>
                <a:spcPct val="120000"/>
              </a:lnSpc>
              <a:buNone/>
            </a:pPr>
            <a:r>
              <a:rPr lang="cs-CZ" sz="3600" b="1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Z pohledu pracovně právního je pak důležité nastavit pravidla čerpání mezi zaměstnancem a zaměstnavatelem. Tato pravidla by měla být obsažená v zákoníku práce.</a:t>
            </a:r>
            <a:endParaRPr lang="cs-CZ" sz="36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lvl="0" indent="0" algn="just">
              <a:lnSpc>
                <a:spcPct val="107000"/>
              </a:lnSpc>
              <a:buSzPts val="1200"/>
              <a:buNone/>
            </a:pPr>
            <a:endParaRPr lang="cs-CZ" sz="2400" dirty="0">
              <a:cs typeface="Times New Roman" panose="02020603050405020304" pitchFamily="18" charset="0"/>
            </a:endParaRPr>
          </a:p>
          <a:p>
            <a:pPr algn="just"/>
            <a:endParaRPr lang="cs-CZ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7427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957" y="1386896"/>
            <a:ext cx="10515600" cy="470568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7000"/>
              </a:lnSpc>
              <a:buSzPts val="1200"/>
              <a:buNone/>
            </a:pPr>
            <a:endParaRPr lang="cs-CZ" sz="2400" dirty="0">
              <a:cs typeface="Times New Roman" panose="02020603050405020304" pitchFamily="18" charset="0"/>
            </a:endParaRPr>
          </a:p>
          <a:p>
            <a:pPr algn="just"/>
            <a:endParaRPr lang="cs-CZ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CFBD6B38-16E6-4F0C-89AE-FCDC4AC2A150}"/>
              </a:ext>
            </a:extLst>
          </p:cNvPr>
          <p:cNvSpPr txBox="1"/>
          <p:nvPr/>
        </p:nvSpPr>
        <p:spPr>
          <a:xfrm>
            <a:off x="1053956" y="4388507"/>
            <a:ext cx="79687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Kontakt:</a:t>
            </a:r>
          </a:p>
          <a:p>
            <a:r>
              <a:rPr lang="cs-CZ" dirty="0">
                <a:hlinkClick r:id="rId3"/>
              </a:rPr>
              <a:t>iva.merhautova@mpsv.cz</a:t>
            </a:r>
            <a:r>
              <a:rPr lang="cs-CZ" dirty="0"/>
              <a:t> – sekce sociálního pojištění a nepojistných dávek</a:t>
            </a:r>
          </a:p>
          <a:p>
            <a:r>
              <a:rPr lang="cs-CZ" dirty="0">
                <a:hlinkClick r:id="rId4"/>
              </a:rPr>
              <a:t>dana.rouckova@mpsv.cz</a:t>
            </a:r>
            <a:r>
              <a:rPr lang="cs-CZ" dirty="0"/>
              <a:t> – sekce legislativy</a:t>
            </a:r>
          </a:p>
          <a:p>
            <a:r>
              <a:rPr lang="cs-CZ" dirty="0"/>
              <a:t>jana.skalkova@mpsv.cz – vedoucí oddělení poradců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C0561DA6-50EB-4F04-8988-E8993A4B4CC6}"/>
              </a:ext>
            </a:extLst>
          </p:cNvPr>
          <p:cNvSpPr txBox="1">
            <a:spLocks/>
          </p:cNvSpPr>
          <p:nvPr/>
        </p:nvSpPr>
        <p:spPr>
          <a:xfrm>
            <a:off x="1053957" y="1700100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/>
              <a:t>Děkujeme za pozornost </a:t>
            </a:r>
          </a:p>
        </p:txBody>
      </p:sp>
    </p:spTree>
    <p:extLst>
      <p:ext uri="{BB962C8B-B14F-4D97-AF65-F5344CB8AC3E}">
        <p14:creationId xmlns:p14="http://schemas.microsoft.com/office/powerpoint/2010/main" val="4033850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E1E7B7-B146-4DD2-AAE4-A62348E26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Pohled na podporu rodičovství v EU a ČR:</a:t>
            </a:r>
          </a:p>
        </p:txBody>
      </p:sp>
      <p:sp>
        <p:nvSpPr>
          <p:cNvPr id="5" name="Šipka: doprava 4">
            <a:extLst>
              <a:ext uri="{FF2B5EF4-FFF2-40B4-BE49-F238E27FC236}">
                <a16:creationId xmlns:a16="http://schemas.microsoft.com/office/drawing/2014/main" id="{275A77C1-5758-42B8-BC35-36E1B8FF2B59}"/>
              </a:ext>
            </a:extLst>
          </p:cNvPr>
          <p:cNvSpPr/>
          <p:nvPr/>
        </p:nvSpPr>
        <p:spPr>
          <a:xfrm>
            <a:off x="1210232" y="2072018"/>
            <a:ext cx="1488141" cy="582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683960DA-6E5E-4FD7-A644-80B247481DDD}"/>
              </a:ext>
            </a:extLst>
          </p:cNvPr>
          <p:cNvSpPr/>
          <p:nvPr/>
        </p:nvSpPr>
        <p:spPr>
          <a:xfrm>
            <a:off x="1210232" y="3556043"/>
            <a:ext cx="5330527" cy="582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28800D2E-E327-463C-B692-12FB969D038D}"/>
              </a:ext>
            </a:extLst>
          </p:cNvPr>
          <p:cNvSpPr/>
          <p:nvPr/>
        </p:nvSpPr>
        <p:spPr>
          <a:xfrm>
            <a:off x="1210232" y="4811432"/>
            <a:ext cx="3053857" cy="5827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C68CCA8E-6FC5-4814-B364-93A32FC85EAC}"/>
              </a:ext>
            </a:extLst>
          </p:cNvPr>
          <p:cNvSpPr/>
          <p:nvPr/>
        </p:nvSpPr>
        <p:spPr>
          <a:xfrm>
            <a:off x="8507504" y="1812085"/>
            <a:ext cx="2689414" cy="1325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sz="1200" dirty="0"/>
          </a:p>
          <a:p>
            <a:r>
              <a:rPr lang="cs-CZ" sz="1200" dirty="0"/>
              <a:t>Stávající nástroje podpory rodičů ve</a:t>
            </a:r>
          </a:p>
          <a:p>
            <a:r>
              <a:rPr lang="cs-CZ" sz="1200" dirty="0"/>
              <a:t>Ve věku dítěte 0-3 roky formou</a:t>
            </a:r>
          </a:p>
          <a:p>
            <a:r>
              <a:rPr lang="cs-CZ" sz="1200" dirty="0"/>
              <a:t>Peněžité pomoci v mateřství a </a:t>
            </a:r>
          </a:p>
          <a:p>
            <a:r>
              <a:rPr lang="cs-CZ" sz="1200" dirty="0"/>
              <a:t>Rodičovského příspěvku</a:t>
            </a:r>
          </a:p>
          <a:p>
            <a:r>
              <a:rPr lang="cs-CZ" sz="1200" dirty="0"/>
              <a:t>(event. Vyrovnávací příspěvek v mateřství)</a:t>
            </a:r>
          </a:p>
          <a:p>
            <a:pPr algn="ctr"/>
            <a:endParaRPr lang="cs-CZ" sz="1200" dirty="0"/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C4D80FB0-5C39-4C28-94F5-2CABE6A6EC09}"/>
              </a:ext>
            </a:extLst>
          </p:cNvPr>
          <p:cNvSpPr/>
          <p:nvPr/>
        </p:nvSpPr>
        <p:spPr>
          <a:xfrm>
            <a:off x="8507503" y="3526793"/>
            <a:ext cx="268941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dirty="0"/>
              <a:t>Rodičovství je chápáno v období od </a:t>
            </a:r>
          </a:p>
          <a:p>
            <a:r>
              <a:rPr lang="cs-CZ" sz="1200" dirty="0"/>
              <a:t>0 – 15 věku dítěte (přímá finanční podpora je poskytována do 8 let věku dítěte)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CD2192FB-A0D6-4B97-98D9-EBE934BEBF6B}"/>
              </a:ext>
            </a:extLst>
          </p:cNvPr>
          <p:cNvSpPr/>
          <p:nvPr/>
        </p:nvSpPr>
        <p:spPr>
          <a:xfrm>
            <a:off x="8507503" y="4830338"/>
            <a:ext cx="2689413" cy="14469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dirty="0"/>
              <a:t>Nově zavedeným nepřenositelným 2 měsíčním rodičovským volnem podporujeme péči o mladší děti zejména ze strany otců, s možností volby výběru volna dle potřeb rodičů a dítěte (např. prázdniny, první třída atd.) </a:t>
            </a: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545B47BC-196F-4624-9670-E9E4987C6906}"/>
              </a:ext>
            </a:extLst>
          </p:cNvPr>
          <p:cNvSpPr/>
          <p:nvPr/>
        </p:nvSpPr>
        <p:spPr>
          <a:xfrm>
            <a:off x="1250572" y="221012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ČR</a:t>
            </a:r>
          </a:p>
          <a:p>
            <a:pPr algn="ctr"/>
            <a:r>
              <a:rPr lang="cs-CZ" dirty="0"/>
              <a:t>0-3 (4)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81BE984A-27BC-46AB-9C64-0EB863F74D34}"/>
              </a:ext>
            </a:extLst>
          </p:cNvPr>
          <p:cNvSpPr/>
          <p:nvPr/>
        </p:nvSpPr>
        <p:spPr>
          <a:xfrm>
            <a:off x="1250572" y="370477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EU</a:t>
            </a:r>
          </a:p>
          <a:p>
            <a:pPr algn="ctr"/>
            <a:r>
              <a:rPr lang="cs-CZ" dirty="0"/>
              <a:t>0-15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53645CF1-B2B2-4C9E-99F5-98BE4BEABCD5}"/>
              </a:ext>
            </a:extLst>
          </p:cNvPr>
          <p:cNvSpPr/>
          <p:nvPr/>
        </p:nvSpPr>
        <p:spPr>
          <a:xfrm>
            <a:off x="1250572" y="496137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ČR nově</a:t>
            </a:r>
          </a:p>
          <a:p>
            <a:pPr algn="ctr"/>
            <a:r>
              <a:rPr lang="cs-CZ" dirty="0"/>
              <a:t>0-8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A2DD288-9B74-4B7C-9CE0-E39B1F68D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220" y="4163058"/>
            <a:ext cx="3498160" cy="232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ítě, Hra, Rodina, Milovat, Hrát">
            <a:extLst>
              <a:ext uri="{FF2B5EF4-FFF2-40B4-BE49-F238E27FC236}">
                <a16:creationId xmlns:a16="http://schemas.microsoft.com/office/drawing/2014/main" id="{2723FE05-D971-402C-AC0A-9FC101C10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761" y="1518594"/>
            <a:ext cx="3220239" cy="214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1BFF0D13-E45D-47E4-88E7-CF54A1BF6842}"/>
              </a:ext>
            </a:extLst>
          </p:cNvPr>
          <p:cNvSpPr/>
          <p:nvPr/>
        </p:nvSpPr>
        <p:spPr>
          <a:xfrm>
            <a:off x="1092668" y="6225829"/>
            <a:ext cx="7323104" cy="58270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>
                <a:solidFill>
                  <a:schemeClr val="accent1">
                    <a:lumMod val="50000"/>
                  </a:schemeClr>
                </a:solidFill>
              </a:rPr>
              <a:t>Rodinnou politiku přizpůsobujeme reálným potřebám rodičů.</a:t>
            </a:r>
          </a:p>
        </p:txBody>
      </p:sp>
    </p:spTree>
    <p:extLst>
      <p:ext uri="{BB962C8B-B14F-4D97-AF65-F5344CB8AC3E}">
        <p14:creationId xmlns:p14="http://schemas.microsoft.com/office/powerpoint/2010/main" val="325369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864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+mn-lt"/>
              </a:rPr>
              <a:t>Základní informace k transpozici směrnici WLB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1528" y="1253766"/>
            <a:ext cx="10172272" cy="506219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30000"/>
              </a:lnSpc>
              <a:buNone/>
            </a:pPr>
            <a:r>
              <a:rPr lang="cs-CZ" sz="2000" b="1" dirty="0"/>
              <a:t>Transpoziční předpis: </a:t>
            </a:r>
            <a:r>
              <a:rPr lang="cs-CZ" sz="1900" dirty="0"/>
              <a:t>součástí Plánu legislativních prací vlády na rok 2021 je návrh zákona, kterým se mění zákon č. 262/2006 Sb., zákoník práce, ve znění pozdějších předpisů, a další související předpisy (ID 10040), jehož cílem je provést transpozici směrnice WLB a dále transpozici směrnice Evropského parlamentu a Rady (EU) 2019/1152 ze dne 20. června 2019 o transparentních a předvídatelných pracovních podmínkách v Evropské unii (dále jen „směrnice TPWC“).</a:t>
            </a:r>
          </a:p>
          <a:p>
            <a:pPr marL="0" indent="0" algn="just">
              <a:lnSpc>
                <a:spcPct val="130000"/>
              </a:lnSpc>
              <a:spcBef>
                <a:spcPts val="0"/>
              </a:spcBef>
              <a:buNone/>
            </a:pPr>
            <a:r>
              <a:rPr lang="cs-CZ" sz="2000" b="1" dirty="0"/>
              <a:t>Transpoziční lhůta: </a:t>
            </a:r>
            <a:r>
              <a:rPr lang="cs-CZ" sz="1900" dirty="0"/>
              <a:t>obě směrnice přijaty s tříletou implementační lhůtou:</a:t>
            </a:r>
          </a:p>
          <a:p>
            <a:pPr algn="just">
              <a:lnSpc>
                <a:spcPct val="130000"/>
              </a:lnSpc>
              <a:spcBef>
                <a:spcPts val="0"/>
              </a:spcBef>
            </a:pPr>
            <a:r>
              <a:rPr lang="cs-CZ" sz="1900" dirty="0"/>
              <a:t>směrnice WLB nejpozději 2. srpna 2022; směrnice TPWC nejpozději 1. srpna 2022.</a:t>
            </a:r>
          </a:p>
          <a:p>
            <a:pPr algn="just">
              <a:lnSpc>
                <a:spcPct val="130000"/>
              </a:lnSpc>
              <a:spcBef>
                <a:spcPts val="0"/>
              </a:spcBef>
            </a:pPr>
            <a:r>
              <a:rPr lang="cs-CZ" sz="1900" dirty="0"/>
              <a:t>varianty aplikace směrnice WLB byly postupně konzultovány se sociálními partnery, ředitelem odboru Rovných příležitostí mužů a žen z Úřadu vlády, s 5KS (s koaliční sociální pracovní skupinou), s dalšími poslanci, v rámci MPSV na úrovni 3 věcných sekcí. </a:t>
            </a:r>
          </a:p>
          <a:p>
            <a:pPr marL="0" indent="0" algn="just">
              <a:lnSpc>
                <a:spcPct val="130000"/>
              </a:lnSpc>
              <a:spcAft>
                <a:spcPts val="1200"/>
              </a:spcAft>
              <a:buNone/>
            </a:pPr>
            <a:r>
              <a:rPr lang="cs-CZ" sz="1900" dirty="0"/>
              <a:t>MPSV, jakožto gestor transpozice, pracuje se 3 variantami provedení transpozice. </a:t>
            </a:r>
            <a:r>
              <a:rPr lang="cs-CZ" sz="1900" b="1" dirty="0"/>
              <a:t>O finální variantě a dalším postupu ve věci bude rozhodnuto panem ministrem</a:t>
            </a:r>
            <a:r>
              <a:rPr lang="cs-CZ" sz="1900" dirty="0"/>
              <a:t>. Zažádáno o posun termínu předložení do vlády na 30.4.2022. </a:t>
            </a:r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1292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864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>
                <a:latin typeface="+mn-lt"/>
              </a:rPr>
              <a:t>Základní informace ke směrnici WLB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1528" y="1472096"/>
            <a:ext cx="10172272" cy="506219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b="1" dirty="0"/>
              <a:t>Hlavní cíl: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cs-CZ" dirty="0"/>
              <a:t>usnadnit oběma rodičům, zejména otcům dětí od 0 do věku 8 let,  lepší slaďování pracovních a rodičovských povinností a zapojit oba rodiče do plnění rodičovských povinností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cs-CZ" sz="2800" b="1" dirty="0"/>
          </a:p>
          <a:p>
            <a:pPr marL="0" indent="0" algn="just">
              <a:lnSpc>
                <a:spcPct val="110000"/>
              </a:lnSpc>
              <a:buNone/>
            </a:pPr>
            <a:r>
              <a:rPr lang="cs-CZ" sz="2800" b="1" dirty="0">
                <a:latin typeface="+mn-lt"/>
              </a:rPr>
              <a:t>Osobní rozsah směrnice WLB: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cs-CZ" dirty="0"/>
              <a:t>směrnice se vztahuje na všechny pracovníky, muže i ženy, kteří jsou v pracovněprávním vztahu (čl. 2) 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cs-CZ" sz="2800" b="1" dirty="0">
              <a:latin typeface="+mn-lt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cs-CZ" sz="2800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153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cs-CZ" sz="3600" b="1" dirty="0">
                <a:latin typeface="+mn-lt"/>
              </a:rPr>
              <a:t>Věcné požadavky směrnice WLB </a:t>
            </a:r>
            <a:br>
              <a:rPr lang="cs-CZ" sz="3600" b="1" dirty="0">
                <a:latin typeface="+mn-lt"/>
              </a:rPr>
            </a:br>
            <a:r>
              <a:rPr lang="cs-CZ" sz="3600" b="1" dirty="0">
                <a:latin typeface="+mn-lt"/>
              </a:rPr>
              <a:t>- o</a:t>
            </a:r>
            <a:r>
              <a:rPr lang="cs-CZ" sz="3600" b="1" dirty="0">
                <a:latin typeface="+mn-lt"/>
                <a:cs typeface="Arial" panose="020B0604020202020204" pitchFamily="34" charset="0"/>
              </a:rPr>
              <a:t>tcovská dovolená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5"/>
            <a:ext cx="10515600" cy="4616611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cs-CZ" b="1" i="1" u="sng" dirty="0"/>
              <a:t>Požadavek na otcovskou dovolenou (čl. 4, čl. 8 odst. 2)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i="1" dirty="0"/>
              <a:t>Otcové nebo rovnocenní druzí rodiče mají právo na otcovskou dovolenou v délce 10 pracovních dní po narození dítěte; odměna či příspěvek musí být alespoň rovnocenný nemocenskému; 10 pracovních dní odpovídá dvěma kalendářním týdnům.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b="1" dirty="0"/>
              <a:t>ČR požadavek směrnice splňuje z hlediska zajištění pracovního volna </a:t>
            </a:r>
            <a:r>
              <a:rPr lang="cs-CZ" dirty="0"/>
              <a:t>(zaměstnanci mohou čerpat rodičovskou dovolenou podle § 196 zákoníku práce do 3 let věku dítěte) </a:t>
            </a:r>
            <a:r>
              <a:rPr lang="cs-CZ" b="1" dirty="0"/>
              <a:t>a z hlediska nároku na finanční zabezpečení u nemocensky pojištěných osob nově splňuje od 1. 1. 2022 </a:t>
            </a:r>
            <a:r>
              <a:rPr lang="cs-CZ" dirty="0"/>
              <a:t>tím, že</a:t>
            </a:r>
          </a:p>
          <a:p>
            <a:pPr algn="just">
              <a:lnSpc>
                <a:spcPct val="120000"/>
              </a:lnSpc>
            </a:pPr>
            <a:r>
              <a:rPr lang="cs-CZ" b="1" dirty="0"/>
              <a:t>byla prodloužena podpůrčí doba u otcovské na 2 kalendářní týdny – </a:t>
            </a:r>
            <a:r>
              <a:rPr lang="cs-CZ" sz="2800" dirty="0"/>
              <a:t>otcové mohou čerpat 2 týdny otcovské </a:t>
            </a:r>
            <a:r>
              <a:rPr lang="cs-CZ" sz="2800" u="sng" dirty="0"/>
              <a:t>bez přerušení;</a:t>
            </a:r>
          </a:p>
          <a:p>
            <a:pPr algn="just">
              <a:lnSpc>
                <a:spcPct val="120000"/>
              </a:lnSpc>
            </a:pPr>
            <a:r>
              <a:rPr lang="cs-CZ" dirty="0"/>
              <a:t>nad rámec požadavků MPSV připravuje novelu zákona o nemocenském pojištění, která umožní přerušit čerpání z vymezených důvodů (např. hospitalizace dítěte, nemoc otce) </a:t>
            </a:r>
          </a:p>
          <a:p>
            <a:pPr lvl="1" algn="just">
              <a:lnSpc>
                <a:spcPct val="120000"/>
              </a:lnSpc>
            </a:pPr>
            <a:r>
              <a:rPr lang="cs-CZ" dirty="0"/>
              <a:t>po pominutí důvodů bude umožněno dočerpání dávky v době, kdy otec bude moci péči o dítě zajistit.</a:t>
            </a:r>
          </a:p>
          <a:p>
            <a:pPr marL="0" indent="0">
              <a:lnSpc>
                <a:spcPct val="120000"/>
              </a:lnSpc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129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dirty="0">
                <a:latin typeface="+mn-lt"/>
              </a:rPr>
              <a:t>Věcné požadavky směrnice WLB </a:t>
            </a:r>
            <a:br>
              <a:rPr lang="cs-CZ" sz="3600" b="1" dirty="0">
                <a:latin typeface="+mn-lt"/>
              </a:rPr>
            </a:br>
            <a:r>
              <a:rPr lang="cs-CZ" sz="3600" b="1" dirty="0">
                <a:latin typeface="+mn-lt"/>
              </a:rPr>
              <a:t>- pečovatelská dovolená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2967"/>
            <a:ext cx="10515600" cy="4819169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cs-CZ" sz="3200" b="1" i="1" u="sng" dirty="0"/>
              <a:t>Požadavek na pečovatelskou dovolenou (čl. 6) 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cs-CZ" sz="3200" i="1" dirty="0"/>
              <a:t>Zaměstnanci mají právo na pečovatelskou dovolenou v délce nejméně 5 pracovních dnů ročně 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cs-CZ" sz="3200" b="1" dirty="0"/>
              <a:t>ČR požadavek splňuje z hlediska pracovního volna </a:t>
            </a:r>
            <a:r>
              <a:rPr lang="cs-CZ" sz="3200" dirty="0"/>
              <a:t>- zákoník práce garantuje pracovní volno z důvodu ošetřování/péče všem zaměstnancům v případech podle § 39 zákona o nemocenském pojištění.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cs-CZ" sz="3200" dirty="0"/>
              <a:t>Nárok na ošetřovné pro osoby účastné nemocenského pojištění byl nově rozšířen </a:t>
            </a:r>
            <a:r>
              <a:rPr lang="cs-CZ" sz="3200" b="1" dirty="0"/>
              <a:t>od 1. 1. 2022 na další fyzické osoby bez podmínky společné domácnosti;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cs-CZ" sz="3200" dirty="0"/>
              <a:t>- nárok na dávku </a:t>
            </a:r>
            <a:r>
              <a:rPr lang="cs-CZ" sz="3200" u="sng" dirty="0"/>
              <a:t>dosud nemají </a:t>
            </a:r>
          </a:p>
          <a:p>
            <a:pPr lvl="1" algn="just">
              <a:lnSpc>
                <a:spcPct val="120000"/>
              </a:lnSpc>
              <a:spcBef>
                <a:spcPts val="1200"/>
              </a:spcBef>
            </a:pPr>
            <a:r>
              <a:rPr lang="cs-CZ" dirty="0"/>
              <a:t>pojištění zaměstnanci pracující na základě dohody o provedení práce (DPP), dohody o pracovní činnosti (DPČ) a nepojištění zaměstnanci</a:t>
            </a:r>
          </a:p>
          <a:p>
            <a:pPr lvl="1" algn="just">
              <a:lnSpc>
                <a:spcPct val="120000"/>
              </a:lnSpc>
              <a:spcBef>
                <a:spcPts val="1200"/>
              </a:spcBef>
            </a:pPr>
            <a:r>
              <a:rPr lang="cs-CZ" dirty="0"/>
              <a:t>MPSV připravuje novelu zákona o nemocenském pojištění, která zajistí nárok na ošetřovné pojištěným zaměstnancům pracujícím na základě DPP a DPČ</a:t>
            </a:r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913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b="1" dirty="0">
                <a:latin typeface="+mn-lt"/>
              </a:rPr>
              <a:t>Věcné požadavky směrnice WLB –</a:t>
            </a:r>
            <a:br>
              <a:rPr lang="cs-CZ" sz="3600" b="1" dirty="0">
                <a:latin typeface="+mn-lt"/>
              </a:rPr>
            </a:br>
            <a:r>
              <a:rPr lang="cs-CZ" sz="3600" b="1" dirty="0">
                <a:latin typeface="+mn-lt"/>
              </a:rPr>
              <a:t>pracovní volno z důvodů vyšší moci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2287"/>
            <a:ext cx="10515600" cy="418877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0000"/>
              </a:lnSpc>
              <a:spcAft>
                <a:spcPts val="600"/>
              </a:spcAft>
              <a:buNone/>
            </a:pPr>
            <a:r>
              <a:rPr lang="cs-CZ" sz="2400" b="1" i="1" u="sng" dirty="0"/>
              <a:t>Požadavek na pracovní volno z důvodů vyšší moci </a:t>
            </a:r>
            <a:r>
              <a:rPr lang="cs-CZ" sz="2400" i="1" u="sng" dirty="0"/>
              <a:t>(čl. 7) </a:t>
            </a: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2000" i="1" dirty="0"/>
              <a:t>Zaměstnanci mají právo na pracovní volno z důvodů vyšší moci v důsledku naléhavých rodinných důvodů v případech nemoci nebo úrazu, při kterých je okamžitá přítomnost pracovníka nepostradatelná (bez povinnosti poskytnout finanční zajištění).</a:t>
            </a: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2400" b="1" dirty="0"/>
              <a:t>ČR požadavek splňuje není třeba zasahovat do právní úpravy.</a:t>
            </a:r>
            <a:endParaRPr lang="cs-CZ" sz="2400" dirty="0"/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cs-CZ" sz="2400" dirty="0"/>
              <a:t>V případech nemoci osoby blízké zaměstnanci mají nárok na pracovní volno z důvodu ošetřování/péče (dávka ošetřovné) popřípadě na pracovní volno z důvodu dlouhodobé péče (dávka dlouhodobé ošetřovné),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cs-CZ" sz="2400" dirty="0"/>
              <a:t>Nařízení vlády č. 590/2006. Sb. upravuje jiné důležité osobní překážky v práci (např. pracovní volno z důvodu doprovodu rodinného příslušníka do zdravotnického zařízení).</a:t>
            </a:r>
            <a:endParaRPr lang="cs-CZ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0768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CBF53-1190-4B1C-9B26-CDC90253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cs-CZ" sz="3600" b="1" dirty="0">
                <a:latin typeface="+mn-lt"/>
              </a:rPr>
              <a:t>Věcné požadavky směrnice WLB</a:t>
            </a:r>
            <a:br>
              <a:rPr lang="cs-CZ" sz="3600" b="1" dirty="0">
                <a:latin typeface="+mn-lt"/>
              </a:rPr>
            </a:br>
            <a:r>
              <a:rPr lang="cs-CZ" sz="3600" b="1" dirty="0">
                <a:latin typeface="+mn-lt"/>
              </a:rPr>
              <a:t>- rodičovská dovolená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8C99091-6996-49FC-A81F-4C116BA9E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4635"/>
            <a:ext cx="10515600" cy="4731187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sz="3100" b="1" i="1" u="sng" dirty="0"/>
              <a:t>Požadavek na rodičovskou dovolenou </a:t>
            </a:r>
            <a:r>
              <a:rPr lang="cs-CZ" sz="3100" i="1" u="sng" dirty="0"/>
              <a:t>(čl. 5 a čl.  8 odst. 3)</a:t>
            </a:r>
            <a:r>
              <a:rPr lang="cs-CZ" i="1" u="sng" dirty="0"/>
              <a:t> </a:t>
            </a:r>
          </a:p>
          <a:p>
            <a:pPr algn="just">
              <a:lnSpc>
                <a:spcPct val="120000"/>
              </a:lnSpc>
            </a:pPr>
            <a:r>
              <a:rPr lang="cs-CZ" i="1" u="sng" dirty="0"/>
              <a:t>individuální právo na rodičovskou dovolenou v délce nejméně čtyř měsíců</a:t>
            </a:r>
            <a:r>
              <a:rPr lang="cs-CZ" i="1" dirty="0"/>
              <a:t>; </a:t>
            </a:r>
          </a:p>
          <a:p>
            <a:pPr lvl="1" algn="just">
              <a:lnSpc>
                <a:spcPct val="120000"/>
              </a:lnSpc>
            </a:pPr>
            <a:r>
              <a:rPr lang="cs-CZ" i="1" dirty="0"/>
              <a:t>vyčerpání rodičovské dovolené nejpozději do 8 let věku dítěte; stanovení věkové hranice je ponecháno členským státům+</a:t>
            </a:r>
          </a:p>
          <a:p>
            <a:pPr lvl="1" algn="just">
              <a:lnSpc>
                <a:spcPct val="120000"/>
              </a:lnSpc>
            </a:pPr>
            <a:r>
              <a:rPr lang="cs-CZ" i="1" dirty="0"/>
              <a:t>podmínkou pro nárok může být předchozí trvání pracovněprávního vztahu po určitou dobu, max. 1 rok dle čl. 5 odst. 4 směrnice;</a:t>
            </a:r>
          </a:p>
          <a:p>
            <a:pPr algn="just">
              <a:lnSpc>
                <a:spcPct val="120000"/>
              </a:lnSpc>
            </a:pPr>
            <a:r>
              <a:rPr lang="cs-CZ" i="1" u="sng" dirty="0"/>
              <a:t>umožnění a podpora flexibilního čerpání </a:t>
            </a:r>
            <a:r>
              <a:rPr lang="cs-CZ" i="1" dirty="0"/>
              <a:t>rodičovské dovolené (např. čerpání po dnech či týdnech) - odmítnutí žádosti zaměstnance o flexibilní čerpání je zaměstnavatel povinen písemně odůvodnit; </a:t>
            </a:r>
          </a:p>
          <a:p>
            <a:pPr algn="just">
              <a:lnSpc>
                <a:spcPct val="120000"/>
              </a:lnSpc>
            </a:pPr>
            <a:r>
              <a:rPr lang="cs-CZ" i="1" dirty="0"/>
              <a:t>žádost o rodičovskou dovolenou má být podána v přiměřené lhůtě a s informací o zamýšleném začátku a konci;</a:t>
            </a:r>
          </a:p>
          <a:p>
            <a:pPr algn="just">
              <a:lnSpc>
                <a:spcPct val="120000"/>
              </a:lnSpc>
            </a:pPr>
            <a:r>
              <a:rPr lang="cs-CZ" i="1" u="sng" dirty="0"/>
              <a:t>2 měsíce jsou mezi rodiči nepřenositelné (čl. 5 odst. 2)</a:t>
            </a:r>
            <a:r>
              <a:rPr lang="cs-CZ" i="1" dirty="0"/>
              <a:t>; </a:t>
            </a:r>
          </a:p>
          <a:p>
            <a:pPr algn="just">
              <a:lnSpc>
                <a:spcPct val="120000"/>
              </a:lnSpc>
            </a:pPr>
            <a:r>
              <a:rPr lang="cs-CZ" i="1" dirty="0"/>
              <a:t>zaměstnanci čerpající rodičovskou dovolenou podle čl. 5 odst. 2 mají </a:t>
            </a:r>
            <a:r>
              <a:rPr lang="cs-CZ" i="1" u="sng" dirty="0"/>
              <a:t>nárok na odměnu nebo příspěvek</a:t>
            </a:r>
            <a:r>
              <a:rPr lang="cs-CZ" i="1" dirty="0"/>
              <a:t>, který je určen takovým způsobem, aby se usnadnilo čerpání rodičovské dovolené oběma rodiči; tj. </a:t>
            </a:r>
            <a:r>
              <a:rPr lang="cs-CZ" i="1" u="sng" dirty="0"/>
              <a:t>zajištění finančního zabezpečení pokrývající 2 měsíce rodičovské dovolené pro oba rodiče.</a:t>
            </a:r>
          </a:p>
          <a:p>
            <a:pPr algn="just">
              <a:lnSpc>
                <a:spcPct val="120000"/>
              </a:lnSpc>
            </a:pPr>
            <a:r>
              <a:rPr lang="cs-CZ" i="1" u="sng" dirty="0"/>
              <a:t>Pro každé dítě</a:t>
            </a:r>
          </a:p>
          <a:p>
            <a:pPr algn="just">
              <a:lnSpc>
                <a:spcPct val="120000"/>
              </a:lnSpc>
            </a:pPr>
            <a:endParaRPr lang="cs-CZ" dirty="0"/>
          </a:p>
        </p:txBody>
      </p:sp>
      <p:pic>
        <p:nvPicPr>
          <p:cNvPr id="4" name="Picture 5" descr="pruh">
            <a:extLst>
              <a:ext uri="{FF2B5EF4-FFF2-40B4-BE49-F238E27FC236}">
                <a16:creationId xmlns:a16="http://schemas.microsoft.com/office/drawing/2014/main" id="{3E2398E2-4210-4461-BB39-3FCFF8567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05770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1798</TotalTime>
  <Words>2637</Words>
  <Application>Microsoft Office PowerPoint</Application>
  <PresentationFormat>Širokoúhlá obrazovka</PresentationFormat>
  <Paragraphs>152</Paragraphs>
  <Slides>21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Motiv Office</vt:lpstr>
      <vt:lpstr>   </vt:lpstr>
      <vt:lpstr>Podpora rodiny je klíčovou vládní prioritou!</vt:lpstr>
      <vt:lpstr>Pohled na podporu rodičovství v EU a ČR:</vt:lpstr>
      <vt:lpstr>Základní informace k transpozici směrnici WLB</vt:lpstr>
      <vt:lpstr>Základní informace ke směrnici WLB</vt:lpstr>
      <vt:lpstr>Věcné požadavky směrnice WLB  - otcovská dovolená</vt:lpstr>
      <vt:lpstr>Věcné požadavky směrnice WLB  - pečovatelská dovolená</vt:lpstr>
      <vt:lpstr>Věcné požadavky směrnice WLB – pracovní volno z důvodů vyšší moci </vt:lpstr>
      <vt:lpstr>Věcné požadavky směrnice WLB - rodičovská dovolená</vt:lpstr>
      <vt:lpstr> Rodičovská dovolená - úroveň naplnění požadavku v podmínkách ČR </vt:lpstr>
      <vt:lpstr>Rodičovská dovolená – varianty řešení  pro 2 měsíce rodičovské dovolené kryté finančním zabezpečením</vt:lpstr>
      <vt:lpstr>Rodičovská dovolená - evidenční požadavky pro všechny varianty řešení</vt:lpstr>
      <vt:lpstr>Rodičovská dovolená - společné podmínky pro všechny varianty řešení</vt:lpstr>
      <vt:lpstr>Rodičovská dovolená - podmínky specifické při využití nemocenského pojištění</vt:lpstr>
      <vt:lpstr>Rodičovská dovolená - náhrada mzdy vyplácená zaměstnavatelem</vt:lpstr>
      <vt:lpstr> Rodičovská dovolená –  nová nepojistná dávka pro každého z rodičů   </vt:lpstr>
      <vt:lpstr>Další nutné úpravy zákoníku práce </vt:lpstr>
      <vt:lpstr>Spolupráce s dalšími resorty</vt:lpstr>
      <vt:lpstr>Průzkum a stanovisko externí expertky</vt:lpstr>
      <vt:lpstr>Stanovisko zaměstnavatelů z praxe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Šárka Chotěborská</dc:creator>
  <cp:lastModifiedBy>Vymazalová Lucie Ing. (MPSV)</cp:lastModifiedBy>
  <cp:revision>153</cp:revision>
  <dcterms:created xsi:type="dcterms:W3CDTF">2020-12-05T22:39:19Z</dcterms:created>
  <dcterms:modified xsi:type="dcterms:W3CDTF">2022-02-14T10:22:12Z</dcterms:modified>
</cp:coreProperties>
</file>