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1596" y="-1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37AAAC-9213-43D2-A66D-CC3758A1EFA4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1D7914-0185-40FE-8EF1-2DC90B1068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B705A-7E84-4827-AB4C-A7EF03FB2B8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FD45-0B73-4931-93DB-CA9664EB1D54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AFA-5CB5-44EE-97E4-5A7930299B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42E0-CC5B-4EF1-B1EC-28873B6743B0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3AF2-A7BD-4A86-A53E-D9F9CB9454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DE17-1FCD-4934-B70C-45A0833C1199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299A-E0CC-4B5A-94C7-2D83ADCFA9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96EB-79D8-4E45-BEE2-045CA73E9B54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F95A-7352-4295-9E98-31B3B1F880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22EE-F745-4AB1-B22B-16B71D1CB288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1BFF-BC43-48BA-9830-432056640B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2760-B331-4AB3-9123-930485079191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690F8-DB1E-45B4-A286-B93AE8E8BC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05AD-0A6F-4E7F-8EEE-AF7580834EEA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FFF2-9BDF-437E-A4F2-695A072DF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BB64-0ED1-4892-85F6-0546E64F3AA3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5F9D-0B14-4DA0-9CB8-00462DA0B6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1DB6-E61C-4614-9B66-B7A8049D94B5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6750B-B1E2-403D-A784-9E3D4E67FE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BE99-B0F8-4DE4-BC13-A594AB630C42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2121-B20F-470C-AFF1-47F5C715AF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0912-D3B9-43AA-AEFB-1046359B36A7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B4F7-F80A-4CCB-84F9-3F6103F622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A2E2C-EC78-48DE-B4C2-EB816562E220}" type="datetimeFigureOut">
              <a:rPr lang="cs-CZ"/>
              <a:pPr>
                <a:defRPr/>
              </a:pPr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B93E09-8B8C-4610-9467-70ACD4EE5E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holaswinton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ominace.winto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icholaswinton.eu/wp-content/uploads/2013/02/logo_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4205288"/>
            <a:ext cx="9210676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4"/>
          <p:cNvSpPr txBox="1">
            <a:spLocks noChangeArrowheads="1"/>
          </p:cNvSpPr>
          <p:nvPr/>
        </p:nvSpPr>
        <p:spPr bwMode="auto">
          <a:xfrm>
            <a:off x="168275" y="1169988"/>
            <a:ext cx="8796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>
                <a:solidFill>
                  <a:schemeClr val="bg1"/>
                </a:solidFill>
                <a:cs typeface="Arial" charset="0"/>
              </a:rPr>
              <a:t>Tisková konference</a:t>
            </a:r>
          </a:p>
          <a:p>
            <a:pPr algn="ctr"/>
            <a:r>
              <a:rPr lang="cs-CZ" sz="3600" b="1">
                <a:solidFill>
                  <a:schemeClr val="bg1"/>
                </a:solidFill>
                <a:cs typeface="Arial" charset="0"/>
              </a:rPr>
              <a:t>Poslanecká sněmovna Parlamentu ČR</a:t>
            </a:r>
          </a:p>
          <a:p>
            <a:pPr algn="ctr"/>
            <a:r>
              <a:rPr lang="cs-CZ" sz="3600" b="1">
                <a:solidFill>
                  <a:schemeClr val="bg1"/>
                </a:solidFill>
                <a:cs typeface="Arial" charset="0"/>
              </a:rPr>
              <a:t>12. března 2013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rázek 1"/>
          <p:cNvPicPr>
            <a:picLocks noChangeAspect="1"/>
          </p:cNvPicPr>
          <p:nvPr/>
        </p:nvPicPr>
        <p:blipFill>
          <a:blip r:embed="rId2"/>
          <a:srcRect r="79190"/>
          <a:stretch>
            <a:fillRect/>
          </a:stretch>
        </p:blipFill>
        <p:spPr bwMode="auto">
          <a:xfrm>
            <a:off x="7308850" y="1588"/>
            <a:ext cx="18351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ovéPole 2"/>
          <p:cNvSpPr txBox="1">
            <a:spLocks noChangeArrowheads="1"/>
          </p:cNvSpPr>
          <p:nvPr/>
        </p:nvSpPr>
        <p:spPr bwMode="auto">
          <a:xfrm>
            <a:off x="468313" y="447675"/>
            <a:ext cx="66246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>
                <a:latin typeface="Calibri" pitchFamily="34" charset="0"/>
              </a:rPr>
              <a:t>Jak to celé začalo ?</a:t>
            </a:r>
          </a:p>
        </p:txBody>
      </p:sp>
      <p:sp>
        <p:nvSpPr>
          <p:cNvPr id="15363" name="TextovéPole 3"/>
          <p:cNvSpPr txBox="1">
            <a:spLocks noChangeArrowheads="1"/>
          </p:cNvSpPr>
          <p:nvPr/>
        </p:nvSpPr>
        <p:spPr bwMode="auto">
          <a:xfrm>
            <a:off x="287338" y="1252538"/>
            <a:ext cx="70929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2008 - Seznámení s příběhem sira Nicholase Wintona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2008 - Vzdělávací program Loterie života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Leden 2011 – Premiéra filmu Nickyho rodina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Květen 2011 - Setkání se dvěma ze zachráněných dětí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Leden 2012 – Křest knihy Nickyho rodina </a:t>
            </a:r>
          </a:p>
        </p:txBody>
      </p: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-67640200" y="4484688"/>
            <a:ext cx="76815950" cy="2473325"/>
            <a:chOff x="-26751480" y="10125744"/>
            <a:chExt cx="76815613" cy="2473104"/>
          </a:xfrm>
        </p:grpSpPr>
        <p:grpSp>
          <p:nvGrpSpPr>
            <p:cNvPr id="15365" name="Skupina 5"/>
            <p:cNvGrpSpPr>
              <a:grpSpLocks/>
            </p:cNvGrpSpPr>
            <p:nvPr/>
          </p:nvGrpSpPr>
          <p:grpSpPr bwMode="auto">
            <a:xfrm>
              <a:off x="-26751480" y="10125744"/>
              <a:ext cx="38308256" cy="2401096"/>
              <a:chOff x="-7165304" y="4484288"/>
              <a:chExt cx="38308256" cy="2401096"/>
            </a:xfrm>
          </p:grpSpPr>
          <p:pic>
            <p:nvPicPr>
              <p:cNvPr id="15377" name="Picture 4" descr="http://sphotos-f.ak.fbcdn.net/hphotos-ak-snc7/407721_366150220068473_1446096903_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7165304" y="4486804"/>
                <a:ext cx="3323453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6" descr="http://sphotos-f.ak.fbcdn.net/hphotos-ak-ash4/395636_366150526735109_2012054667_n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64904" y="4486804"/>
                <a:ext cx="3344451" cy="2363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" descr="C:\Users\Domča\Desktop\Fotky\P1200079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7504" y="4486804"/>
                <a:ext cx="3131840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3" descr="C:\Users\Domča\Desktop\Fotky\DSC_0011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63888" y="4486805"/>
                <a:ext cx="3536636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4" descr="C:\Users\Domča\Desktop\Fotky\DSC_0037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452320" y="4485546"/>
                <a:ext cx="4320480" cy="2399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4" descr="http://sphotos-f.ak.fbcdn.net/hphotos-ak-snc7/407721_366150220068473_1446096903_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60832" y="4485546"/>
                <a:ext cx="3323453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6" descr="http://sphotos-f.ak.fbcdn.net/hphotos-ak-ash4/395636_366150526735109_2012054667_n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33240" y="4485546"/>
                <a:ext cx="3344451" cy="2363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2" descr="C:\Users\Domča\Desktop\Fotky\P1200079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442160" y="4485546"/>
                <a:ext cx="3131840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5" name="Picture 3" descr="C:\Users\Domča\Desktop\Fotky\DSC_0011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934039" y="4485547"/>
                <a:ext cx="3536636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4" descr="C:\Users\Domča\Desktop\Fotky\DSC_0037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822472" y="4484288"/>
                <a:ext cx="4320480" cy="2399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6" name="Skupina 16"/>
            <p:cNvGrpSpPr>
              <a:grpSpLocks/>
            </p:cNvGrpSpPr>
            <p:nvPr/>
          </p:nvGrpSpPr>
          <p:grpSpPr bwMode="auto">
            <a:xfrm>
              <a:off x="11755877" y="10197752"/>
              <a:ext cx="38308256" cy="2401096"/>
              <a:chOff x="-7165304" y="4484288"/>
              <a:chExt cx="38308256" cy="2401096"/>
            </a:xfrm>
          </p:grpSpPr>
          <p:pic>
            <p:nvPicPr>
              <p:cNvPr id="15367" name="Picture 4" descr="http://sphotos-f.ak.fbcdn.net/hphotos-ak-snc7/407721_366150220068473_1446096903_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7165304" y="4486804"/>
                <a:ext cx="3323453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8" name="Picture 6" descr="http://sphotos-f.ak.fbcdn.net/hphotos-ak-ash4/395636_366150526735109_2012054667_n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64904" y="4486804"/>
                <a:ext cx="3344451" cy="2363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2" descr="C:\Users\Domča\Desktop\Fotky\P1200079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7504" y="4486804"/>
                <a:ext cx="3131840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0" name="Picture 3" descr="C:\Users\Domča\Desktop\Fotky\DSC_0011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63888" y="4486805"/>
                <a:ext cx="3536636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1" name="Picture 4" descr="C:\Users\Domča\Desktop\Fotky\DSC_0037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452320" y="4485546"/>
                <a:ext cx="4320480" cy="2399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4" descr="http://sphotos-f.ak.fbcdn.net/hphotos-ak-snc7/407721_366150220068473_1446096903_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60832" y="4485546"/>
                <a:ext cx="3323453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6" descr="http://sphotos-f.ak.fbcdn.net/hphotos-ak-ash4/395636_366150526735109_2012054667_n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33240" y="4485546"/>
                <a:ext cx="3344451" cy="2363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" descr="C:\Users\Domča\Desktop\Fotky\P1200079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442160" y="4485546"/>
                <a:ext cx="3131840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3" descr="C:\Users\Domča\Desktop\Fotky\DSC_0011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934039" y="4485547"/>
                <a:ext cx="3536636" cy="234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4" descr="C:\Users\Domča\Desktop\Fotky\DSC_0037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822472" y="4484288"/>
                <a:ext cx="4320480" cy="2399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7.40741E-7 L 4.87813 0.01227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0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délník 2"/>
          <p:cNvSpPr>
            <a:spLocks noChangeArrowheads="1"/>
          </p:cNvSpPr>
          <p:nvPr/>
        </p:nvSpPr>
        <p:spPr bwMode="auto">
          <a:xfrm>
            <a:off x="250825" y="1268413"/>
            <a:ext cx="705802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Prosinec 2012 – Zahájení petiční kampaně</a:t>
            </a:r>
          </a:p>
          <a:p>
            <a:pPr marL="742950" lvl="1" indent="-285750">
              <a:spcAft>
                <a:spcPts val="12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Facebook, webové stránky, e-mail ředitelům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Leden 2013 – Sběr podpisů v Praze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Únor 2013 – podání nominace, spuštění nového webu s on-line peticí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Březen 2013 – rozesílání e-mailů do škol, kontaktování slavných osobností</a:t>
            </a:r>
          </a:p>
        </p:txBody>
      </p:sp>
      <p:pic>
        <p:nvPicPr>
          <p:cNvPr id="16386" name="Obrázek 3"/>
          <p:cNvPicPr>
            <a:picLocks noChangeAspect="1"/>
          </p:cNvPicPr>
          <p:nvPr/>
        </p:nvPicPr>
        <p:blipFill>
          <a:blip r:embed="rId3"/>
          <a:srcRect r="79190"/>
          <a:stretch>
            <a:fillRect/>
          </a:stretch>
        </p:blipFill>
        <p:spPr bwMode="auto">
          <a:xfrm>
            <a:off x="7308850" y="1588"/>
            <a:ext cx="18351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ovéPole 4"/>
          <p:cNvSpPr txBox="1">
            <a:spLocks noChangeArrowheads="1"/>
          </p:cNvSpPr>
          <p:nvPr/>
        </p:nvSpPr>
        <p:spPr bwMode="auto">
          <a:xfrm>
            <a:off x="323850" y="476250"/>
            <a:ext cx="66246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>
                <a:latin typeface="Calibri" pitchFamily="34" charset="0"/>
              </a:rPr>
              <a:t>Jak to pokračovalo?</a:t>
            </a:r>
          </a:p>
        </p:txBody>
      </p: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-35320288" y="4495800"/>
            <a:ext cx="63871476" cy="2462213"/>
            <a:chOff x="-35320432" y="4496028"/>
            <a:chExt cx="63871096" cy="2461364"/>
          </a:xfrm>
        </p:grpSpPr>
        <p:grpSp>
          <p:nvGrpSpPr>
            <p:cNvPr id="16389" name="Skupina 6"/>
            <p:cNvGrpSpPr>
              <a:grpSpLocks/>
            </p:cNvGrpSpPr>
            <p:nvPr/>
          </p:nvGrpSpPr>
          <p:grpSpPr bwMode="auto">
            <a:xfrm>
              <a:off x="-3276873" y="4496028"/>
              <a:ext cx="31827537" cy="2389357"/>
              <a:chOff x="-3276873" y="4496028"/>
              <a:chExt cx="31827537" cy="2389357"/>
            </a:xfrm>
          </p:grpSpPr>
          <p:grpSp>
            <p:nvGrpSpPr>
              <p:cNvPr id="16403" name="Skupina 1"/>
              <p:cNvGrpSpPr>
                <a:grpSpLocks/>
              </p:cNvGrpSpPr>
              <p:nvPr/>
            </p:nvGrpSpPr>
            <p:grpSpPr bwMode="auto">
              <a:xfrm>
                <a:off x="-3276873" y="4566636"/>
                <a:ext cx="15791457" cy="2318749"/>
                <a:chOff x="-3276873" y="4566636"/>
                <a:chExt cx="15791457" cy="2318749"/>
              </a:xfrm>
            </p:grpSpPr>
            <p:pic>
              <p:nvPicPr>
                <p:cNvPr id="16410" name="Picture 2" descr="http://sphotos-g.ak.fbcdn.net/hphotos-ak-snc6/603043_470596816310036_1297075479_n.pn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6512" y="4566636"/>
                  <a:ext cx="2671527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11" name="Picture 2" descr="http://54.235.221.64/wp-content/uploads/2013/02/Miroslava_Nemcova_Open_Gate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t="-401" b="401"/>
                <a:stretch>
                  <a:fillRect/>
                </a:stretch>
              </p:blipFill>
              <p:spPr bwMode="auto">
                <a:xfrm>
                  <a:off x="2699792" y="4566636"/>
                  <a:ext cx="2880320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12" name="Picture 2" descr="C:\Users\Domča\Desktop\Fotky\381551_366150400068455_392808444_n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652120" y="4566637"/>
                  <a:ext cx="3489024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13" name="Picture 3" descr="C:\Users\Domča\Desktop\Fotky\378036_366149713401857_2070926613_n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252520" y="4566636"/>
                  <a:ext cx="3262064" cy="2283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14" name="Picture 5" descr="Nicholas Winton na Pražském hradě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-3276873" y="4566637"/>
                  <a:ext cx="3072597" cy="2283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404" name="Skupina 10"/>
              <p:cNvGrpSpPr>
                <a:grpSpLocks/>
              </p:cNvGrpSpPr>
              <p:nvPr/>
            </p:nvGrpSpPr>
            <p:grpSpPr bwMode="auto">
              <a:xfrm>
                <a:off x="12759207" y="4496028"/>
                <a:ext cx="15791457" cy="2318749"/>
                <a:chOff x="-3276873" y="4566636"/>
                <a:chExt cx="15791457" cy="2318749"/>
              </a:xfrm>
            </p:grpSpPr>
            <p:pic>
              <p:nvPicPr>
                <p:cNvPr id="16405" name="Picture 2" descr="http://sphotos-g.ak.fbcdn.net/hphotos-ak-snc6/603043_470596816310036_1297075479_n.pn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6512" y="4566636"/>
                  <a:ext cx="2671527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6" name="Picture 2" descr="http://54.235.221.64/wp-content/uploads/2013/02/Miroslava_Nemcova_Open_Gate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t="-401" b="401"/>
                <a:stretch>
                  <a:fillRect/>
                </a:stretch>
              </p:blipFill>
              <p:spPr bwMode="auto">
                <a:xfrm>
                  <a:off x="2699792" y="4566636"/>
                  <a:ext cx="2880320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7" name="Picture 2" descr="C:\Users\Domča\Desktop\Fotky\381551_366150400068455_392808444_n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652120" y="4566637"/>
                  <a:ext cx="3489024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8" name="Picture 3" descr="C:\Users\Domča\Desktop\Fotky\378036_366149713401857_2070926613_n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252520" y="4566636"/>
                  <a:ext cx="3262064" cy="2283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9" name="Picture 5" descr="Nicholas Winton na Pražském hradě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-3276873" y="4566637"/>
                  <a:ext cx="3072597" cy="2283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390" name="Skupina 17"/>
            <p:cNvGrpSpPr>
              <a:grpSpLocks/>
            </p:cNvGrpSpPr>
            <p:nvPr/>
          </p:nvGrpSpPr>
          <p:grpSpPr bwMode="auto">
            <a:xfrm>
              <a:off x="-35320432" y="4568035"/>
              <a:ext cx="31827537" cy="2389357"/>
              <a:chOff x="-3276873" y="4496028"/>
              <a:chExt cx="31827537" cy="2389357"/>
            </a:xfrm>
          </p:grpSpPr>
          <p:grpSp>
            <p:nvGrpSpPr>
              <p:cNvPr id="16391" name="Skupina 18"/>
              <p:cNvGrpSpPr>
                <a:grpSpLocks/>
              </p:cNvGrpSpPr>
              <p:nvPr/>
            </p:nvGrpSpPr>
            <p:grpSpPr bwMode="auto">
              <a:xfrm>
                <a:off x="-3276873" y="4566636"/>
                <a:ext cx="15791457" cy="2318749"/>
                <a:chOff x="-3276873" y="4566636"/>
                <a:chExt cx="15791457" cy="2318749"/>
              </a:xfrm>
            </p:grpSpPr>
            <p:pic>
              <p:nvPicPr>
                <p:cNvPr id="16398" name="Picture 2" descr="http://sphotos-g.ak.fbcdn.net/hphotos-ak-snc6/603043_470596816310036_1297075479_n.pn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6512" y="4566636"/>
                  <a:ext cx="2671527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9" name="Picture 2" descr="http://54.235.221.64/wp-content/uploads/2013/02/Miroslava_Nemcova_Open_Gate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t="-401" b="401"/>
                <a:stretch>
                  <a:fillRect/>
                </a:stretch>
              </p:blipFill>
              <p:spPr bwMode="auto">
                <a:xfrm>
                  <a:off x="2699792" y="4566636"/>
                  <a:ext cx="2880320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0" name="Picture 2" descr="C:\Users\Domča\Desktop\Fotky\381551_366150400068455_392808444_n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652120" y="4566637"/>
                  <a:ext cx="3489024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1" name="Picture 3" descr="C:\Users\Domča\Desktop\Fotky\378036_366149713401857_2070926613_n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252520" y="4566636"/>
                  <a:ext cx="3262064" cy="2283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2" name="Picture 5" descr="Nicholas Winton na Pražském hradě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-3276873" y="4566637"/>
                  <a:ext cx="3072597" cy="2283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392" name="Skupina 19"/>
              <p:cNvGrpSpPr>
                <a:grpSpLocks/>
              </p:cNvGrpSpPr>
              <p:nvPr/>
            </p:nvGrpSpPr>
            <p:grpSpPr bwMode="auto">
              <a:xfrm>
                <a:off x="12759207" y="4496028"/>
                <a:ext cx="15791457" cy="2318749"/>
                <a:chOff x="-3276873" y="4566636"/>
                <a:chExt cx="15791457" cy="2318749"/>
              </a:xfrm>
            </p:grpSpPr>
            <p:pic>
              <p:nvPicPr>
                <p:cNvPr id="16393" name="Picture 2" descr="http://sphotos-g.ak.fbcdn.net/hphotos-ak-snc6/603043_470596816310036_1297075479_n.pn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6512" y="4566636"/>
                  <a:ext cx="2671527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4" name="Picture 2" descr="http://54.235.221.64/wp-content/uploads/2013/02/Miroslava_Nemcova_Open_Gate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t="-401" b="401"/>
                <a:stretch>
                  <a:fillRect/>
                </a:stretch>
              </p:blipFill>
              <p:spPr bwMode="auto">
                <a:xfrm>
                  <a:off x="2699792" y="4566636"/>
                  <a:ext cx="2880320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5" name="Picture 2" descr="C:\Users\Domča\Desktop\Fotky\381551_366150400068455_392808444_n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652120" y="4566637"/>
                  <a:ext cx="3489024" cy="2318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6" name="Picture 3" descr="C:\Users\Domča\Desktop\Fotky\378036_366149713401857_2070926613_n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252520" y="4566636"/>
                  <a:ext cx="3262064" cy="2283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7" name="Picture 5" descr="Nicholas Winton na Pražském hradě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-3276873" y="4566637"/>
                  <a:ext cx="3072597" cy="2283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58 0.00116 L 2.6342 -0.00949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13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l="12946" r="14113"/>
          <a:stretch>
            <a:fillRect/>
          </a:stretch>
        </p:blipFill>
        <p:spPr bwMode="auto">
          <a:xfrm>
            <a:off x="922338" y="-26988"/>
            <a:ext cx="7304087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 l="12837" r="14009"/>
          <a:stretch>
            <a:fillRect/>
          </a:stretch>
        </p:blipFill>
        <p:spPr bwMode="auto">
          <a:xfrm>
            <a:off x="917575" y="2776538"/>
            <a:ext cx="73088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Obrázek 7"/>
          <p:cNvPicPr>
            <a:picLocks noChangeAspect="1"/>
          </p:cNvPicPr>
          <p:nvPr/>
        </p:nvPicPr>
        <p:blipFill>
          <a:blip r:embed="rId4"/>
          <a:srcRect r="79190"/>
          <a:stretch>
            <a:fillRect/>
          </a:stretch>
        </p:blipFill>
        <p:spPr bwMode="auto">
          <a:xfrm>
            <a:off x="8226425" y="1588"/>
            <a:ext cx="9175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ek 8"/>
          <p:cNvPicPr>
            <a:picLocks noChangeAspect="1"/>
          </p:cNvPicPr>
          <p:nvPr/>
        </p:nvPicPr>
        <p:blipFill>
          <a:blip r:embed="rId4"/>
          <a:srcRect r="79190"/>
          <a:stretch>
            <a:fillRect/>
          </a:stretch>
        </p:blipFill>
        <p:spPr bwMode="auto">
          <a:xfrm>
            <a:off x="-144463" y="1588"/>
            <a:ext cx="1073151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8"/>
          <p:cNvPicPr>
            <a:picLocks noChangeAspect="1"/>
          </p:cNvPicPr>
          <p:nvPr/>
        </p:nvPicPr>
        <p:blipFill>
          <a:blip r:embed="rId2"/>
          <a:srcRect r="79190"/>
          <a:stretch>
            <a:fillRect/>
          </a:stretch>
        </p:blipFill>
        <p:spPr bwMode="auto">
          <a:xfrm>
            <a:off x="8226425" y="1588"/>
            <a:ext cx="9175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Obrázek 9"/>
          <p:cNvPicPr>
            <a:picLocks noChangeAspect="1"/>
          </p:cNvPicPr>
          <p:nvPr/>
        </p:nvPicPr>
        <p:blipFill>
          <a:blip r:embed="rId2"/>
          <a:srcRect r="79190"/>
          <a:stretch>
            <a:fillRect/>
          </a:stretch>
        </p:blipFill>
        <p:spPr bwMode="auto">
          <a:xfrm>
            <a:off x="-144463" y="1588"/>
            <a:ext cx="1073151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 l="12946" r="14113"/>
          <a:stretch>
            <a:fillRect/>
          </a:stretch>
        </p:blipFill>
        <p:spPr bwMode="auto">
          <a:xfrm>
            <a:off x="928688" y="-26988"/>
            <a:ext cx="7297737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 l="26991" t="38838" r="33713" b="19296"/>
          <a:stretch>
            <a:fillRect/>
          </a:stretch>
        </p:blipFill>
        <p:spPr bwMode="auto">
          <a:xfrm>
            <a:off x="1674813" y="3019425"/>
            <a:ext cx="58039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843213" y="5907088"/>
            <a:ext cx="4249737" cy="47466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2"/>
          <p:cNvPicPr>
            <a:picLocks noChangeAspect="1"/>
          </p:cNvPicPr>
          <p:nvPr/>
        </p:nvPicPr>
        <p:blipFill>
          <a:blip r:embed="rId2"/>
          <a:srcRect r="79190"/>
          <a:stretch>
            <a:fillRect/>
          </a:stretch>
        </p:blipFill>
        <p:spPr bwMode="auto">
          <a:xfrm>
            <a:off x="7308850" y="1588"/>
            <a:ext cx="18351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ovéPole 3"/>
          <p:cNvSpPr txBox="1">
            <a:spLocks noChangeArrowheads="1"/>
          </p:cNvSpPr>
          <p:nvPr/>
        </p:nvSpPr>
        <p:spPr bwMode="auto">
          <a:xfrm>
            <a:off x="149225" y="425450"/>
            <a:ext cx="6626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>
                <a:latin typeface="Calibri" pitchFamily="34" charset="0"/>
              </a:rPr>
              <a:t>Podpořili nás podpisem</a:t>
            </a:r>
          </a:p>
        </p:txBody>
      </p:sp>
      <p:sp>
        <p:nvSpPr>
          <p:cNvPr id="20483" name="Obdélník 4"/>
          <p:cNvSpPr>
            <a:spLocks noChangeArrowheads="1"/>
          </p:cNvSpPr>
          <p:nvPr/>
        </p:nvSpPr>
        <p:spPr bwMode="auto">
          <a:xfrm>
            <a:off x="250825" y="1196975"/>
            <a:ext cx="65532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Jaroslav Hutka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Dana Morávková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Jiří Bartoška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Karel Heřmánek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Veronika Freimanová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Rudolf Hrušínský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endParaRPr lang="cs-CZ" sz="2500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endParaRPr lang="cs-CZ" sz="2500">
              <a:latin typeface="Calibri" pitchFamily="34" charset="0"/>
            </a:endParaRPr>
          </a:p>
        </p:txBody>
      </p: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4889500" y="-12282488"/>
            <a:ext cx="2419350" cy="19037301"/>
            <a:chOff x="4889335" y="-12282740"/>
            <a:chExt cx="2418969" cy="19038104"/>
          </a:xfrm>
        </p:grpSpPr>
        <p:grpSp>
          <p:nvGrpSpPr>
            <p:cNvPr id="20485" name="Skupina 1"/>
            <p:cNvGrpSpPr>
              <a:grpSpLocks/>
            </p:cNvGrpSpPr>
            <p:nvPr/>
          </p:nvGrpSpPr>
          <p:grpSpPr bwMode="auto">
            <a:xfrm>
              <a:off x="4932040" y="548680"/>
              <a:ext cx="2376264" cy="6206684"/>
              <a:chOff x="4932040" y="548680"/>
              <a:chExt cx="2376264" cy="6206684"/>
            </a:xfrm>
          </p:grpSpPr>
          <p:pic>
            <p:nvPicPr>
              <p:cNvPr id="2050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27818" t="57813" r="57443" b="34375"/>
              <a:stretch>
                <a:fillRect/>
              </a:stretch>
            </p:blipFill>
            <p:spPr bwMode="auto">
              <a:xfrm>
                <a:off x="5037378" y="548680"/>
                <a:ext cx="2176636" cy="648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5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56165" t="57387" r="28970" b="34375"/>
              <a:stretch>
                <a:fillRect/>
              </a:stretch>
            </p:blipFill>
            <p:spPr bwMode="auto">
              <a:xfrm>
                <a:off x="5017202" y="1340768"/>
                <a:ext cx="2176636" cy="678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6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 l="27315" t="50195" r="58025" b="42050"/>
              <a:stretch>
                <a:fillRect/>
              </a:stretch>
            </p:blipFill>
            <p:spPr bwMode="auto">
              <a:xfrm>
                <a:off x="5003647" y="2204864"/>
                <a:ext cx="2176636" cy="647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7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 l="56288" t="50195" r="28969" b="42050"/>
              <a:stretch>
                <a:fillRect/>
              </a:stretch>
            </p:blipFill>
            <p:spPr bwMode="auto">
              <a:xfrm>
                <a:off x="4988896" y="2924944"/>
                <a:ext cx="2191387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8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 l="27263" t="28345" r="58025" b="64777"/>
              <a:stretch>
                <a:fillRect/>
              </a:stretch>
            </p:blipFill>
            <p:spPr bwMode="auto">
              <a:xfrm>
                <a:off x="4988896" y="3861048"/>
                <a:ext cx="219130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9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 l="56091" t="26373" r="28969" b="64777"/>
              <a:stretch>
                <a:fillRect/>
              </a:stretch>
            </p:blipFill>
            <p:spPr bwMode="auto">
              <a:xfrm>
                <a:off x="4988896" y="4504417"/>
                <a:ext cx="2176636" cy="724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0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 l="27042" t="11250" r="58025" b="80180"/>
              <a:stretch>
                <a:fillRect/>
              </a:stretch>
            </p:blipFill>
            <p:spPr bwMode="auto">
              <a:xfrm>
                <a:off x="4932040" y="5445224"/>
                <a:ext cx="2217241" cy="715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1" name="Picture 10"/>
              <p:cNvPicPr>
                <a:picLocks noChangeAspect="1" noChangeArrowheads="1"/>
              </p:cNvPicPr>
              <p:nvPr/>
            </p:nvPicPr>
            <p:blipFill>
              <a:blip r:embed="rId9"/>
              <a:srcRect l="55739" t="12737" r="26224" b="80180"/>
              <a:stretch>
                <a:fillRect/>
              </a:stretch>
            </p:blipFill>
            <p:spPr bwMode="auto">
              <a:xfrm>
                <a:off x="4961343" y="6237312"/>
                <a:ext cx="2346961" cy="51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486" name="Skupina 15"/>
            <p:cNvGrpSpPr>
              <a:grpSpLocks/>
            </p:cNvGrpSpPr>
            <p:nvPr/>
          </p:nvGrpSpPr>
          <p:grpSpPr bwMode="auto">
            <a:xfrm>
              <a:off x="4889335" y="-5802020"/>
              <a:ext cx="2346961" cy="6206684"/>
              <a:chOff x="4889335" y="548680"/>
              <a:chExt cx="2346961" cy="6206684"/>
            </a:xfrm>
          </p:grpSpPr>
          <p:pic>
            <p:nvPicPr>
              <p:cNvPr id="2049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27818" t="57813" r="57443" b="34375"/>
              <a:stretch>
                <a:fillRect/>
              </a:stretch>
            </p:blipFill>
            <p:spPr bwMode="auto">
              <a:xfrm>
                <a:off x="5037378" y="548680"/>
                <a:ext cx="2176636" cy="648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56165" t="57387" r="28970" b="34375"/>
              <a:stretch>
                <a:fillRect/>
              </a:stretch>
            </p:blipFill>
            <p:spPr bwMode="auto">
              <a:xfrm>
                <a:off x="5017202" y="1340768"/>
                <a:ext cx="2176636" cy="678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 l="27315" t="50195" r="58025" b="42050"/>
              <a:stretch>
                <a:fillRect/>
              </a:stretch>
            </p:blipFill>
            <p:spPr bwMode="auto">
              <a:xfrm>
                <a:off x="5003647" y="2204864"/>
                <a:ext cx="2176636" cy="647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 l="56288" t="50195" r="28969" b="42050"/>
              <a:stretch>
                <a:fillRect/>
              </a:stretch>
            </p:blipFill>
            <p:spPr bwMode="auto">
              <a:xfrm>
                <a:off x="4988896" y="2924944"/>
                <a:ext cx="2191387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0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 l="27263" t="28345" r="58025" b="64777"/>
              <a:stretch>
                <a:fillRect/>
              </a:stretch>
            </p:blipFill>
            <p:spPr bwMode="auto">
              <a:xfrm>
                <a:off x="4988896" y="3861048"/>
                <a:ext cx="219130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1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 l="56091" t="26373" r="28969" b="64777"/>
              <a:stretch>
                <a:fillRect/>
              </a:stretch>
            </p:blipFill>
            <p:spPr bwMode="auto">
              <a:xfrm>
                <a:off x="4988896" y="4504417"/>
                <a:ext cx="2176636" cy="724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2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 l="27042" t="11250" r="58025" b="80180"/>
              <a:stretch>
                <a:fillRect/>
              </a:stretch>
            </p:blipFill>
            <p:spPr bwMode="auto">
              <a:xfrm>
                <a:off x="4932040" y="5445224"/>
                <a:ext cx="2217241" cy="715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3" name="Picture 10"/>
              <p:cNvPicPr>
                <a:picLocks noChangeAspect="1" noChangeArrowheads="1"/>
              </p:cNvPicPr>
              <p:nvPr/>
            </p:nvPicPr>
            <p:blipFill>
              <a:blip r:embed="rId9"/>
              <a:srcRect l="55739" t="12737" r="26224" b="80180"/>
              <a:stretch>
                <a:fillRect/>
              </a:stretch>
            </p:blipFill>
            <p:spPr bwMode="auto">
              <a:xfrm>
                <a:off x="4889335" y="6237312"/>
                <a:ext cx="2346961" cy="51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487" name="Skupina 24"/>
            <p:cNvGrpSpPr>
              <a:grpSpLocks/>
            </p:cNvGrpSpPr>
            <p:nvPr/>
          </p:nvGrpSpPr>
          <p:grpSpPr bwMode="auto">
            <a:xfrm>
              <a:off x="4961343" y="-12282740"/>
              <a:ext cx="2346961" cy="6206684"/>
              <a:chOff x="4897596" y="548680"/>
              <a:chExt cx="2346961" cy="6206684"/>
            </a:xfrm>
          </p:grpSpPr>
          <p:pic>
            <p:nvPicPr>
              <p:cNvPr id="2048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27818" t="57813" r="57443" b="34375"/>
              <a:stretch>
                <a:fillRect/>
              </a:stretch>
            </p:blipFill>
            <p:spPr bwMode="auto">
              <a:xfrm>
                <a:off x="5037378" y="548680"/>
                <a:ext cx="2176636" cy="648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89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56165" t="57387" r="28970" b="34375"/>
              <a:stretch>
                <a:fillRect/>
              </a:stretch>
            </p:blipFill>
            <p:spPr bwMode="auto">
              <a:xfrm>
                <a:off x="5017202" y="1340768"/>
                <a:ext cx="2176636" cy="678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 l="27315" t="50195" r="58025" b="42050"/>
              <a:stretch>
                <a:fillRect/>
              </a:stretch>
            </p:blipFill>
            <p:spPr bwMode="auto">
              <a:xfrm>
                <a:off x="5003647" y="2204864"/>
                <a:ext cx="2176636" cy="647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 l="56288" t="50195" r="28969" b="42050"/>
              <a:stretch>
                <a:fillRect/>
              </a:stretch>
            </p:blipFill>
            <p:spPr bwMode="auto">
              <a:xfrm>
                <a:off x="4988896" y="2924944"/>
                <a:ext cx="2191387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 l="27263" t="28345" r="58025" b="64777"/>
              <a:stretch>
                <a:fillRect/>
              </a:stretch>
            </p:blipFill>
            <p:spPr bwMode="auto">
              <a:xfrm>
                <a:off x="4988896" y="3861048"/>
                <a:ext cx="219130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 l="56091" t="26373" r="28969" b="64777"/>
              <a:stretch>
                <a:fillRect/>
              </a:stretch>
            </p:blipFill>
            <p:spPr bwMode="auto">
              <a:xfrm>
                <a:off x="4988896" y="4504417"/>
                <a:ext cx="2176636" cy="724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 l="27042" t="11250" r="58025" b="80180"/>
              <a:stretch>
                <a:fillRect/>
              </a:stretch>
            </p:blipFill>
            <p:spPr bwMode="auto">
              <a:xfrm>
                <a:off x="4932040" y="5445224"/>
                <a:ext cx="2217241" cy="715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5" name="Picture 10"/>
              <p:cNvPicPr>
                <a:picLocks noChangeAspect="1" noChangeArrowheads="1"/>
              </p:cNvPicPr>
              <p:nvPr/>
            </p:nvPicPr>
            <p:blipFill>
              <a:blip r:embed="rId9"/>
              <a:srcRect l="55739" t="12737" r="26224" b="80180"/>
              <a:stretch>
                <a:fillRect/>
              </a:stretch>
            </p:blipFill>
            <p:spPr bwMode="auto">
              <a:xfrm>
                <a:off x="4897596" y="6237312"/>
                <a:ext cx="2346961" cy="51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11065 L 0.01424 4.41788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65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ovéPole 1"/>
          <p:cNvSpPr txBox="1">
            <a:spLocks noChangeArrowheads="1"/>
          </p:cNvSpPr>
          <p:nvPr/>
        </p:nvSpPr>
        <p:spPr bwMode="auto">
          <a:xfrm>
            <a:off x="323850" y="349250"/>
            <a:ext cx="6048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>
                <a:latin typeface="Calibri" pitchFamily="34" charset="0"/>
              </a:rPr>
              <a:t>Na co se soustředíme v tuto chvíli</a:t>
            </a:r>
          </a:p>
        </p:txBody>
      </p:sp>
      <p:sp>
        <p:nvSpPr>
          <p:cNvPr id="21506" name="TextovéPole 2"/>
          <p:cNvSpPr txBox="1">
            <a:spLocks noChangeArrowheads="1"/>
          </p:cNvSpPr>
          <p:nvPr/>
        </p:nvSpPr>
        <p:spPr bwMode="auto">
          <a:xfrm>
            <a:off x="250825" y="1308100"/>
            <a:ext cx="619283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Rozesílání e-mailů do zahraničních škol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Oslovování významných osobností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cs-CZ" sz="2500" b="1">
                <a:latin typeface="Calibri" pitchFamily="34" charset="0"/>
              </a:rPr>
              <a:t>Natáčení informativního video spotu, </a:t>
            </a:r>
            <a:r>
              <a:rPr lang="cs-CZ" sz="2800" b="1">
                <a:latin typeface="Calibri" pitchFamily="34" charset="0"/>
              </a:rPr>
              <a:t>pozvána byla a účast přislíbila Klára Issová</a:t>
            </a:r>
            <a:r>
              <a:rPr lang="cs-CZ" sz="2500" b="1">
                <a:latin typeface="Calibri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cs-CZ" sz="2500">
                <a:latin typeface="Calibri" pitchFamily="34" charset="0"/>
              </a:rPr>
              <a:t>Šíření online petice na sociálních sítích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cs-CZ" sz="2500">
              <a:latin typeface="Calibri" pitchFamily="34" charset="0"/>
            </a:endParaRPr>
          </a:p>
        </p:txBody>
      </p:sp>
      <p:pic>
        <p:nvPicPr>
          <p:cNvPr id="21507" name="Obrázek 3"/>
          <p:cNvPicPr>
            <a:picLocks noChangeAspect="1"/>
          </p:cNvPicPr>
          <p:nvPr/>
        </p:nvPicPr>
        <p:blipFill>
          <a:blip r:embed="rId2"/>
          <a:srcRect r="79190"/>
          <a:stretch>
            <a:fillRect/>
          </a:stretch>
        </p:blipFill>
        <p:spPr bwMode="auto">
          <a:xfrm>
            <a:off x="7308850" y="1588"/>
            <a:ext cx="18351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1"/>
          <p:cNvPicPr>
            <a:picLocks noChangeAspect="1"/>
          </p:cNvPicPr>
          <p:nvPr/>
        </p:nvPicPr>
        <p:blipFill>
          <a:blip r:embed="rId2"/>
          <a:srcRect r="79190"/>
          <a:stretch>
            <a:fillRect/>
          </a:stretch>
        </p:blipFill>
        <p:spPr bwMode="auto">
          <a:xfrm>
            <a:off x="7308850" y="1588"/>
            <a:ext cx="18351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ovéPole 2"/>
          <p:cNvSpPr txBox="1">
            <a:spLocks noChangeArrowheads="1"/>
          </p:cNvSpPr>
          <p:nvPr/>
        </p:nvSpPr>
        <p:spPr bwMode="auto">
          <a:xfrm>
            <a:off x="250825" y="447675"/>
            <a:ext cx="66246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>
                <a:latin typeface="Calibri" pitchFamily="34" charset="0"/>
              </a:rPr>
              <a:t>Cíle naší kampaně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0825" y="1268413"/>
            <a:ext cx="6769100" cy="4710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Udělení Nobelovy ceny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500" b="1" dirty="0">
                <a:latin typeface="+mn-lt"/>
              </a:rPr>
              <a:t>Šíření příběhu Nicholase </a:t>
            </a:r>
            <a:r>
              <a:rPr lang="cs-CZ" sz="2500" b="1" dirty="0" err="1">
                <a:latin typeface="+mn-lt"/>
              </a:rPr>
              <a:t>Wintona</a:t>
            </a:r>
            <a:endParaRPr lang="cs-CZ" sz="2500" b="1" dirty="0">
              <a:latin typeface="+mn-lt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Aktivizace mladých lidí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Šíření viru dobra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dirty="0">
                <a:latin typeface="+mn-lt"/>
              </a:rPr>
              <a:t>“Nic není nemožné, pokud to neodporuje zdravému rozumu</a:t>
            </a:r>
            <a:r>
              <a:rPr lang="pl-PL" sz="2500" dirty="0">
                <a:latin typeface="+mn-lt"/>
              </a:rPr>
              <a:t>.”</a:t>
            </a:r>
            <a:endParaRPr lang="pl-PL" sz="2500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ovéPole 1"/>
          <p:cNvSpPr txBox="1">
            <a:spLocks noChangeArrowheads="1"/>
          </p:cNvSpPr>
          <p:nvPr/>
        </p:nvSpPr>
        <p:spPr bwMode="auto">
          <a:xfrm>
            <a:off x="107950" y="404813"/>
            <a:ext cx="6551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500">
                <a:cs typeface="Arial" charset="0"/>
              </a:rPr>
              <a:t>Děkujeme za pozornost</a:t>
            </a:r>
          </a:p>
        </p:txBody>
      </p:sp>
      <p:pic>
        <p:nvPicPr>
          <p:cNvPr id="23554" name="Obrázek 2"/>
          <p:cNvPicPr>
            <a:picLocks noChangeAspect="1"/>
          </p:cNvPicPr>
          <p:nvPr/>
        </p:nvPicPr>
        <p:blipFill>
          <a:blip r:embed="rId2"/>
          <a:srcRect r="79190"/>
          <a:stretch>
            <a:fillRect/>
          </a:stretch>
        </p:blipFill>
        <p:spPr bwMode="auto">
          <a:xfrm>
            <a:off x="7308850" y="1588"/>
            <a:ext cx="18351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ovéPole 3"/>
          <p:cNvSpPr txBox="1">
            <a:spLocks noChangeArrowheads="1"/>
          </p:cNvSpPr>
          <p:nvPr/>
        </p:nvSpPr>
        <p:spPr bwMode="auto">
          <a:xfrm>
            <a:off x="90488" y="1916113"/>
            <a:ext cx="8297862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>
                <a:latin typeface="Calibri" pitchFamily="34" charset="0"/>
              </a:rPr>
              <a:t>Iniciativa za udělení Nobelovy ceny míru </a:t>
            </a:r>
            <a:br>
              <a:rPr lang="cs-CZ" sz="3000" b="1">
                <a:latin typeface="Calibri" pitchFamily="34" charset="0"/>
              </a:rPr>
            </a:br>
            <a:r>
              <a:rPr lang="cs-CZ" sz="3000" b="1">
                <a:latin typeface="Calibri" pitchFamily="34" charset="0"/>
              </a:rPr>
              <a:t>siru Nicholasi Wintonovi</a:t>
            </a:r>
          </a:p>
          <a:p>
            <a:endParaRPr lang="cs-CZ" sz="2500" b="1">
              <a:latin typeface="Calibri" pitchFamily="34" charset="0"/>
            </a:endParaRPr>
          </a:p>
          <a:p>
            <a:r>
              <a:rPr lang="cs-CZ" sz="2500">
                <a:latin typeface="Calibri" pitchFamily="34" charset="0"/>
              </a:rPr>
              <a:t>PhDr. Jiří Kostečka, PhD</a:t>
            </a:r>
            <a:br>
              <a:rPr lang="cs-CZ" sz="2500">
                <a:latin typeface="Calibri" pitchFamily="34" charset="0"/>
              </a:rPr>
            </a:br>
            <a:r>
              <a:rPr lang="cs-CZ" sz="2500">
                <a:latin typeface="Calibri" pitchFamily="34" charset="0"/>
              </a:rPr>
              <a:t>Mgr. David Nitsche</a:t>
            </a:r>
          </a:p>
          <a:p>
            <a:r>
              <a:rPr lang="cs-CZ" sz="2500">
                <a:latin typeface="Calibri" pitchFamily="34" charset="0"/>
              </a:rPr>
              <a:t/>
            </a:r>
            <a:br>
              <a:rPr lang="cs-CZ" sz="2500">
                <a:latin typeface="Calibri" pitchFamily="34" charset="0"/>
              </a:rPr>
            </a:br>
            <a:r>
              <a:rPr lang="cs-CZ" sz="2500">
                <a:latin typeface="Calibri" pitchFamily="34" charset="0"/>
              </a:rPr>
              <a:t>Tomáš Titěra</a:t>
            </a:r>
          </a:p>
          <a:p>
            <a:r>
              <a:rPr lang="cs-CZ" sz="2500">
                <a:latin typeface="Calibri" pitchFamily="34" charset="0"/>
              </a:rPr>
              <a:t>Karin Paštiková</a:t>
            </a:r>
            <a:br>
              <a:rPr lang="cs-CZ" sz="2500">
                <a:latin typeface="Calibri" pitchFamily="34" charset="0"/>
              </a:rPr>
            </a:br>
            <a:r>
              <a:rPr lang="cs-CZ" sz="2500">
                <a:latin typeface="Calibri" pitchFamily="34" charset="0"/>
              </a:rPr>
              <a:t>Dominika Kouřilová</a:t>
            </a:r>
          </a:p>
        </p:txBody>
      </p:sp>
      <p:sp>
        <p:nvSpPr>
          <p:cNvPr id="23556" name="TextovéPole 4"/>
          <p:cNvSpPr txBox="1">
            <a:spLocks noChangeArrowheads="1"/>
          </p:cNvSpPr>
          <p:nvPr/>
        </p:nvSpPr>
        <p:spPr bwMode="auto">
          <a:xfrm>
            <a:off x="107950" y="5626100"/>
            <a:ext cx="44640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500">
                <a:latin typeface="Calibri" pitchFamily="34" charset="0"/>
                <a:hlinkClick r:id="rId3"/>
              </a:rPr>
              <a:t>http://www.nicholaswinton.eu/</a:t>
            </a:r>
            <a:endParaRPr lang="cs-CZ" sz="2500">
              <a:latin typeface="Calibri" pitchFamily="34" charset="0"/>
            </a:endParaRPr>
          </a:p>
          <a:p>
            <a:r>
              <a:rPr lang="cs-CZ" sz="2500">
                <a:latin typeface="Calibri" pitchFamily="34" charset="0"/>
                <a:hlinkClick r:id="rId4"/>
              </a:rPr>
              <a:t>Nominace.winton@gmail.com</a:t>
            </a:r>
            <a:endParaRPr lang="cs-CZ" sz="2500">
              <a:latin typeface="Calibri" pitchFamily="34" charset="0"/>
            </a:endParaRPr>
          </a:p>
          <a:p>
            <a:endParaRPr lang="cs-CZ" sz="250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183</Words>
  <Application>Microsoft Office PowerPoint</Application>
  <PresentationFormat>Předvádění na obrazovce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Calibri</vt:lpstr>
      <vt:lpstr>Arial</vt:lpstr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Domča</dc:creator>
  <cp:lastModifiedBy>mp19</cp:lastModifiedBy>
  <cp:revision>37</cp:revision>
  <dcterms:created xsi:type="dcterms:W3CDTF">2013-03-10T18:09:36Z</dcterms:created>
  <dcterms:modified xsi:type="dcterms:W3CDTF">2013-03-12T09:31:37Z</dcterms:modified>
</cp:coreProperties>
</file>